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27.svg" ContentType="image/svg+xml"/>
  <Override PartName="/ppt/media/image28.svg" ContentType="image/svg+xml"/>
  <Override PartName="/ppt/media/image29.svg" ContentType="image/svg+xml"/>
  <Override PartName="/ppt/media/image3.svg" ContentType="image/svg+xml"/>
  <Override PartName="/ppt/media/image30.svg" ContentType="image/svg+xml"/>
  <Override PartName="/ppt/media/image31.svg" ContentType="image/svg+xml"/>
  <Override PartName="/ppt/media/image32.svg" ContentType="image/svg+xml"/>
  <Override PartName="/ppt/media/image33.svg" ContentType="image/svg+xml"/>
  <Override PartName="/ppt/media/image34.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handoutMasterIdLst>
    <p:handoutMasterId r:id="rId165"/>
  </p:handoutMasterIdLst>
  <p:sldIdLst>
    <p:sldId id="258" r:id="rId3"/>
    <p:sldId id="916" r:id="rId4"/>
    <p:sldId id="259" r:id="rId5"/>
    <p:sldId id="268" r:id="rId7"/>
    <p:sldId id="1389" r:id="rId8"/>
    <p:sldId id="1390" r:id="rId9"/>
    <p:sldId id="1391" r:id="rId10"/>
    <p:sldId id="2229" r:id="rId11"/>
    <p:sldId id="2230" r:id="rId12"/>
    <p:sldId id="756" r:id="rId13"/>
    <p:sldId id="757" r:id="rId14"/>
    <p:sldId id="753" r:id="rId15"/>
    <p:sldId id="752" r:id="rId16"/>
    <p:sldId id="754" r:id="rId17"/>
    <p:sldId id="755" r:id="rId18"/>
    <p:sldId id="400" r:id="rId19"/>
    <p:sldId id="454" r:id="rId20"/>
    <p:sldId id="719" r:id="rId21"/>
    <p:sldId id="720" r:id="rId22"/>
    <p:sldId id="721" r:id="rId23"/>
    <p:sldId id="1536" r:id="rId24"/>
    <p:sldId id="1757" r:id="rId25"/>
    <p:sldId id="1758" r:id="rId26"/>
    <p:sldId id="1759" r:id="rId27"/>
    <p:sldId id="1533" r:id="rId28"/>
    <p:sldId id="1756" r:id="rId29"/>
    <p:sldId id="1645" r:id="rId30"/>
    <p:sldId id="1755" r:id="rId31"/>
    <p:sldId id="1998" r:id="rId32"/>
    <p:sldId id="1535" r:id="rId33"/>
    <p:sldId id="1760" r:id="rId34"/>
    <p:sldId id="1761" r:id="rId35"/>
    <p:sldId id="1762" r:id="rId36"/>
    <p:sldId id="2382" r:id="rId37"/>
    <p:sldId id="1972" r:id="rId38"/>
    <p:sldId id="1973" r:id="rId39"/>
    <p:sldId id="1974" r:id="rId40"/>
    <p:sldId id="1975" r:id="rId41"/>
    <p:sldId id="1976" r:id="rId42"/>
    <p:sldId id="1977" r:id="rId43"/>
    <p:sldId id="1978" r:id="rId44"/>
    <p:sldId id="1979" r:id="rId45"/>
    <p:sldId id="1980" r:id="rId46"/>
    <p:sldId id="1981" r:id="rId47"/>
    <p:sldId id="1982" r:id="rId48"/>
    <p:sldId id="1983" r:id="rId49"/>
    <p:sldId id="1984" r:id="rId50"/>
    <p:sldId id="1985" r:id="rId51"/>
    <p:sldId id="1986" r:id="rId52"/>
    <p:sldId id="1987" r:id="rId53"/>
    <p:sldId id="1988" r:id="rId54"/>
    <p:sldId id="1989" r:id="rId55"/>
    <p:sldId id="1990" r:id="rId56"/>
    <p:sldId id="2001" r:id="rId57"/>
    <p:sldId id="1991" r:id="rId58"/>
    <p:sldId id="1992" r:id="rId59"/>
    <p:sldId id="1993" r:id="rId60"/>
    <p:sldId id="1994" r:id="rId61"/>
    <p:sldId id="1995" r:id="rId62"/>
    <p:sldId id="1996" r:id="rId63"/>
    <p:sldId id="1997" r:id="rId64"/>
    <p:sldId id="2002" r:id="rId65"/>
    <p:sldId id="1500" r:id="rId66"/>
    <p:sldId id="1501" r:id="rId67"/>
    <p:sldId id="1502" r:id="rId68"/>
    <p:sldId id="1503" r:id="rId69"/>
    <p:sldId id="1504" r:id="rId70"/>
    <p:sldId id="1505" r:id="rId71"/>
    <p:sldId id="1506" r:id="rId72"/>
    <p:sldId id="1507" r:id="rId73"/>
    <p:sldId id="1508" r:id="rId74"/>
    <p:sldId id="1509" r:id="rId75"/>
    <p:sldId id="1510" r:id="rId76"/>
    <p:sldId id="1511" r:id="rId77"/>
    <p:sldId id="1512" r:id="rId78"/>
    <p:sldId id="1539" r:id="rId79"/>
    <p:sldId id="1540" r:id="rId80"/>
    <p:sldId id="1513" r:id="rId81"/>
    <p:sldId id="1514" r:id="rId82"/>
    <p:sldId id="1515" r:id="rId83"/>
    <p:sldId id="1516" r:id="rId84"/>
    <p:sldId id="1517" r:id="rId85"/>
    <p:sldId id="1518" r:id="rId86"/>
    <p:sldId id="2005" r:id="rId87"/>
    <p:sldId id="2006" r:id="rId88"/>
    <p:sldId id="2012" r:id="rId89"/>
    <p:sldId id="2007" r:id="rId90"/>
    <p:sldId id="2008" r:id="rId91"/>
    <p:sldId id="2009" r:id="rId92"/>
    <p:sldId id="2010" r:id="rId93"/>
    <p:sldId id="2011" r:id="rId94"/>
    <p:sldId id="365" r:id="rId95"/>
    <p:sldId id="1220" r:id="rId96"/>
    <p:sldId id="1221" r:id="rId97"/>
    <p:sldId id="556" r:id="rId98"/>
    <p:sldId id="832" r:id="rId99"/>
    <p:sldId id="833" r:id="rId100"/>
    <p:sldId id="834" r:id="rId101"/>
    <p:sldId id="835" r:id="rId102"/>
    <p:sldId id="2004" r:id="rId103"/>
    <p:sldId id="875" r:id="rId104"/>
    <p:sldId id="1089" r:id="rId105"/>
    <p:sldId id="1090" r:id="rId106"/>
    <p:sldId id="1538" r:id="rId107"/>
    <p:sldId id="1091" r:id="rId108"/>
    <p:sldId id="1167" r:id="rId109"/>
    <p:sldId id="1222" r:id="rId110"/>
    <p:sldId id="977" r:id="rId111"/>
    <p:sldId id="761" r:id="rId112"/>
    <p:sldId id="762" r:id="rId113"/>
    <p:sldId id="763" r:id="rId114"/>
    <p:sldId id="2179" r:id="rId115"/>
    <p:sldId id="2180" r:id="rId116"/>
    <p:sldId id="1292" r:id="rId117"/>
    <p:sldId id="1291" r:id="rId118"/>
    <p:sldId id="1293" r:id="rId119"/>
    <p:sldId id="1294" r:id="rId120"/>
    <p:sldId id="1295" r:id="rId121"/>
    <p:sldId id="1297" r:id="rId122"/>
    <p:sldId id="1296" r:id="rId123"/>
    <p:sldId id="1299" r:id="rId124"/>
    <p:sldId id="1298" r:id="rId125"/>
    <p:sldId id="2141" r:id="rId126"/>
    <p:sldId id="1334" r:id="rId127"/>
    <p:sldId id="1335" r:id="rId128"/>
    <p:sldId id="1336" r:id="rId129"/>
    <p:sldId id="1338" r:id="rId130"/>
    <p:sldId id="1339" r:id="rId131"/>
    <p:sldId id="2181" r:id="rId132"/>
    <p:sldId id="1340" r:id="rId133"/>
    <p:sldId id="1341" r:id="rId134"/>
    <p:sldId id="1342" r:id="rId135"/>
    <p:sldId id="1343" r:id="rId136"/>
    <p:sldId id="1344" r:id="rId137"/>
    <p:sldId id="1541" r:id="rId138"/>
    <p:sldId id="1542" r:id="rId139"/>
    <p:sldId id="1543" r:id="rId140"/>
    <p:sldId id="1544" r:id="rId141"/>
    <p:sldId id="1545" r:id="rId142"/>
    <p:sldId id="1378" r:id="rId143"/>
    <p:sldId id="1381" r:id="rId144"/>
    <p:sldId id="1382" r:id="rId145"/>
    <p:sldId id="1383" r:id="rId146"/>
    <p:sldId id="1384" r:id="rId147"/>
    <p:sldId id="1380" r:id="rId148"/>
    <p:sldId id="1385" r:id="rId149"/>
    <p:sldId id="1386" r:id="rId150"/>
    <p:sldId id="2177" r:id="rId151"/>
    <p:sldId id="2178" r:id="rId152"/>
    <p:sldId id="1021" r:id="rId153"/>
    <p:sldId id="638" r:id="rId154"/>
    <p:sldId id="1022" r:id="rId155"/>
    <p:sldId id="876" r:id="rId156"/>
    <p:sldId id="737" r:id="rId157"/>
    <p:sldId id="730" r:id="rId158"/>
    <p:sldId id="1287" r:id="rId159"/>
    <p:sldId id="1333" r:id="rId160"/>
    <p:sldId id="2003" r:id="rId161"/>
    <p:sldId id="282" r:id="rId162"/>
    <p:sldId id="554" r:id="rId163"/>
    <p:sldId id="285" r:id="rId1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61E2D"/>
    <a:srgbClr val="AE0212"/>
    <a:srgbClr val="D34BD9"/>
    <a:srgbClr val="09B6A4"/>
    <a:srgbClr val="2AAFB4"/>
    <a:srgbClr val="527FFF"/>
    <a:srgbClr val="0C0C0C"/>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9" Type="http://schemas.openxmlformats.org/officeDocument/2006/relationships/commentAuthors" Target="commentAuthors.xml"/><Relationship Id="rId168" Type="http://schemas.openxmlformats.org/officeDocument/2006/relationships/tableStyles" Target="tableStyles.xml"/><Relationship Id="rId167" Type="http://schemas.openxmlformats.org/officeDocument/2006/relationships/viewProps" Target="viewProps.xml"/><Relationship Id="rId166" Type="http://schemas.openxmlformats.org/officeDocument/2006/relationships/presProps" Target="presProps.xml"/><Relationship Id="rId165" Type="http://schemas.openxmlformats.org/officeDocument/2006/relationships/handoutMaster" Target="handoutMasters/handoutMaster1.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gradFill flip="none" rotWithShape="1">
          <a:gsLst>
            <a:gs pos="100000">
              <a:srgbClr val="161D2C"/>
            </a:gs>
            <a:gs pos="0">
              <a:srgbClr val="005B9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p:cNvSpPr txBox="1"/>
          <p:nvPr userDrawn="1"/>
        </p:nvSpPr>
        <p:spPr bwMode="white">
          <a:xfrm>
            <a:off x="200025" y="1854200"/>
            <a:ext cx="8470901" cy="1587500"/>
          </a:xfrm>
          <a:prstGeom prst="rect">
            <a:avLst/>
          </a:prstGeom>
          <a:noFill/>
        </p:spPr>
        <p:txBody>
          <a:bodyPr lIns="182880" tIns="91440" rIns="146304" bIns="91440"/>
          <a:lstStyle>
            <a:lvl1pPr defTabSz="1097280">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endPar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Text Placeholder 12"/>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4" name="Text Placeholder 12"/>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5" name="Text Placeholder 12"/>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6" name="Text Placeholder 12"/>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7" name="Text Placeholder 12"/>
          <p:cNvSpPr>
            <a:spLocks noGrp="1"/>
          </p:cNvSpPr>
          <p:nvPr>
            <p:ph type="body" sz="quarter" idx="14" hasCustomPrompt="1"/>
          </p:nvPr>
        </p:nvSpPr>
        <p:spPr>
          <a:xfrm>
            <a:off x="72184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8" name="Text Placeholder 12"/>
          <p:cNvSpPr>
            <a:spLocks noGrp="1"/>
          </p:cNvSpPr>
          <p:nvPr>
            <p:ph type="body" sz="quarter" idx="15" hasCustomPrompt="1"/>
          </p:nvPr>
        </p:nvSpPr>
        <p:spPr>
          <a:xfrm>
            <a:off x="72184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5E10A13-D768-1349-BEAE-CC73AA6917B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5E10A13-D768-1349-BEAE-CC73AA6917B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10A13-D768-1349-BEAE-CC73AA6917B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10A13-D768-1349-BEAE-CC73AA6917B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AB5F-3576-064E-8919-43DF24EE387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1.jpeg"/></Relationships>
</file>

<file path=ppt/slides/_rels/slide100.xml.rels><?xml version="1.0" encoding="UTF-8" standalone="yes"?>
<Relationships xmlns="http://schemas.openxmlformats.org/package/2006/relationships"><Relationship Id="rId9" Type="http://schemas.openxmlformats.org/officeDocument/2006/relationships/image" Target="../media/image10.svg"/><Relationship Id="rId8" Type="http://schemas.openxmlformats.org/officeDocument/2006/relationships/image" Target="../media/image87.png"/><Relationship Id="rId7" Type="http://schemas.openxmlformats.org/officeDocument/2006/relationships/image" Target="../media/image25.svg"/><Relationship Id="rId6" Type="http://schemas.openxmlformats.org/officeDocument/2006/relationships/image" Target="../media/image156.png"/><Relationship Id="rId5" Type="http://schemas.openxmlformats.org/officeDocument/2006/relationships/image" Target="../media/image139.png"/><Relationship Id="rId4" Type="http://schemas.openxmlformats.org/officeDocument/2006/relationships/image" Target="../media/image150.png"/><Relationship Id="rId3" Type="http://schemas.openxmlformats.org/officeDocument/2006/relationships/image" Target="../media/image6.svg"/><Relationship Id="rId2" Type="http://schemas.openxmlformats.org/officeDocument/2006/relationships/image" Target="../media/image52.png"/><Relationship Id="rId14" Type="http://schemas.openxmlformats.org/officeDocument/2006/relationships/slideLayout" Target="../slideLayouts/slideLayout7.xml"/><Relationship Id="rId13" Type="http://schemas.openxmlformats.org/officeDocument/2006/relationships/image" Target="../media/image158.png"/><Relationship Id="rId12" Type="http://schemas.openxmlformats.org/officeDocument/2006/relationships/image" Target="../media/image43.png"/><Relationship Id="rId11" Type="http://schemas.openxmlformats.org/officeDocument/2006/relationships/image" Target="../media/image26.svg"/><Relationship Id="rId10" Type="http://schemas.openxmlformats.org/officeDocument/2006/relationships/image" Target="../media/image157.png"/><Relationship Id="rId1" Type="http://schemas.openxmlformats.org/officeDocument/2006/relationships/image" Target="../media/image39.png"/></Relationships>
</file>

<file path=ppt/slides/_rels/slide101.xml.rels><?xml version="1.0" encoding="UTF-8" standalone="yes"?>
<Relationships xmlns="http://schemas.openxmlformats.org/package/2006/relationships"><Relationship Id="rId9" Type="http://schemas.openxmlformats.org/officeDocument/2006/relationships/image" Target="../media/image152.png"/><Relationship Id="rId8" Type="http://schemas.openxmlformats.org/officeDocument/2006/relationships/image" Target="../media/image160.png"/><Relationship Id="rId7" Type="http://schemas.openxmlformats.org/officeDocument/2006/relationships/image" Target="../media/image159.png"/><Relationship Id="rId6" Type="http://schemas.openxmlformats.org/officeDocument/2006/relationships/hyperlink" Target="https://aws.amazon.com/blogs/compute/increasing-real-time-stream-processing-performance-with-amazon-kinesis-data-streams-enhanced-fan-out-and-aws-lambda/&#13;" TargetMode="External"/><Relationship Id="rId5" Type="http://schemas.openxmlformats.org/officeDocument/2006/relationships/image" Target="../media/image10.svg"/><Relationship Id="rId4" Type="http://schemas.openxmlformats.org/officeDocument/2006/relationships/image" Target="../media/image87.png"/><Relationship Id="rId3" Type="http://schemas.openxmlformats.org/officeDocument/2006/relationships/image" Target="../media/image150.png"/><Relationship Id="rId2" Type="http://schemas.openxmlformats.org/officeDocument/2006/relationships/image" Target="../media/image6.svg"/><Relationship Id="rId18" Type="http://schemas.openxmlformats.org/officeDocument/2006/relationships/slideLayout" Target="../slideLayouts/slideLayout7.xml"/><Relationship Id="rId17" Type="http://schemas.openxmlformats.org/officeDocument/2006/relationships/image" Target="../media/image28.svg"/><Relationship Id="rId16" Type="http://schemas.openxmlformats.org/officeDocument/2006/relationships/image" Target="../media/image162.png"/><Relationship Id="rId15" Type="http://schemas.openxmlformats.org/officeDocument/2006/relationships/image" Target="../media/image16.svg"/><Relationship Id="rId14" Type="http://schemas.openxmlformats.org/officeDocument/2006/relationships/image" Target="../media/image133.png"/><Relationship Id="rId13" Type="http://schemas.openxmlformats.org/officeDocument/2006/relationships/image" Target="../media/image56.png"/><Relationship Id="rId12" Type="http://schemas.openxmlformats.org/officeDocument/2006/relationships/image" Target="../media/image27.svg"/><Relationship Id="rId11" Type="http://schemas.openxmlformats.org/officeDocument/2006/relationships/image" Target="../media/image161.png"/><Relationship Id="rId10" Type="http://schemas.openxmlformats.org/officeDocument/2006/relationships/image" Target="../media/image24.svg"/><Relationship Id="rId1" Type="http://schemas.openxmlformats.org/officeDocument/2006/relationships/image" Target="../media/image52.png"/></Relationships>
</file>

<file path=ppt/slides/_rels/slide10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svg"/><Relationship Id="rId7" Type="http://schemas.openxmlformats.org/officeDocument/2006/relationships/image" Target="../media/image41.png"/><Relationship Id="rId6" Type="http://schemas.openxmlformats.org/officeDocument/2006/relationships/image" Target="../media/image29.svg"/><Relationship Id="rId5" Type="http://schemas.openxmlformats.org/officeDocument/2006/relationships/image" Target="../media/image163.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46.png"/><Relationship Id="rId1" Type="http://schemas.openxmlformats.org/officeDocument/2006/relationships/image" Target="../media/image39.png"/></Relationships>
</file>

<file path=ppt/slides/_rels/slide10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64.png"/><Relationship Id="rId6" Type="http://schemas.openxmlformats.org/officeDocument/2006/relationships/image" Target="../media/image51.png"/><Relationship Id="rId5" Type="http://schemas.openxmlformats.org/officeDocument/2006/relationships/image" Target="../media/image44.png"/><Relationship Id="rId4" Type="http://schemas.openxmlformats.org/officeDocument/2006/relationships/image" Target="../media/image56.png"/><Relationship Id="rId3" Type="http://schemas.openxmlformats.org/officeDocument/2006/relationships/image" Target="../media/image4.svg"/><Relationship Id="rId2" Type="http://schemas.openxmlformats.org/officeDocument/2006/relationships/image" Target="../media/image41.png"/><Relationship Id="rId1" Type="http://schemas.openxmlformats.org/officeDocument/2006/relationships/image" Target="../media/image39.png"/></Relationships>
</file>

<file path=ppt/slides/_rels/slide104.xml.rels><?xml version="1.0" encoding="UTF-8" standalone="yes"?>
<Relationships xmlns="http://schemas.openxmlformats.org/package/2006/relationships"><Relationship Id="rId9" Type="http://schemas.openxmlformats.org/officeDocument/2006/relationships/image" Target="../media/image87.png"/><Relationship Id="rId8" Type="http://schemas.openxmlformats.org/officeDocument/2006/relationships/image" Target="../media/image30.svg"/><Relationship Id="rId7" Type="http://schemas.openxmlformats.org/officeDocument/2006/relationships/image" Target="../media/image165.png"/><Relationship Id="rId6" Type="http://schemas.openxmlformats.org/officeDocument/2006/relationships/image" Target="../media/image139.png"/><Relationship Id="rId5" Type="http://schemas.openxmlformats.org/officeDocument/2006/relationships/image" Target="../media/image55.png"/><Relationship Id="rId4" Type="http://schemas.openxmlformats.org/officeDocument/2006/relationships/image" Target="../media/image22.svg"/><Relationship Id="rId3" Type="http://schemas.openxmlformats.org/officeDocument/2006/relationships/image" Target="../media/image144.png"/><Relationship Id="rId2" Type="http://schemas.openxmlformats.org/officeDocument/2006/relationships/image" Target="../media/image6.svg"/><Relationship Id="rId13" Type="http://schemas.openxmlformats.org/officeDocument/2006/relationships/slideLayout" Target="../slideLayouts/slideLayout7.xml"/><Relationship Id="rId12" Type="http://schemas.openxmlformats.org/officeDocument/2006/relationships/image" Target="../media/image28.svg"/><Relationship Id="rId11" Type="http://schemas.openxmlformats.org/officeDocument/2006/relationships/image" Target="../media/image162.png"/><Relationship Id="rId10" Type="http://schemas.openxmlformats.org/officeDocument/2006/relationships/image" Target="../media/image10.svg"/><Relationship Id="rId1" Type="http://schemas.openxmlformats.org/officeDocument/2006/relationships/image" Target="../media/image52.png"/></Relationships>
</file>

<file path=ppt/slides/_rels/slide10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67.png"/><Relationship Id="rId7" Type="http://schemas.openxmlformats.org/officeDocument/2006/relationships/image" Target="../media/image55.png"/><Relationship Id="rId6" Type="http://schemas.openxmlformats.org/officeDocument/2006/relationships/image" Target="../media/image29.svg"/><Relationship Id="rId5" Type="http://schemas.openxmlformats.org/officeDocument/2006/relationships/image" Target="../media/image163.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39.png"/><Relationship Id="rId1" Type="http://schemas.openxmlformats.org/officeDocument/2006/relationships/image" Target="../media/image166.png"/></Relationships>
</file>

<file path=ppt/slides/_rels/slide106.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43.png"/><Relationship Id="rId7" Type="http://schemas.openxmlformats.org/officeDocument/2006/relationships/image" Target="../media/image55.png"/><Relationship Id="rId6" Type="http://schemas.openxmlformats.org/officeDocument/2006/relationships/image" Target="../media/image22.svg"/><Relationship Id="rId5" Type="http://schemas.openxmlformats.org/officeDocument/2006/relationships/image" Target="../media/image144.png"/><Relationship Id="rId4" Type="http://schemas.openxmlformats.org/officeDocument/2006/relationships/image" Target="../media/image6.svg"/><Relationship Id="rId3" Type="http://schemas.openxmlformats.org/officeDocument/2006/relationships/image" Target="../media/image52.png"/><Relationship Id="rId20" Type="http://schemas.openxmlformats.org/officeDocument/2006/relationships/slideLayout" Target="../slideLayouts/slideLayout7.xml"/><Relationship Id="rId2" Type="http://schemas.openxmlformats.org/officeDocument/2006/relationships/image" Target="../media/image46.png"/><Relationship Id="rId19" Type="http://schemas.openxmlformats.org/officeDocument/2006/relationships/image" Target="../media/image139.png"/><Relationship Id="rId18" Type="http://schemas.openxmlformats.org/officeDocument/2006/relationships/image" Target="../media/image31.svg"/><Relationship Id="rId17" Type="http://schemas.openxmlformats.org/officeDocument/2006/relationships/image" Target="../media/image168.png"/><Relationship Id="rId16" Type="http://schemas.openxmlformats.org/officeDocument/2006/relationships/image" Target="../media/image59.png"/><Relationship Id="rId15" Type="http://schemas.openxmlformats.org/officeDocument/2006/relationships/image" Target="../media/image19.svg"/><Relationship Id="rId14" Type="http://schemas.openxmlformats.org/officeDocument/2006/relationships/image" Target="../media/image136.png"/><Relationship Id="rId13" Type="http://schemas.openxmlformats.org/officeDocument/2006/relationships/image" Target="../media/image9.svg"/><Relationship Id="rId12" Type="http://schemas.openxmlformats.org/officeDocument/2006/relationships/image" Target="../media/image86.png"/><Relationship Id="rId11" Type="http://schemas.openxmlformats.org/officeDocument/2006/relationships/image" Target="../media/image8.svg"/><Relationship Id="rId10" Type="http://schemas.openxmlformats.org/officeDocument/2006/relationships/image" Target="../media/image85.png"/><Relationship Id="rId1" Type="http://schemas.openxmlformats.org/officeDocument/2006/relationships/image" Target="../media/image39.png"/></Relationships>
</file>

<file path=ppt/slides/_rels/slide107.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162.png"/><Relationship Id="rId7" Type="http://schemas.openxmlformats.org/officeDocument/2006/relationships/image" Target="../media/image14.svg"/><Relationship Id="rId6" Type="http://schemas.openxmlformats.org/officeDocument/2006/relationships/image" Target="../media/image130.png"/><Relationship Id="rId5" Type="http://schemas.openxmlformats.org/officeDocument/2006/relationships/image" Target="../media/image55.png"/><Relationship Id="rId4" Type="http://schemas.openxmlformats.org/officeDocument/2006/relationships/image" Target="../media/image10.svg"/><Relationship Id="rId3" Type="http://schemas.openxmlformats.org/officeDocument/2006/relationships/image" Target="../media/image87.png"/><Relationship Id="rId28" Type="http://schemas.openxmlformats.org/officeDocument/2006/relationships/notesSlide" Target="../notesSlides/notesSlide39.xml"/><Relationship Id="rId27" Type="http://schemas.openxmlformats.org/officeDocument/2006/relationships/slideLayout" Target="../slideLayouts/slideLayout7.xml"/><Relationship Id="rId26" Type="http://schemas.openxmlformats.org/officeDocument/2006/relationships/image" Target="../media/image6.svg"/><Relationship Id="rId25" Type="http://schemas.openxmlformats.org/officeDocument/2006/relationships/image" Target="../media/image52.png"/><Relationship Id="rId24" Type="http://schemas.openxmlformats.org/officeDocument/2006/relationships/image" Target="../media/image31.svg"/><Relationship Id="rId23" Type="http://schemas.openxmlformats.org/officeDocument/2006/relationships/image" Target="../media/image168.png"/><Relationship Id="rId22" Type="http://schemas.openxmlformats.org/officeDocument/2006/relationships/image" Target="../media/image59.png"/><Relationship Id="rId21" Type="http://schemas.openxmlformats.org/officeDocument/2006/relationships/image" Target="../media/image139.png"/><Relationship Id="rId20" Type="http://schemas.openxmlformats.org/officeDocument/2006/relationships/image" Target="../media/image34.svg"/><Relationship Id="rId2" Type="http://schemas.openxmlformats.org/officeDocument/2006/relationships/image" Target="../media/image17.svg"/><Relationship Id="rId19" Type="http://schemas.openxmlformats.org/officeDocument/2006/relationships/image" Target="../media/image171.png"/><Relationship Id="rId18" Type="http://schemas.openxmlformats.org/officeDocument/2006/relationships/image" Target="../media/image33.svg"/><Relationship Id="rId17" Type="http://schemas.openxmlformats.org/officeDocument/2006/relationships/image" Target="../media/image170.png"/><Relationship Id="rId16" Type="http://schemas.openxmlformats.org/officeDocument/2006/relationships/image" Target="../media/image32.svg"/><Relationship Id="rId15" Type="http://schemas.openxmlformats.org/officeDocument/2006/relationships/image" Target="../media/image169.png"/><Relationship Id="rId14" Type="http://schemas.openxmlformats.org/officeDocument/2006/relationships/image" Target="../media/image9.svg"/><Relationship Id="rId13" Type="http://schemas.openxmlformats.org/officeDocument/2006/relationships/image" Target="../media/image86.png"/><Relationship Id="rId12" Type="http://schemas.openxmlformats.org/officeDocument/2006/relationships/image" Target="../media/image42.png"/><Relationship Id="rId11" Type="http://schemas.openxmlformats.org/officeDocument/2006/relationships/image" Target="../media/image4.svg"/><Relationship Id="rId10" Type="http://schemas.openxmlformats.org/officeDocument/2006/relationships/image" Target="../media/image41.png"/><Relationship Id="rId1" Type="http://schemas.openxmlformats.org/officeDocument/2006/relationships/image" Target="../media/image134.png"/></Relationships>
</file>

<file path=ppt/slides/_rels/slide108.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7.xml"/><Relationship Id="rId2" Type="http://schemas.openxmlformats.org/officeDocument/2006/relationships/image" Target="../media/image173.png"/><Relationship Id="rId1" Type="http://schemas.openxmlformats.org/officeDocument/2006/relationships/image" Target="../media/image172.png"/></Relationships>
</file>

<file path=ppt/slides/_rels/slide109.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176.png"/><Relationship Id="rId4" Type="http://schemas.openxmlformats.org/officeDocument/2006/relationships/image" Target="../media/image175.png"/><Relationship Id="rId3" Type="http://schemas.openxmlformats.org/officeDocument/2006/relationships/image" Target="../media/image22.png"/><Relationship Id="rId2" Type="http://schemas.openxmlformats.org/officeDocument/2006/relationships/image" Target="../media/image174.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110.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7.xml"/><Relationship Id="rId2" Type="http://schemas.openxmlformats.org/officeDocument/2006/relationships/image" Target="../media/image177.png"/><Relationship Id="rId1" Type="http://schemas.openxmlformats.org/officeDocument/2006/relationships/image" Target="../media/image22.png"/></Relationships>
</file>

<file path=ppt/slides/_rels/slide111.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7.xml"/><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image" Target="../media/image178.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181.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0.png"/><Relationship Id="rId7" Type="http://schemas.openxmlformats.org/officeDocument/2006/relationships/image" Target="../media/image55.png"/><Relationship Id="rId6" Type="http://schemas.openxmlformats.org/officeDocument/2006/relationships/image" Target="../media/image10.svg"/><Relationship Id="rId5" Type="http://schemas.openxmlformats.org/officeDocument/2006/relationships/image" Target="../media/image87.png"/><Relationship Id="rId4" Type="http://schemas.openxmlformats.org/officeDocument/2006/relationships/image" Target="../media/image17.svg"/><Relationship Id="rId3" Type="http://schemas.openxmlformats.org/officeDocument/2006/relationships/image" Target="../media/image134.png"/><Relationship Id="rId20" Type="http://schemas.openxmlformats.org/officeDocument/2006/relationships/notesSlide" Target="../notesSlides/notesSlide45.xml"/><Relationship Id="rId2" Type="http://schemas.openxmlformats.org/officeDocument/2006/relationships/image" Target="../media/image177.png"/><Relationship Id="rId19" Type="http://schemas.openxmlformats.org/officeDocument/2006/relationships/slideLayout" Target="../slideLayouts/slideLayout7.xml"/><Relationship Id="rId18" Type="http://schemas.openxmlformats.org/officeDocument/2006/relationships/image" Target="../media/image176.png"/><Relationship Id="rId17" Type="http://schemas.openxmlformats.org/officeDocument/2006/relationships/image" Target="../media/image6.svg"/><Relationship Id="rId16" Type="http://schemas.openxmlformats.org/officeDocument/2006/relationships/image" Target="../media/image52.png"/><Relationship Id="rId15" Type="http://schemas.openxmlformats.org/officeDocument/2006/relationships/image" Target="../media/image31.svg"/><Relationship Id="rId14" Type="http://schemas.openxmlformats.org/officeDocument/2006/relationships/image" Target="../media/image168.png"/><Relationship Id="rId13" Type="http://schemas.openxmlformats.org/officeDocument/2006/relationships/image" Target="../media/image59.png"/><Relationship Id="rId12" Type="http://schemas.openxmlformats.org/officeDocument/2006/relationships/image" Target="../media/image139.png"/><Relationship Id="rId11" Type="http://schemas.openxmlformats.org/officeDocument/2006/relationships/image" Target="../media/image28.svg"/><Relationship Id="rId10" Type="http://schemas.openxmlformats.org/officeDocument/2006/relationships/image" Target="../media/image162.png"/><Relationship Id="rId1" Type="http://schemas.openxmlformats.org/officeDocument/2006/relationships/image" Target="../media/image22.png"/></Relationships>
</file>

<file path=ppt/slides/_rels/slide115.xml.rels><?xml version="1.0" encoding="UTF-8" standalone="yes"?>
<Relationships xmlns="http://schemas.openxmlformats.org/package/2006/relationships"><Relationship Id="rId8" Type="http://schemas.openxmlformats.org/officeDocument/2006/relationships/notesSlide" Target="../notesSlides/notesSlide46.xml"/><Relationship Id="rId7"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176.png"/><Relationship Id="rId4" Type="http://schemas.openxmlformats.org/officeDocument/2006/relationships/image" Target="../media/image183.png"/><Relationship Id="rId3" Type="http://schemas.openxmlformats.org/officeDocument/2006/relationships/image" Target="../media/image177.png"/><Relationship Id="rId2" Type="http://schemas.openxmlformats.org/officeDocument/2006/relationships/image" Target="../media/image22.png"/><Relationship Id="rId1" Type="http://schemas.openxmlformats.org/officeDocument/2006/relationships/image" Target="../media/image182.png"/></Relationships>
</file>

<file path=ppt/slides/_rels/slide116.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7.xml"/><Relationship Id="rId4" Type="http://schemas.openxmlformats.org/officeDocument/2006/relationships/image" Target="../media/image186.png"/><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image" Target="../media/image177.png"/></Relationships>
</file>

<file path=ppt/slides/_rels/slide117.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7.xml"/><Relationship Id="rId4" Type="http://schemas.openxmlformats.org/officeDocument/2006/relationships/image" Target="../media/image188.png"/><Relationship Id="rId3" Type="http://schemas.openxmlformats.org/officeDocument/2006/relationships/image" Target="../media/image187.png"/><Relationship Id="rId2" Type="http://schemas.openxmlformats.org/officeDocument/2006/relationships/image" Target="../media/image175.png"/><Relationship Id="rId1" Type="http://schemas.openxmlformats.org/officeDocument/2006/relationships/image" Target="../media/image177.png"/></Relationships>
</file>

<file path=ppt/slides/_rels/slide118.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7.xml"/><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image" Target="../media/image175.png"/></Relationships>
</file>

<file path=ppt/slides/_rels/slide119.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7.xml"/><Relationship Id="rId3" Type="http://schemas.openxmlformats.org/officeDocument/2006/relationships/image" Target="../media/image191.png"/><Relationship Id="rId2" Type="http://schemas.openxmlformats.org/officeDocument/2006/relationships/image" Target="../media/image189.png"/><Relationship Id="rId1" Type="http://schemas.openxmlformats.org/officeDocument/2006/relationships/image" Target="../media/image175.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2.svg"/><Relationship Id="rId5" Type="http://schemas.openxmlformats.org/officeDocument/2006/relationships/image" Target="../media/image29.png"/><Relationship Id="rId4" Type="http://schemas.openxmlformats.org/officeDocument/2006/relationships/image" Target="../media/image1.sv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jpeg"/></Relationships>
</file>

<file path=ppt/slides/_rels/slide120.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7.xml"/><Relationship Id="rId3" Type="http://schemas.openxmlformats.org/officeDocument/2006/relationships/image" Target="../media/image192.png"/><Relationship Id="rId2" Type="http://schemas.openxmlformats.org/officeDocument/2006/relationships/image" Target="../media/image189.png"/><Relationship Id="rId1" Type="http://schemas.openxmlformats.org/officeDocument/2006/relationships/image" Target="../media/image175.png"/></Relationships>
</file>

<file path=ppt/slides/_rels/slide121.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7.xml"/><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image" Target="../media/image175.png"/></Relationships>
</file>

<file path=ppt/slides/_rels/slide122.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7.xml"/><Relationship Id="rId3" Type="http://schemas.openxmlformats.org/officeDocument/2006/relationships/image" Target="../media/image195.png"/><Relationship Id="rId2" Type="http://schemas.openxmlformats.org/officeDocument/2006/relationships/image" Target="../media/image189.png"/><Relationship Id="rId1" Type="http://schemas.openxmlformats.org/officeDocument/2006/relationships/image" Target="../media/image175.png"/></Relationships>
</file>

<file path=ppt/slides/_rels/slide123.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7.xml"/><Relationship Id="rId3" Type="http://schemas.openxmlformats.org/officeDocument/2006/relationships/image" Target="../media/image196.png"/><Relationship Id="rId2" Type="http://schemas.openxmlformats.org/officeDocument/2006/relationships/image" Target="../media/image189.png"/><Relationship Id="rId1" Type="http://schemas.openxmlformats.org/officeDocument/2006/relationships/image" Target="../media/image175.png"/></Relationships>
</file>

<file path=ppt/slides/_rels/slide124.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7.xml"/><Relationship Id="rId4" Type="http://schemas.openxmlformats.org/officeDocument/2006/relationships/image" Target="../media/image176.png"/><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image" Target="../media/image175.png"/></Relationships>
</file>

<file path=ppt/slides/_rels/slide125.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7.xml"/><Relationship Id="rId3" Type="http://schemas.openxmlformats.org/officeDocument/2006/relationships/image" Target="../media/image175.png"/><Relationship Id="rId2" Type="http://schemas.openxmlformats.org/officeDocument/2006/relationships/image" Target="../media/image200.png"/><Relationship Id="rId1" Type="http://schemas.openxmlformats.org/officeDocument/2006/relationships/image" Target="../media/image199.png"/></Relationships>
</file>

<file path=ppt/slides/_rels/slide126.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7.xml"/><Relationship Id="rId2" Type="http://schemas.openxmlformats.org/officeDocument/2006/relationships/image" Target="../media/image175.png"/><Relationship Id="rId1" Type="http://schemas.openxmlformats.org/officeDocument/2006/relationships/image" Target="../media/image201.png"/></Relationships>
</file>

<file path=ppt/slides/_rels/slide127.xml.rels><?xml version="1.0" encoding="UTF-8" standalone="yes"?>
<Relationships xmlns="http://schemas.openxmlformats.org/package/2006/relationships"><Relationship Id="rId6" Type="http://schemas.openxmlformats.org/officeDocument/2006/relationships/notesSlide" Target="../notesSlides/notesSlide58.xml"/><Relationship Id="rId5" Type="http://schemas.openxmlformats.org/officeDocument/2006/relationships/slideLayout" Target="../slideLayouts/slideLayout7.xml"/><Relationship Id="rId4" Type="http://schemas.openxmlformats.org/officeDocument/2006/relationships/image" Target="../media/image204.png"/><Relationship Id="rId3" Type="http://schemas.openxmlformats.org/officeDocument/2006/relationships/image" Target="../media/image203.png"/><Relationship Id="rId2" Type="http://schemas.openxmlformats.org/officeDocument/2006/relationships/image" Target="../media/image175.png"/><Relationship Id="rId1" Type="http://schemas.openxmlformats.org/officeDocument/2006/relationships/image" Target="../media/image202.png"/></Relationships>
</file>

<file path=ppt/slides/_rels/slide128.xml.rels><?xml version="1.0" encoding="UTF-8" standalone="yes"?>
<Relationships xmlns="http://schemas.openxmlformats.org/package/2006/relationships"><Relationship Id="rId8" Type="http://schemas.openxmlformats.org/officeDocument/2006/relationships/notesSlide" Target="../notesSlides/notesSlide59.xml"/><Relationship Id="rId7"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208.png"/><Relationship Id="rId4" Type="http://schemas.openxmlformats.org/officeDocument/2006/relationships/image" Target="../media/image207.png"/><Relationship Id="rId3" Type="http://schemas.openxmlformats.org/officeDocument/2006/relationships/image" Target="../media/image206.png"/><Relationship Id="rId2" Type="http://schemas.openxmlformats.org/officeDocument/2006/relationships/image" Target="../media/image175.png"/><Relationship Id="rId1" Type="http://schemas.openxmlformats.org/officeDocument/2006/relationships/image" Target="../media/image205.png"/></Relationships>
</file>

<file path=ppt/slides/_rels/slide129.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7.xml"/><Relationship Id="rId3" Type="http://schemas.openxmlformats.org/officeDocument/2006/relationships/image" Target="../media/image210.png"/><Relationship Id="rId2" Type="http://schemas.openxmlformats.org/officeDocument/2006/relationships/image" Target="../media/image175.png"/><Relationship Id="rId1" Type="http://schemas.openxmlformats.org/officeDocument/2006/relationships/image" Target="../media/image209.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30.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7.xml"/><Relationship Id="rId2" Type="http://schemas.openxmlformats.org/officeDocument/2006/relationships/image" Target="../media/image212.png"/><Relationship Id="rId1" Type="http://schemas.openxmlformats.org/officeDocument/2006/relationships/image" Target="../media/image211.png"/></Relationships>
</file>

<file path=ppt/slides/_rels/slide131.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7.xml"/><Relationship Id="rId2" Type="http://schemas.openxmlformats.org/officeDocument/2006/relationships/image" Target="../media/image212.png"/><Relationship Id="rId1" Type="http://schemas.openxmlformats.org/officeDocument/2006/relationships/image" Target="../media/image213.png"/></Relationships>
</file>

<file path=ppt/slides/_rels/slide132.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7.xml"/><Relationship Id="rId2" Type="http://schemas.openxmlformats.org/officeDocument/2006/relationships/image" Target="../media/image212.png"/><Relationship Id="rId1" Type="http://schemas.openxmlformats.org/officeDocument/2006/relationships/image" Target="../media/image214.png"/></Relationships>
</file>

<file path=ppt/slides/_rels/slide133.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7.xml"/><Relationship Id="rId2" Type="http://schemas.openxmlformats.org/officeDocument/2006/relationships/image" Target="../media/image212.png"/><Relationship Id="rId1" Type="http://schemas.openxmlformats.org/officeDocument/2006/relationships/image" Target="../media/image215.png"/></Relationships>
</file>

<file path=ppt/slides/_rels/slide134.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7.xml"/><Relationship Id="rId2" Type="http://schemas.openxmlformats.org/officeDocument/2006/relationships/image" Target="../media/image212.png"/><Relationship Id="rId1" Type="http://schemas.openxmlformats.org/officeDocument/2006/relationships/image" Target="../media/image216.png"/></Relationships>
</file>

<file path=ppt/slides/_rels/slide135.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7.xml"/><Relationship Id="rId2" Type="http://schemas.openxmlformats.org/officeDocument/2006/relationships/image" Target="../media/image218.png"/><Relationship Id="rId1" Type="http://schemas.openxmlformats.org/officeDocument/2006/relationships/image" Target="../media/image217.png"/></Relationships>
</file>

<file path=ppt/slides/_rels/slide136.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7.xml"/><Relationship Id="rId2" Type="http://schemas.openxmlformats.org/officeDocument/2006/relationships/image" Target="../media/image218.png"/><Relationship Id="rId1" Type="http://schemas.openxmlformats.org/officeDocument/2006/relationships/image" Target="../media/image219.png"/></Relationships>
</file>

<file path=ppt/slides/_rels/slide137.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7.xml"/><Relationship Id="rId2" Type="http://schemas.openxmlformats.org/officeDocument/2006/relationships/image" Target="../media/image218.png"/><Relationship Id="rId1" Type="http://schemas.openxmlformats.org/officeDocument/2006/relationships/image" Target="../media/image220.png"/></Relationships>
</file>

<file path=ppt/slides/_rels/slide138.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7.xml"/><Relationship Id="rId2" Type="http://schemas.openxmlformats.org/officeDocument/2006/relationships/image" Target="../media/image218.png"/><Relationship Id="rId1" Type="http://schemas.openxmlformats.org/officeDocument/2006/relationships/image" Target="../media/image221.png"/></Relationships>
</file>

<file path=ppt/slides/_rels/slide139.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7.xml"/><Relationship Id="rId2" Type="http://schemas.openxmlformats.org/officeDocument/2006/relationships/image" Target="../media/image218.png"/><Relationship Id="rId1" Type="http://schemas.openxmlformats.org/officeDocument/2006/relationships/image" Target="../media/image22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33.pn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image" Target="../media/image223.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image" Target="../media/image224.png"/></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image" Target="../media/image225.pn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image" Target="../media/image226.png"/></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image" Target="../media/image227.pn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image" Target="../media/image228.png"/></Relationships>
</file>

<file path=ppt/slides/_rels/slide146.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7.xml"/><Relationship Id="rId2" Type="http://schemas.openxmlformats.org/officeDocument/2006/relationships/image" Target="../media/image230.png"/><Relationship Id="rId1" Type="http://schemas.openxmlformats.org/officeDocument/2006/relationships/image" Target="../media/image229.png"/></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7.xml"/><Relationship Id="rId1" Type="http://schemas.openxmlformats.org/officeDocument/2006/relationships/image" Target="../media/image231.png"/></Relationships>
</file>

<file path=ppt/slides/_rels/slide148.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6.png"/><Relationship Id="rId7" Type="http://schemas.openxmlformats.org/officeDocument/2006/relationships/image" Target="../media/image8.svg"/><Relationship Id="rId6" Type="http://schemas.openxmlformats.org/officeDocument/2006/relationships/image" Target="../media/image85.png"/><Relationship Id="rId5" Type="http://schemas.openxmlformats.org/officeDocument/2006/relationships/image" Target="../media/image42.png"/><Relationship Id="rId4" Type="http://schemas.openxmlformats.org/officeDocument/2006/relationships/image" Target="../media/image43.png"/><Relationship Id="rId3" Type="http://schemas.openxmlformats.org/officeDocument/2006/relationships/image" Target="../media/image39.png"/><Relationship Id="rId2" Type="http://schemas.openxmlformats.org/officeDocument/2006/relationships/image" Target="../media/image6.svg"/><Relationship Id="rId18" Type="http://schemas.openxmlformats.org/officeDocument/2006/relationships/slideLayout" Target="../slideLayouts/slideLayout7.xml"/><Relationship Id="rId17" Type="http://schemas.openxmlformats.org/officeDocument/2006/relationships/image" Target="../media/image11.svg"/><Relationship Id="rId16" Type="http://schemas.openxmlformats.org/officeDocument/2006/relationships/image" Target="../media/image88.png"/><Relationship Id="rId15" Type="http://schemas.openxmlformats.org/officeDocument/2006/relationships/image" Target="../media/image176.png"/><Relationship Id="rId14" Type="http://schemas.openxmlformats.org/officeDocument/2006/relationships/image" Target="../media/image24.png"/><Relationship Id="rId13" Type="http://schemas.openxmlformats.org/officeDocument/2006/relationships/image" Target="../media/image139.png"/><Relationship Id="rId12" Type="http://schemas.openxmlformats.org/officeDocument/2006/relationships/image" Target="../media/image31.svg"/><Relationship Id="rId11" Type="http://schemas.openxmlformats.org/officeDocument/2006/relationships/image" Target="../media/image168.png"/><Relationship Id="rId10" Type="http://schemas.openxmlformats.org/officeDocument/2006/relationships/image" Target="../media/image59.png"/><Relationship Id="rId1" Type="http://schemas.openxmlformats.org/officeDocument/2006/relationships/image" Target="../media/image52.png"/></Relationships>
</file>

<file path=ppt/slides/_rels/slide149.xml.rels><?xml version="1.0" encoding="UTF-8" standalone="yes"?>
<Relationships xmlns="http://schemas.openxmlformats.org/package/2006/relationships"><Relationship Id="rId8" Type="http://schemas.openxmlformats.org/officeDocument/2006/relationships/notesSlide" Target="../notesSlides/notesSlide79.xml"/><Relationship Id="rId7"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176.png"/><Relationship Id="rId4" Type="http://schemas.openxmlformats.org/officeDocument/2006/relationships/image" Target="../media/image183.png"/><Relationship Id="rId3" Type="http://schemas.openxmlformats.org/officeDocument/2006/relationships/image" Target="../media/image177.png"/><Relationship Id="rId2" Type="http://schemas.openxmlformats.org/officeDocument/2006/relationships/image" Target="../media/image22.png"/><Relationship Id="rId1" Type="http://schemas.openxmlformats.org/officeDocument/2006/relationships/image" Target="../media/image232.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image" Target="../media/image35.png"/></Relationships>
</file>

<file path=ppt/slides/_rels/slide150.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233.png"/><Relationship Id="rId1" Type="http://schemas.openxmlformats.org/officeDocument/2006/relationships/image" Target="../media/image1.jpeg"/></Relationships>
</file>

<file path=ppt/slides/_rels/slide15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catalog.workshops.aws/stepfunctions/en-US" TargetMode="External"/><Relationship Id="rId2" Type="http://schemas.openxmlformats.org/officeDocument/2006/relationships/image" Target="../media/image235.png"/><Relationship Id="rId1" Type="http://schemas.openxmlformats.org/officeDocument/2006/relationships/image" Target="../media/image234.png"/></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7.png"/><Relationship Id="rId1" Type="http://schemas.openxmlformats.org/officeDocument/2006/relationships/image" Target="../media/image236.png"/></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9.png"/><Relationship Id="rId1" Type="http://schemas.openxmlformats.org/officeDocument/2006/relationships/image" Target="../media/image238.png"/></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1.png"/><Relationship Id="rId1" Type="http://schemas.openxmlformats.org/officeDocument/2006/relationships/image" Target="../media/image240.pn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3.png"/><Relationship Id="rId1" Type="http://schemas.openxmlformats.org/officeDocument/2006/relationships/image" Target="../media/image242.png"/></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5.png"/><Relationship Id="rId1" Type="http://schemas.openxmlformats.org/officeDocument/2006/relationships/image" Target="../media/image244.png"/></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7.png"/><Relationship Id="rId1" Type="http://schemas.openxmlformats.org/officeDocument/2006/relationships/image" Target="../media/image246.png"/></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9.png"/><Relationship Id="rId1" Type="http://schemas.openxmlformats.org/officeDocument/2006/relationships/image" Target="../media/image248.png"/></Relationships>
</file>

<file path=ppt/slides/_rels/slide159.xml.rels><?xml version="1.0" encoding="UTF-8" standalone="yes"?>
<Relationships xmlns="http://schemas.openxmlformats.org/package/2006/relationships"><Relationship Id="rId9" Type="http://schemas.openxmlformats.org/officeDocument/2006/relationships/hyperlink" Target="https://docs.aws.amazon.com/lambda/latest/dg/lambda-java.html" TargetMode="External"/><Relationship Id="rId8" Type="http://schemas.openxmlformats.org/officeDocument/2006/relationships/hyperlink" Target="https://docs.aws.amazon.com/pt_br/prescriptive-guidance/latest/patterns/deploy-a-ci-cd-pipeline-for-java-microservices-on-amazon-ecs.html" TargetMode="External"/><Relationship Id="rId7" Type="http://schemas.openxmlformats.org/officeDocument/2006/relationships/hyperlink" Target="https://docs.aws.amazon.com/code-library/latest/ug/java_2_code_examples.html" TargetMode="External"/><Relationship Id="rId6" Type="http://schemas.openxmlformats.org/officeDocument/2006/relationships/hyperlink" Target="https://aws.amazon.com/pt/intellij/" TargetMode="External"/><Relationship Id="rId5" Type="http://schemas.openxmlformats.org/officeDocument/2006/relationships/hyperlink" Target="https://docs.aws.amazon.com/toolkit-for-jetbrains/latest/userguide/setup-toolkit.html" TargetMode="External"/><Relationship Id="rId4" Type="http://schemas.openxmlformats.org/officeDocument/2006/relationships/hyperlink" Target="https://aws.amazon.com/pt/developer/language/java/" TargetMode="External"/><Relationship Id="rId3" Type="http://schemas.openxmlformats.org/officeDocument/2006/relationships/hyperlink" Target="https://docs.aws.amazon.com/cli/latest/userguide/getting-started-install.html" TargetMode="External"/><Relationship Id="rId2" Type="http://schemas.openxmlformats.org/officeDocument/2006/relationships/hyperlink" Target="https://github.com/aws-samples/aws-cdk-examples&#13;" TargetMode="External"/><Relationship Id="rId18" Type="http://schemas.openxmlformats.org/officeDocument/2006/relationships/slideLayout" Target="../slideLayouts/slideLayout7.xml"/><Relationship Id="rId17" Type="http://schemas.openxmlformats.org/officeDocument/2006/relationships/hyperlink" Target="https://docs.aws.amazon.com/lambda/latest/dg/snapstart.html" TargetMode="External"/><Relationship Id="rId16" Type="http://schemas.openxmlformats.org/officeDocument/2006/relationships/hyperlink" Target="https://aws.amazon.com/blogs/compute/java-17-runtime-now-available-on-aws-lambda/" TargetMode="External"/><Relationship Id="rId15" Type="http://schemas.openxmlformats.org/officeDocument/2006/relationships/hyperlink" Target="https://aws.amazon.com/pt/blogs/developer/stepfunctions-fluent-api/" TargetMode="External"/><Relationship Id="rId14" Type="http://schemas.openxmlformats.org/officeDocument/2006/relationships/hyperlink" Target="https://towardsaws.com/deploy-spring-boot-application-to-aws-ec2-using-docker-f359e7ad2026" TargetMode="External"/><Relationship Id="rId13" Type="http://schemas.openxmlformats.org/officeDocument/2006/relationships/hyperlink" Target="https://www.slideshare.net/VadymKazulkin/adopting-java-for-the-serverless-world-at-jax-2022" TargetMode="External"/><Relationship Id="rId12" Type="http://schemas.openxmlformats.org/officeDocument/2006/relationships/hyperlink" Target="https://www.jrebel.com/blog/aws-java-application-setup" TargetMode="External"/><Relationship Id="rId11" Type="http://schemas.openxmlformats.org/officeDocument/2006/relationships/hyperlink" Target="https://www.slideshare.net/AmazonWebServices/java-on-aws" TargetMode="External"/><Relationship Id="rId10" Type="http://schemas.openxmlformats.org/officeDocument/2006/relationships/hyperlink" Target="https://aws.amazon.com/pt/blogs/compute/java-17-runtime-now-available-on-aws-lambda/" TargetMode="External"/><Relationship Id="rId1" Type="http://schemas.openxmlformats.org/officeDocument/2006/relationships/hyperlink" Target="https://cdkworkshop.com" TargetMode="Externa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3.sv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1.jpeg"/></Relationships>
</file>

<file path=ppt/slides/_rels/slide160.xml.rels><?xml version="1.0" encoding="UTF-8" standalone="yes"?>
<Relationships xmlns="http://schemas.openxmlformats.org/package/2006/relationships"><Relationship Id="rId9" Type="http://schemas.openxmlformats.org/officeDocument/2006/relationships/hyperlink" Target="https://twitter.com/weder96" TargetMode="External"/><Relationship Id="rId8" Type="http://schemas.openxmlformats.org/officeDocument/2006/relationships/image" Target="../media/image8.png"/><Relationship Id="rId7" Type="http://schemas.openxmlformats.org/officeDocument/2006/relationships/hyperlink" Target="https://github.com/weder96&#13;" TargetMode="Externa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hyperlink" Target="https://www.linkedin.com/in/wedermarianodesousa/&#13;" TargetMode="External"/><Relationship Id="rId2" Type="http://schemas.openxmlformats.org/officeDocument/2006/relationships/image" Target="../media/image4.png"/><Relationship Id="rId18" Type="http://schemas.openxmlformats.org/officeDocument/2006/relationships/notesSlide" Target="../notesSlides/notesSlide80.xml"/><Relationship Id="rId17" Type="http://schemas.openxmlformats.org/officeDocument/2006/relationships/slideLayout" Target="../slideLayouts/slideLayout1.xml"/><Relationship Id="rId16" Type="http://schemas.openxmlformats.org/officeDocument/2006/relationships/image" Target="../media/image10.png"/><Relationship Id="rId15" Type="http://schemas.openxmlformats.org/officeDocument/2006/relationships/image" Target="../media/image9.png"/><Relationship Id="rId14" Type="http://schemas.openxmlformats.org/officeDocument/2006/relationships/image" Target="../media/image14.png"/><Relationship Id="rId13" Type="http://schemas.openxmlformats.org/officeDocument/2006/relationships/hyperlink" Target="https://dev.to/weder96" TargetMode="External"/><Relationship Id="rId12" Type="http://schemas.openxmlformats.org/officeDocument/2006/relationships/image" Target="../media/image13.png"/><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image" Target="../media/image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38.png"/></Relationships>
</file>

<file path=ppt/slides/_rels/slide18.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svg"/><Relationship Id="rId3" Type="http://schemas.openxmlformats.org/officeDocument/2006/relationships/image" Target="../media/image41.png"/><Relationship Id="rId25" Type="http://schemas.openxmlformats.org/officeDocument/2006/relationships/slideLayout" Target="../slideLayouts/slideLayout7.xml"/><Relationship Id="rId24" Type="http://schemas.openxmlformats.org/officeDocument/2006/relationships/image" Target="../media/image59.png"/><Relationship Id="rId23" Type="http://schemas.openxmlformats.org/officeDocument/2006/relationships/image" Target="../media/image58.png"/><Relationship Id="rId22" Type="http://schemas.openxmlformats.org/officeDocument/2006/relationships/image" Target="../media/image57.png"/><Relationship Id="rId21" Type="http://schemas.openxmlformats.org/officeDocument/2006/relationships/image" Target="../media/image56.png"/><Relationship Id="rId20" Type="http://schemas.openxmlformats.org/officeDocument/2006/relationships/image" Target="../media/image55.png"/><Relationship Id="rId2" Type="http://schemas.openxmlformats.org/officeDocument/2006/relationships/image" Target="../media/image40.png"/><Relationship Id="rId19" Type="http://schemas.openxmlformats.org/officeDocument/2006/relationships/image" Target="../media/image54.png"/><Relationship Id="rId18" Type="http://schemas.openxmlformats.org/officeDocument/2006/relationships/image" Target="../media/image53.png"/><Relationship Id="rId17" Type="http://schemas.openxmlformats.org/officeDocument/2006/relationships/image" Target="../media/image6.svg"/><Relationship Id="rId16" Type="http://schemas.openxmlformats.org/officeDocument/2006/relationships/image" Target="../media/image52.png"/><Relationship Id="rId15" Type="http://schemas.openxmlformats.org/officeDocument/2006/relationships/image" Target="../media/image51.png"/><Relationship Id="rId14" Type="http://schemas.openxmlformats.org/officeDocument/2006/relationships/image" Target="../media/image50.png"/><Relationship Id="rId13" Type="http://schemas.openxmlformats.org/officeDocument/2006/relationships/image" Target="../media/image49.png"/><Relationship Id="rId12" Type="http://schemas.openxmlformats.org/officeDocument/2006/relationships/image" Target="../media/image48.png"/><Relationship Id="rId11" Type="http://schemas.openxmlformats.org/officeDocument/2006/relationships/image" Target="../media/image5.svg"/><Relationship Id="rId10" Type="http://schemas.openxmlformats.org/officeDocument/2006/relationships/image" Target="../media/image47.png"/><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2.png"/><Relationship Id="rId6" Type="http://schemas.openxmlformats.org/officeDocument/2006/relationships/image" Target="../media/image24.png"/><Relationship Id="rId5" Type="http://schemas.openxmlformats.org/officeDocument/2006/relationships/image" Target="../media/image61.png"/><Relationship Id="rId4" Type="http://schemas.openxmlformats.org/officeDocument/2006/relationships/image" Target="../media/image58.png"/><Relationship Id="rId3" Type="http://schemas.openxmlformats.org/officeDocument/2006/relationships/hyperlink" Target="https://aws.amazon.com/cdk/" TargetMode="External"/><Relationship Id="rId2" Type="http://schemas.openxmlformats.org/officeDocument/2006/relationships/hyperlink" Target="https://aws.amazon.com/serverless/sam/" TargetMode="External"/><Relationship Id="rId1"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openxmlformats.org/officeDocument/2006/relationships/image" Target="../media/image66.png"/><Relationship Id="rId8" Type="http://schemas.openxmlformats.org/officeDocument/2006/relationships/image" Target="../media/image65.png"/><Relationship Id="rId7" Type="http://schemas.openxmlformats.org/officeDocument/2006/relationships/image" Target="../media/image64.png"/><Relationship Id="rId6" Type="http://schemas.openxmlformats.org/officeDocument/2006/relationships/image" Target="../media/image63.png"/><Relationship Id="rId5" Type="http://schemas.openxmlformats.org/officeDocument/2006/relationships/hyperlink" Target="https://claudiajs.com/claudia.html" TargetMode="External"/><Relationship Id="rId4" Type="http://schemas.openxmlformats.org/officeDocument/2006/relationships/hyperlink" Target="https://arc.codes/docs/en/reference/project-manifest/aws" TargetMode="External"/><Relationship Id="rId3" Type="http://schemas.openxmlformats.org/officeDocument/2006/relationships/hyperlink" Target="https://github.com/aws/chalice" TargetMode="External"/><Relationship Id="rId2" Type="http://schemas.openxmlformats.org/officeDocument/2006/relationships/hyperlink" Target="https://www.serverless.com/framework/docs/providers/aws/guide/intro/" TargetMode="External"/><Relationship Id="rId10" Type="http://schemas.openxmlformats.org/officeDocument/2006/relationships/slideLayout" Target="../slideLayouts/slideLayout7.xml"/><Relationship Id="rId1" Type="http://schemas.openxmlformats.org/officeDocument/2006/relationships/image" Target="../media/image60.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67.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68.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44.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50.png"/><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2.png"/><Relationship Id="rId1" Type="http://schemas.openxmlformats.org/officeDocument/2006/relationships/image" Target="../media/image46.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46.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5.png"/><Relationship Id="rId2" Type="http://schemas.openxmlformats.org/officeDocument/2006/relationships/image" Target="../media/image77.png"/><Relationship Id="rId1" Type="http://schemas.openxmlformats.org/officeDocument/2006/relationships/image" Target="../media/image46.png"/></Relationships>
</file>

<file path=ppt/slides/_rels/slide3.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hyperlink" Target="https://github.com/weder96&#13;" TargetMode="Externa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hyperlink" Target="https://www.linkedin.com/in/wedermarianodesousa/&#13;" TargetMode="External"/><Relationship Id="rId2" Type="http://schemas.openxmlformats.org/officeDocument/2006/relationships/image" Target="../media/image4.png"/><Relationship Id="rId18" Type="http://schemas.openxmlformats.org/officeDocument/2006/relationships/notesSlide" Target="../notesSlides/notesSlide1.xml"/><Relationship Id="rId17" Type="http://schemas.openxmlformats.org/officeDocument/2006/relationships/slideLayout" Target="../slideLayouts/slideLayout1.xml"/><Relationship Id="rId16" Type="http://schemas.openxmlformats.org/officeDocument/2006/relationships/image" Target="../media/image14.png"/><Relationship Id="rId15" Type="http://schemas.openxmlformats.org/officeDocument/2006/relationships/hyperlink" Target="https://dev.to/weder96" TargetMode="External"/><Relationship Id="rId14" Type="http://schemas.openxmlformats.org/officeDocument/2006/relationships/image" Target="../media/image13.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hyperlink" Target="https://twitter.com/weder96" TargetMode="External"/><Relationship Id="rId10" Type="http://schemas.openxmlformats.org/officeDocument/2006/relationships/image" Target="../media/image10.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5.png"/><Relationship Id="rId2" Type="http://schemas.openxmlformats.org/officeDocument/2006/relationships/image" Target="../media/image78.png"/><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55.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1.png"/><Relationship Id="rId2" Type="http://schemas.openxmlformats.org/officeDocument/2006/relationships/image" Target="../media/image55.png"/><Relationship Id="rId1" Type="http://schemas.openxmlformats.org/officeDocument/2006/relationships/image" Target="../media/image80.png"/></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7.svg"/><Relationship Id="rId7" Type="http://schemas.openxmlformats.org/officeDocument/2006/relationships/image" Target="../media/image83.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svg"/><Relationship Id="rId3" Type="http://schemas.openxmlformats.org/officeDocument/2006/relationships/image" Target="../media/image41.png"/><Relationship Id="rId2" Type="http://schemas.openxmlformats.org/officeDocument/2006/relationships/image" Target="../media/image82.png"/><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3.png"/><Relationship Id="rId2" Type="http://schemas.openxmlformats.org/officeDocument/2006/relationships/image" Target="../media/image84.png"/><Relationship Id="rId1" Type="http://schemas.openxmlformats.org/officeDocument/2006/relationships/image" Target="../media/image1.jpeg"/></Relationships>
</file>

<file path=ppt/slides/_rels/slide37.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83.png"/><Relationship Id="rId7" Type="http://schemas.openxmlformats.org/officeDocument/2006/relationships/image" Target="../media/image9.svg"/><Relationship Id="rId6" Type="http://schemas.openxmlformats.org/officeDocument/2006/relationships/image" Target="../media/image86.png"/><Relationship Id="rId5" Type="http://schemas.openxmlformats.org/officeDocument/2006/relationships/image" Target="../media/image8.svg"/><Relationship Id="rId4" Type="http://schemas.openxmlformats.org/officeDocument/2006/relationships/image" Target="../media/image85.png"/><Relationship Id="rId3" Type="http://schemas.openxmlformats.org/officeDocument/2006/relationships/image" Target="../media/image42.png"/><Relationship Id="rId2" Type="http://schemas.openxmlformats.org/officeDocument/2006/relationships/image" Target="../media/image43.png"/><Relationship Id="rId15" Type="http://schemas.openxmlformats.org/officeDocument/2006/relationships/notesSlide" Target="../notesSlides/notesSlide3.xml"/><Relationship Id="rId14" Type="http://schemas.openxmlformats.org/officeDocument/2006/relationships/slideLayout" Target="../slideLayouts/slideLayout7.xml"/><Relationship Id="rId13" Type="http://schemas.openxmlformats.org/officeDocument/2006/relationships/image" Target="../media/image11.svg"/><Relationship Id="rId12" Type="http://schemas.openxmlformats.org/officeDocument/2006/relationships/image" Target="../media/image88.png"/><Relationship Id="rId11" Type="http://schemas.openxmlformats.org/officeDocument/2006/relationships/image" Target="../media/image10.svg"/><Relationship Id="rId10" Type="http://schemas.openxmlformats.org/officeDocument/2006/relationships/image" Target="../media/image87.png"/><Relationship Id="rId1" Type="http://schemas.openxmlformats.org/officeDocument/2006/relationships/image" Target="../media/image39.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43.png"/><Relationship Id="rId3" Type="http://schemas.openxmlformats.org/officeDocument/2006/relationships/image" Target="../media/image89.png"/><Relationship Id="rId2" Type="http://schemas.openxmlformats.org/officeDocument/2006/relationships/image" Target="../media/image7.svg"/><Relationship Id="rId1" Type="http://schemas.openxmlformats.org/officeDocument/2006/relationships/image" Target="../media/image83.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2.png"/><Relationship Id="rId2" Type="http://schemas.openxmlformats.org/officeDocument/2006/relationships/image" Target="../media/image92.png"/><Relationship Id="rId1" Type="http://schemas.openxmlformats.org/officeDocument/2006/relationships/image" Target="../media/image1.jpe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42.png"/><Relationship Id="rId2" Type="http://schemas.openxmlformats.org/officeDocument/2006/relationships/image" Target="../media/image7.svg"/><Relationship Id="rId1" Type="http://schemas.openxmlformats.org/officeDocument/2006/relationships/image" Target="../media/image83.png"/></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6.png"/><Relationship Id="rId3" Type="http://schemas.openxmlformats.org/officeDocument/2006/relationships/image" Target="../media/image42.png"/><Relationship Id="rId2" Type="http://schemas.openxmlformats.org/officeDocument/2006/relationships/image" Target="../media/image7.svg"/><Relationship Id="rId1" Type="http://schemas.openxmlformats.org/officeDocument/2006/relationships/image" Target="../media/image83.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42.png"/><Relationship Id="rId2" Type="http://schemas.openxmlformats.org/officeDocument/2006/relationships/image" Target="../media/image7.svg"/><Relationship Id="rId1" Type="http://schemas.openxmlformats.org/officeDocument/2006/relationships/image" Target="../media/image83.png"/></Relationships>
</file>

<file path=ppt/slides/_rels/slide44.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7.xml"/><Relationship Id="rId7" Type="http://schemas.openxmlformats.org/officeDocument/2006/relationships/image" Target="../media/image96.png"/><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3" Type="http://schemas.openxmlformats.org/officeDocument/2006/relationships/image" Target="../media/image42.png"/><Relationship Id="rId2" Type="http://schemas.openxmlformats.org/officeDocument/2006/relationships/image" Target="../media/image7.svg"/><Relationship Id="rId1" Type="http://schemas.openxmlformats.org/officeDocument/2006/relationships/image" Target="../media/image83.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 Id="rId3" Type="http://schemas.openxmlformats.org/officeDocument/2006/relationships/image" Target="../media/image42.png"/><Relationship Id="rId2" Type="http://schemas.openxmlformats.org/officeDocument/2006/relationships/image" Target="../media/image7.svg"/><Relationship Id="rId1" Type="http://schemas.openxmlformats.org/officeDocument/2006/relationships/image" Target="../media/image83.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svg"/><Relationship Id="rId3" Type="http://schemas.openxmlformats.org/officeDocument/2006/relationships/image" Target="../media/image41.png"/><Relationship Id="rId2" Type="http://schemas.openxmlformats.org/officeDocument/2006/relationships/image" Target="../media/image99.png"/><Relationship Id="rId1" Type="http://schemas.openxmlformats.org/officeDocument/2006/relationships/image" Target="../media/image1.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00.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01.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4.svg"/><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jpeg"/></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39.png"/><Relationship Id="rId3" Type="http://schemas.openxmlformats.org/officeDocument/2006/relationships/image" Target="../media/image12.svg"/><Relationship Id="rId2" Type="http://schemas.openxmlformats.org/officeDocument/2006/relationships/image" Target="../media/image103.png"/><Relationship Id="rId1" Type="http://schemas.openxmlformats.org/officeDocument/2006/relationships/image" Target="../media/image102.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4.svg"/><Relationship Id="rId1" Type="http://schemas.openxmlformats.org/officeDocument/2006/relationships/image" Target="../media/image41.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102.png"/></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image" Target="../media/image13.svg"/><Relationship Id="rId3" Type="http://schemas.openxmlformats.org/officeDocument/2006/relationships/image" Target="../media/image104.png"/><Relationship Id="rId2" Type="http://schemas.openxmlformats.org/officeDocument/2006/relationships/image" Target="../media/image39.png"/><Relationship Id="rId1" Type="http://schemas.openxmlformats.org/officeDocument/2006/relationships/image" Target="../media/image102.pn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4.svg"/><Relationship Id="rId1" Type="http://schemas.openxmlformats.org/officeDocument/2006/relationships/image" Target="../media/image41.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3.png"/><Relationship Id="rId2" Type="http://schemas.openxmlformats.org/officeDocument/2006/relationships/image" Target="../media/image107.png"/><Relationship Id="rId1" Type="http://schemas.openxmlformats.org/officeDocument/2006/relationships/image" Target="../media/image1.jpe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3.png"/><Relationship Id="rId2" Type="http://schemas.openxmlformats.org/officeDocument/2006/relationships/image" Target="../media/image108.png"/><Relationship Id="rId1" Type="http://schemas.openxmlformats.org/officeDocument/2006/relationships/image" Target="../media/image1.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58.xml.rels><?xml version="1.0" encoding="UTF-8" standalone="yes"?>
<Relationships xmlns="http://schemas.openxmlformats.org/package/2006/relationships"><Relationship Id="rId9" Type="http://schemas.openxmlformats.org/officeDocument/2006/relationships/image" Target="../media/image116.png"/><Relationship Id="rId8" Type="http://schemas.openxmlformats.org/officeDocument/2006/relationships/image" Target="../media/image115.png"/><Relationship Id="rId7" Type="http://schemas.openxmlformats.org/officeDocument/2006/relationships/image" Target="../media/image114.png"/><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png"/><Relationship Id="rId15" Type="http://schemas.openxmlformats.org/officeDocument/2006/relationships/notesSlide" Target="../notesSlides/notesSlide18.xml"/><Relationship Id="rId14" Type="http://schemas.openxmlformats.org/officeDocument/2006/relationships/slideLayout" Target="../slideLayouts/slideLayout7.xml"/><Relationship Id="rId13" Type="http://schemas.openxmlformats.org/officeDocument/2006/relationships/image" Target="../media/image120.png"/><Relationship Id="rId12" Type="http://schemas.openxmlformats.org/officeDocument/2006/relationships/image" Target="../media/image119.png"/><Relationship Id="rId11" Type="http://schemas.openxmlformats.org/officeDocument/2006/relationships/image" Target="../media/image118.png"/><Relationship Id="rId10" Type="http://schemas.openxmlformats.org/officeDocument/2006/relationships/image" Target="../media/image117.png"/><Relationship Id="rId1"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122.png"/><Relationship Id="rId1" Type="http://schemas.openxmlformats.org/officeDocument/2006/relationships/image" Target="../media/image121.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4.png"/><Relationship Id="rId2" Type="http://schemas.openxmlformats.org/officeDocument/2006/relationships/image" Target="../media/image53.png"/><Relationship Id="rId1" Type="http://schemas.openxmlformats.org/officeDocument/2006/relationships/image" Target="../media/image123.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9.png"/><Relationship Id="rId2" Type="http://schemas.openxmlformats.org/officeDocument/2006/relationships/image" Target="../media/image125.png"/><Relationship Id="rId1" Type="http://schemas.openxmlformats.org/officeDocument/2006/relationships/image" Target="../media/image1.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7.png"/><Relationship Id="rId1" Type="http://schemas.openxmlformats.org/officeDocument/2006/relationships/image" Target="../media/image126.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9.png"/><Relationship Id="rId1" Type="http://schemas.openxmlformats.org/officeDocument/2006/relationships/image" Target="../media/image128.png"/></Relationships>
</file>

<file path=ppt/slides/_rels/slide6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0.png"/><Relationship Id="rId3" Type="http://schemas.openxmlformats.org/officeDocument/2006/relationships/image" Target="../media/image46.png"/><Relationship Id="rId2" Type="http://schemas.openxmlformats.org/officeDocument/2006/relationships/image" Target="../media/image55.png"/><Relationship Id="rId1" Type="http://schemas.openxmlformats.org/officeDocument/2006/relationships/image" Target="../media/image39.png"/></Relationships>
</file>

<file path=ppt/slides/_rels/slide68.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7.xml"/><Relationship Id="rId7" Type="http://schemas.openxmlformats.org/officeDocument/2006/relationships/image" Target="../media/image41.png"/><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14.svg"/><Relationship Id="rId3" Type="http://schemas.openxmlformats.org/officeDocument/2006/relationships/image" Target="../media/image130.png"/><Relationship Id="rId2" Type="http://schemas.openxmlformats.org/officeDocument/2006/relationships/image" Target="../media/image46.png"/><Relationship Id="rId1" Type="http://schemas.openxmlformats.org/officeDocument/2006/relationships/image" Target="../media/image39.png"/></Relationships>
</file>

<file path=ppt/slides/_rels/slide69.xml.rels><?xml version="1.0" encoding="UTF-8" standalone="yes"?>
<Relationships xmlns="http://schemas.openxmlformats.org/package/2006/relationships"><Relationship Id="rId9" Type="http://schemas.openxmlformats.org/officeDocument/2006/relationships/image" Target="../media/image15.svg"/><Relationship Id="rId8" Type="http://schemas.openxmlformats.org/officeDocument/2006/relationships/image" Target="../media/image131.png"/><Relationship Id="rId7" Type="http://schemas.openxmlformats.org/officeDocument/2006/relationships/image" Target="../media/image9.svg"/><Relationship Id="rId6" Type="http://schemas.openxmlformats.org/officeDocument/2006/relationships/image" Target="../media/image86.png"/><Relationship Id="rId5" Type="http://schemas.openxmlformats.org/officeDocument/2006/relationships/image" Target="../media/image42.png"/><Relationship Id="rId4" Type="http://schemas.openxmlformats.org/officeDocument/2006/relationships/image" Target="../media/image14.svg"/><Relationship Id="rId3" Type="http://schemas.openxmlformats.org/officeDocument/2006/relationships/image" Target="../media/image130.png"/><Relationship Id="rId2" Type="http://schemas.openxmlformats.org/officeDocument/2006/relationships/image" Target="../media/image46.png"/><Relationship Id="rId11" Type="http://schemas.openxmlformats.org/officeDocument/2006/relationships/notesSlide" Target="../notesSlides/notesSlide23.xml"/><Relationship Id="rId10" Type="http://schemas.openxmlformats.org/officeDocument/2006/relationships/slideLayout" Target="../slideLayouts/slideLayout7.xml"/><Relationship Id="rId1"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20.pn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132.png"/></Relationships>
</file>

<file path=ppt/slides/_rels/slide71.xml.rels><?xml version="1.0" encoding="UTF-8" standalone="yes"?>
<Relationships xmlns="http://schemas.openxmlformats.org/package/2006/relationships"><Relationship Id="rId9" Type="http://schemas.openxmlformats.org/officeDocument/2006/relationships/image" Target="../media/image17.svg"/><Relationship Id="rId8" Type="http://schemas.openxmlformats.org/officeDocument/2006/relationships/image" Target="../media/image134.png"/><Relationship Id="rId7" Type="http://schemas.openxmlformats.org/officeDocument/2006/relationships/image" Target="../media/image16.svg"/><Relationship Id="rId6" Type="http://schemas.openxmlformats.org/officeDocument/2006/relationships/image" Target="../media/image133.png"/><Relationship Id="rId5" Type="http://schemas.openxmlformats.org/officeDocument/2006/relationships/image" Target="../media/image10.svg"/><Relationship Id="rId4" Type="http://schemas.openxmlformats.org/officeDocument/2006/relationships/image" Target="../media/image87.png"/><Relationship Id="rId3" Type="http://schemas.openxmlformats.org/officeDocument/2006/relationships/image" Target="../media/image39.png"/><Relationship Id="rId2" Type="http://schemas.openxmlformats.org/officeDocument/2006/relationships/image" Target="../media/image6.svg"/><Relationship Id="rId13" Type="http://schemas.openxmlformats.org/officeDocument/2006/relationships/notesSlide" Target="../notesSlides/notesSlide25.xml"/><Relationship Id="rId12"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135.png"/><Relationship Id="rId1" Type="http://schemas.openxmlformats.org/officeDocument/2006/relationships/image" Target="../media/image52.png"/></Relationships>
</file>

<file path=ppt/slides/_rels/slide72.xml.rels><?xml version="1.0" encoding="UTF-8" standalone="yes"?>
<Relationships xmlns="http://schemas.openxmlformats.org/package/2006/relationships"><Relationship Id="rId9" Type="http://schemas.openxmlformats.org/officeDocument/2006/relationships/image" Target="../media/image17.svg"/><Relationship Id="rId8" Type="http://schemas.openxmlformats.org/officeDocument/2006/relationships/image" Target="../media/image134.png"/><Relationship Id="rId7" Type="http://schemas.openxmlformats.org/officeDocument/2006/relationships/image" Target="../media/image16.svg"/><Relationship Id="rId6" Type="http://schemas.openxmlformats.org/officeDocument/2006/relationships/image" Target="../media/image133.png"/><Relationship Id="rId5" Type="http://schemas.openxmlformats.org/officeDocument/2006/relationships/image" Target="../media/image10.svg"/><Relationship Id="rId4" Type="http://schemas.openxmlformats.org/officeDocument/2006/relationships/image" Target="../media/image87.png"/><Relationship Id="rId3" Type="http://schemas.openxmlformats.org/officeDocument/2006/relationships/image" Target="../media/image39.png"/><Relationship Id="rId2" Type="http://schemas.openxmlformats.org/officeDocument/2006/relationships/image" Target="../media/image6.svg"/><Relationship Id="rId13" Type="http://schemas.openxmlformats.org/officeDocument/2006/relationships/notesSlide" Target="../notesSlides/notesSlide26.xml"/><Relationship Id="rId12" Type="http://schemas.openxmlformats.org/officeDocument/2006/relationships/slideLayout" Target="../slideLayouts/slideLayout7.xml"/><Relationship Id="rId11" Type="http://schemas.openxmlformats.org/officeDocument/2006/relationships/image" Target="../media/image18.svg"/><Relationship Id="rId10" Type="http://schemas.openxmlformats.org/officeDocument/2006/relationships/image" Target="../media/image135.png"/><Relationship Id="rId1" Type="http://schemas.openxmlformats.org/officeDocument/2006/relationships/image" Target="../media/image5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76.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20.svg"/><Relationship Id="rId4" Type="http://schemas.openxmlformats.org/officeDocument/2006/relationships/image" Target="../media/image137.png"/><Relationship Id="rId3" Type="http://schemas.openxmlformats.org/officeDocument/2006/relationships/image" Target="../media/image19.svg"/><Relationship Id="rId2" Type="http://schemas.openxmlformats.org/officeDocument/2006/relationships/image" Target="../media/image136.png"/><Relationship Id="rId1" Type="http://schemas.openxmlformats.org/officeDocument/2006/relationships/image" Target="../media/image39.png"/></Relationships>
</file>

<file path=ppt/slides/_rels/slide77.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46.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20.svg"/><Relationship Id="rId4" Type="http://schemas.openxmlformats.org/officeDocument/2006/relationships/image" Target="../media/image137.png"/><Relationship Id="rId3" Type="http://schemas.openxmlformats.org/officeDocument/2006/relationships/image" Target="../media/image19.svg"/><Relationship Id="rId2" Type="http://schemas.openxmlformats.org/officeDocument/2006/relationships/image" Target="../media/image136.png"/><Relationship Id="rId12" Type="http://schemas.openxmlformats.org/officeDocument/2006/relationships/notesSlide" Target="../notesSlides/notesSlide31.xml"/><Relationship Id="rId11" Type="http://schemas.openxmlformats.org/officeDocument/2006/relationships/slideLayout" Target="../slideLayouts/slideLayout7.xml"/><Relationship Id="rId10" Type="http://schemas.openxmlformats.org/officeDocument/2006/relationships/image" Target="../media/image139.png"/><Relationship Id="rId1" Type="http://schemas.openxmlformats.org/officeDocument/2006/relationships/image" Target="../media/image39.png"/></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39.png"/><Relationship Id="rId3" Type="http://schemas.openxmlformats.org/officeDocument/2006/relationships/image" Target="../media/image24.png"/><Relationship Id="rId2" Type="http://schemas.openxmlformats.org/officeDocument/2006/relationships/image" Target="../media/image140.png"/><Relationship Id="rId1" Type="http://schemas.openxmlformats.org/officeDocument/2006/relationships/image" Target="../media/image1.jpeg"/></Relationships>
</file>

<file path=ppt/slides/_rels/slide79.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7.xml"/><Relationship Id="rId4" Type="http://schemas.openxmlformats.org/officeDocument/2006/relationships/image" Target="../media/image39.png"/><Relationship Id="rId3" Type="http://schemas.openxmlformats.org/officeDocument/2006/relationships/image" Target="../media/image6.svg"/><Relationship Id="rId2" Type="http://schemas.openxmlformats.org/officeDocument/2006/relationships/image" Target="../media/image52.png"/><Relationship Id="rId1" Type="http://schemas.openxmlformats.org/officeDocument/2006/relationships/image" Target="../media/image24.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jpeg"/></Relationships>
</file>

<file path=ppt/slides/_rels/slide80.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0.png"/><Relationship Id="rId4" Type="http://schemas.openxmlformats.org/officeDocument/2006/relationships/image" Target="../media/image39.png"/><Relationship Id="rId3" Type="http://schemas.openxmlformats.org/officeDocument/2006/relationships/image" Target="../media/image6.svg"/><Relationship Id="rId2" Type="http://schemas.openxmlformats.org/officeDocument/2006/relationships/image" Target="../media/image52.png"/><Relationship Id="rId1" Type="http://schemas.openxmlformats.org/officeDocument/2006/relationships/image" Target="../media/image24.png"/></Relationships>
</file>

<file path=ppt/slides/_rels/slide81.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0.png"/><Relationship Id="rId4" Type="http://schemas.openxmlformats.org/officeDocument/2006/relationships/image" Target="../media/image39.png"/><Relationship Id="rId3" Type="http://schemas.openxmlformats.org/officeDocument/2006/relationships/image" Target="../media/image6.svg"/><Relationship Id="rId2" Type="http://schemas.openxmlformats.org/officeDocument/2006/relationships/image" Target="../media/image52.png"/><Relationship Id="rId1" Type="http://schemas.openxmlformats.org/officeDocument/2006/relationships/image" Target="../media/image24.png"/></Relationships>
</file>

<file path=ppt/slides/_rels/slide8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1.svg"/><Relationship Id="rId7" Type="http://schemas.openxmlformats.org/officeDocument/2006/relationships/image" Target="../media/image141.png"/><Relationship Id="rId6" Type="http://schemas.openxmlformats.org/officeDocument/2006/relationships/image" Target="../media/image14.svg"/><Relationship Id="rId5" Type="http://schemas.openxmlformats.org/officeDocument/2006/relationships/image" Target="../media/image130.png"/><Relationship Id="rId4" Type="http://schemas.openxmlformats.org/officeDocument/2006/relationships/image" Target="../media/image39.png"/><Relationship Id="rId3" Type="http://schemas.openxmlformats.org/officeDocument/2006/relationships/image" Target="../media/image6.svg"/><Relationship Id="rId2" Type="http://schemas.openxmlformats.org/officeDocument/2006/relationships/image" Target="../media/image52.png"/><Relationship Id="rId10" Type="http://schemas.openxmlformats.org/officeDocument/2006/relationships/notesSlide" Target="../notesSlides/notesSlide35.xml"/><Relationship Id="rId1" Type="http://schemas.openxmlformats.org/officeDocument/2006/relationships/image" Target="../media/image24.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142.png"/></Relationships>
</file>

<file path=ppt/slides/_rels/slide8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143.png"/><Relationship Id="rId1" Type="http://schemas.openxmlformats.org/officeDocument/2006/relationships/image" Target="../media/image1.jpeg"/></Relationships>
</file>

<file path=ppt/slides/_rels/slide8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45.png"/><Relationship Id="rId7" Type="http://schemas.openxmlformats.org/officeDocument/2006/relationships/image" Target="../media/image22.svg"/><Relationship Id="rId6" Type="http://schemas.openxmlformats.org/officeDocument/2006/relationships/image" Target="../media/image144.png"/><Relationship Id="rId5" Type="http://schemas.openxmlformats.org/officeDocument/2006/relationships/image" Target="../media/image6.svg"/><Relationship Id="rId4" Type="http://schemas.openxmlformats.org/officeDocument/2006/relationships/image" Target="../media/image52.png"/><Relationship Id="rId3" Type="http://schemas.openxmlformats.org/officeDocument/2006/relationships/image" Target="../media/image46.png"/><Relationship Id="rId2" Type="http://schemas.openxmlformats.org/officeDocument/2006/relationships/image" Target="../media/image55.png"/><Relationship Id="rId1" Type="http://schemas.openxmlformats.org/officeDocument/2006/relationships/image" Target="../media/image39.png"/></Relationships>
</file>

<file path=ppt/slides/_rels/slide86.xml.rels><?xml version="1.0" encoding="UTF-8" standalone="yes"?>
<Relationships xmlns="http://schemas.openxmlformats.org/package/2006/relationships"><Relationship Id="rId9" Type="http://schemas.openxmlformats.org/officeDocument/2006/relationships/image" Target="../media/image23.svg"/><Relationship Id="rId8" Type="http://schemas.openxmlformats.org/officeDocument/2006/relationships/image" Target="../media/image146.png"/><Relationship Id="rId7" Type="http://schemas.openxmlformats.org/officeDocument/2006/relationships/image" Target="../media/image19.svg"/><Relationship Id="rId6" Type="http://schemas.openxmlformats.org/officeDocument/2006/relationships/image" Target="../media/image136.png"/><Relationship Id="rId5" Type="http://schemas.openxmlformats.org/officeDocument/2006/relationships/image" Target="../media/image6.svg"/><Relationship Id="rId4" Type="http://schemas.openxmlformats.org/officeDocument/2006/relationships/image" Target="../media/image52.png"/><Relationship Id="rId3" Type="http://schemas.openxmlformats.org/officeDocument/2006/relationships/image" Target="../media/image46.png"/><Relationship Id="rId2" Type="http://schemas.openxmlformats.org/officeDocument/2006/relationships/image" Target="../media/image55.png"/><Relationship Id="rId12" Type="http://schemas.openxmlformats.org/officeDocument/2006/relationships/slideLayout" Target="../slideLayouts/slideLayout7.xml"/><Relationship Id="rId11" Type="http://schemas.openxmlformats.org/officeDocument/2006/relationships/image" Target="../media/image22.svg"/><Relationship Id="rId10" Type="http://schemas.openxmlformats.org/officeDocument/2006/relationships/image" Target="../media/image144.png"/><Relationship Id="rId1" Type="http://schemas.openxmlformats.org/officeDocument/2006/relationships/image" Target="../media/image39.png"/></Relationships>
</file>

<file path=ppt/slides/_rels/slide87.xml.rels><?xml version="1.0" encoding="UTF-8" standalone="yes"?>
<Relationships xmlns="http://schemas.openxmlformats.org/package/2006/relationships"><Relationship Id="rId9" Type="http://schemas.openxmlformats.org/officeDocument/2006/relationships/image" Target="../media/image144.png"/><Relationship Id="rId8" Type="http://schemas.openxmlformats.org/officeDocument/2006/relationships/image" Target="../media/image23.svg"/><Relationship Id="rId7" Type="http://schemas.openxmlformats.org/officeDocument/2006/relationships/image" Target="../media/image146.png"/><Relationship Id="rId6" Type="http://schemas.openxmlformats.org/officeDocument/2006/relationships/image" Target="../media/image19.svg"/><Relationship Id="rId5" Type="http://schemas.openxmlformats.org/officeDocument/2006/relationships/image" Target="../media/image136.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46.png"/><Relationship Id="rId14" Type="http://schemas.openxmlformats.org/officeDocument/2006/relationships/slideLayout" Target="../slideLayouts/slideLayout7.xml"/><Relationship Id="rId13" Type="http://schemas.openxmlformats.org/officeDocument/2006/relationships/image" Target="../media/image55.png"/><Relationship Id="rId12" Type="http://schemas.openxmlformats.org/officeDocument/2006/relationships/image" Target="../media/image139.png"/><Relationship Id="rId11" Type="http://schemas.openxmlformats.org/officeDocument/2006/relationships/image" Target="../media/image147.png"/><Relationship Id="rId10" Type="http://schemas.openxmlformats.org/officeDocument/2006/relationships/image" Target="../media/image22.svg"/><Relationship Id="rId1" Type="http://schemas.openxmlformats.org/officeDocument/2006/relationships/image" Target="../media/image39.png"/></Relationships>
</file>

<file path=ppt/slides/_rels/slide88.xml.rels><?xml version="1.0" encoding="UTF-8" standalone="yes"?>
<Relationships xmlns="http://schemas.openxmlformats.org/package/2006/relationships"><Relationship Id="rId9" Type="http://schemas.openxmlformats.org/officeDocument/2006/relationships/image" Target="../media/image144.png"/><Relationship Id="rId8" Type="http://schemas.openxmlformats.org/officeDocument/2006/relationships/image" Target="../media/image23.svg"/><Relationship Id="rId7" Type="http://schemas.openxmlformats.org/officeDocument/2006/relationships/image" Target="../media/image146.png"/><Relationship Id="rId6" Type="http://schemas.openxmlformats.org/officeDocument/2006/relationships/image" Target="../media/image19.svg"/><Relationship Id="rId5" Type="http://schemas.openxmlformats.org/officeDocument/2006/relationships/image" Target="../media/image136.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46.png"/><Relationship Id="rId14" Type="http://schemas.openxmlformats.org/officeDocument/2006/relationships/slideLayout" Target="../slideLayouts/slideLayout7.xml"/><Relationship Id="rId13" Type="http://schemas.openxmlformats.org/officeDocument/2006/relationships/image" Target="../media/image55.png"/><Relationship Id="rId12" Type="http://schemas.openxmlformats.org/officeDocument/2006/relationships/image" Target="../media/image139.png"/><Relationship Id="rId11" Type="http://schemas.openxmlformats.org/officeDocument/2006/relationships/image" Target="../media/image147.png"/><Relationship Id="rId10" Type="http://schemas.openxmlformats.org/officeDocument/2006/relationships/image" Target="../media/image22.svg"/><Relationship Id="rId1" Type="http://schemas.openxmlformats.org/officeDocument/2006/relationships/image" Target="../media/image39.png"/></Relationships>
</file>

<file path=ppt/slides/_rels/slide89.xml.rels><?xml version="1.0" encoding="UTF-8" standalone="yes"?>
<Relationships xmlns="http://schemas.openxmlformats.org/package/2006/relationships"><Relationship Id="rId9" Type="http://schemas.openxmlformats.org/officeDocument/2006/relationships/image" Target="../media/image144.png"/><Relationship Id="rId8" Type="http://schemas.openxmlformats.org/officeDocument/2006/relationships/image" Target="../media/image23.svg"/><Relationship Id="rId7" Type="http://schemas.openxmlformats.org/officeDocument/2006/relationships/image" Target="../media/image146.png"/><Relationship Id="rId6" Type="http://schemas.openxmlformats.org/officeDocument/2006/relationships/image" Target="../media/image19.svg"/><Relationship Id="rId5" Type="http://schemas.openxmlformats.org/officeDocument/2006/relationships/image" Target="../media/image136.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46.png"/><Relationship Id="rId16" Type="http://schemas.openxmlformats.org/officeDocument/2006/relationships/slideLayout" Target="../slideLayouts/slideLayout7.xml"/><Relationship Id="rId15" Type="http://schemas.openxmlformats.org/officeDocument/2006/relationships/image" Target="../media/image148.png"/><Relationship Id="rId14" Type="http://schemas.openxmlformats.org/officeDocument/2006/relationships/image" Target="../media/image57.png"/><Relationship Id="rId13" Type="http://schemas.openxmlformats.org/officeDocument/2006/relationships/image" Target="../media/image55.png"/><Relationship Id="rId12" Type="http://schemas.openxmlformats.org/officeDocument/2006/relationships/image" Target="../media/image139.png"/><Relationship Id="rId11" Type="http://schemas.openxmlformats.org/officeDocument/2006/relationships/image" Target="../media/image147.png"/><Relationship Id="rId10" Type="http://schemas.openxmlformats.org/officeDocument/2006/relationships/image" Target="../media/image22.svg"/><Relationship Id="rId1" Type="http://schemas.openxmlformats.org/officeDocument/2006/relationships/image" Target="../media/image3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9" Type="http://schemas.openxmlformats.org/officeDocument/2006/relationships/image" Target="../media/image144.png"/><Relationship Id="rId8" Type="http://schemas.openxmlformats.org/officeDocument/2006/relationships/image" Target="../media/image23.svg"/><Relationship Id="rId7" Type="http://schemas.openxmlformats.org/officeDocument/2006/relationships/image" Target="../media/image146.png"/><Relationship Id="rId6" Type="http://schemas.openxmlformats.org/officeDocument/2006/relationships/image" Target="../media/image19.svg"/><Relationship Id="rId5" Type="http://schemas.openxmlformats.org/officeDocument/2006/relationships/image" Target="../media/image136.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46.png"/><Relationship Id="rId16" Type="http://schemas.openxmlformats.org/officeDocument/2006/relationships/slideLayout" Target="../slideLayouts/slideLayout7.xml"/><Relationship Id="rId15" Type="http://schemas.openxmlformats.org/officeDocument/2006/relationships/image" Target="../media/image148.png"/><Relationship Id="rId14" Type="http://schemas.openxmlformats.org/officeDocument/2006/relationships/image" Target="../media/image57.png"/><Relationship Id="rId13" Type="http://schemas.openxmlformats.org/officeDocument/2006/relationships/image" Target="../media/image55.png"/><Relationship Id="rId12" Type="http://schemas.openxmlformats.org/officeDocument/2006/relationships/image" Target="../media/image139.png"/><Relationship Id="rId11" Type="http://schemas.openxmlformats.org/officeDocument/2006/relationships/image" Target="../media/image147.png"/><Relationship Id="rId10" Type="http://schemas.openxmlformats.org/officeDocument/2006/relationships/image" Target="../media/image22.svg"/><Relationship Id="rId1" Type="http://schemas.openxmlformats.org/officeDocument/2006/relationships/image" Target="../media/image39.png"/></Relationships>
</file>

<file path=ppt/slides/_rels/slide91.xml.rels><?xml version="1.0" encoding="UTF-8" standalone="yes"?>
<Relationships xmlns="http://schemas.openxmlformats.org/package/2006/relationships"><Relationship Id="rId9" Type="http://schemas.openxmlformats.org/officeDocument/2006/relationships/image" Target="../media/image144.png"/><Relationship Id="rId8" Type="http://schemas.openxmlformats.org/officeDocument/2006/relationships/image" Target="../media/image23.svg"/><Relationship Id="rId7" Type="http://schemas.openxmlformats.org/officeDocument/2006/relationships/image" Target="../media/image146.png"/><Relationship Id="rId6" Type="http://schemas.openxmlformats.org/officeDocument/2006/relationships/image" Target="../media/image19.svg"/><Relationship Id="rId5" Type="http://schemas.openxmlformats.org/officeDocument/2006/relationships/image" Target="../media/image136.png"/><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46.png"/><Relationship Id="rId16" Type="http://schemas.openxmlformats.org/officeDocument/2006/relationships/slideLayout" Target="../slideLayouts/slideLayout7.xml"/><Relationship Id="rId15" Type="http://schemas.openxmlformats.org/officeDocument/2006/relationships/image" Target="../media/image148.png"/><Relationship Id="rId14" Type="http://schemas.openxmlformats.org/officeDocument/2006/relationships/image" Target="../media/image57.png"/><Relationship Id="rId13" Type="http://schemas.openxmlformats.org/officeDocument/2006/relationships/image" Target="../media/image55.png"/><Relationship Id="rId12" Type="http://schemas.openxmlformats.org/officeDocument/2006/relationships/image" Target="../media/image139.png"/><Relationship Id="rId11" Type="http://schemas.openxmlformats.org/officeDocument/2006/relationships/image" Target="../media/image147.png"/><Relationship Id="rId10" Type="http://schemas.openxmlformats.org/officeDocument/2006/relationships/image" Target="../media/image22.svg"/><Relationship Id="rId1" Type="http://schemas.openxmlformats.org/officeDocument/2006/relationships/image" Target="../media/image39.png"/></Relationships>
</file>

<file path=ppt/slides/_rels/slide9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svg"/><Relationship Id="rId3" Type="http://schemas.openxmlformats.org/officeDocument/2006/relationships/image" Target="../media/image52.png"/><Relationship Id="rId2" Type="http://schemas.openxmlformats.org/officeDocument/2006/relationships/image" Target="../media/image149.png"/><Relationship Id="rId1" Type="http://schemas.openxmlformats.org/officeDocument/2006/relationships/image" Target="../media/image1.jpeg"/></Relationships>
</file>

<file path=ppt/slides/_rels/slide9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1.svg"/><Relationship Id="rId7" Type="http://schemas.openxmlformats.org/officeDocument/2006/relationships/image" Target="../media/image88.png"/><Relationship Id="rId6" Type="http://schemas.openxmlformats.org/officeDocument/2006/relationships/image" Target="../media/image43.png"/><Relationship Id="rId5" Type="http://schemas.openxmlformats.org/officeDocument/2006/relationships/image" Target="../media/image14.svg"/><Relationship Id="rId4" Type="http://schemas.openxmlformats.org/officeDocument/2006/relationships/image" Target="../media/image130.png"/><Relationship Id="rId3" Type="http://schemas.openxmlformats.org/officeDocument/2006/relationships/image" Target="../media/image6.svg"/><Relationship Id="rId2" Type="http://schemas.openxmlformats.org/officeDocument/2006/relationships/image" Target="../media/image52.png"/><Relationship Id="rId10" Type="http://schemas.openxmlformats.org/officeDocument/2006/relationships/notesSlide" Target="../notesSlides/notesSlide37.xml"/><Relationship Id="rId1" Type="http://schemas.openxmlformats.org/officeDocument/2006/relationships/image" Target="../media/image24.png"/></Relationships>
</file>

<file path=ppt/slides/_rels/slide94.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6.png"/><Relationship Id="rId7" Type="http://schemas.openxmlformats.org/officeDocument/2006/relationships/image" Target="../media/image42.png"/><Relationship Id="rId6" Type="http://schemas.openxmlformats.org/officeDocument/2006/relationships/image" Target="../media/image8.svg"/><Relationship Id="rId5" Type="http://schemas.openxmlformats.org/officeDocument/2006/relationships/image" Target="../media/image85.png"/><Relationship Id="rId4" Type="http://schemas.openxmlformats.org/officeDocument/2006/relationships/image" Target="../media/image14.svg"/><Relationship Id="rId3" Type="http://schemas.openxmlformats.org/officeDocument/2006/relationships/image" Target="../media/image130.png"/><Relationship Id="rId2" Type="http://schemas.openxmlformats.org/officeDocument/2006/relationships/image" Target="../media/image6.svg"/><Relationship Id="rId16" Type="http://schemas.openxmlformats.org/officeDocument/2006/relationships/notesSlide" Target="../notesSlides/notesSlide38.xml"/><Relationship Id="rId15" Type="http://schemas.openxmlformats.org/officeDocument/2006/relationships/slideLayout" Target="../slideLayouts/slideLayout7.xml"/><Relationship Id="rId14" Type="http://schemas.openxmlformats.org/officeDocument/2006/relationships/image" Target="../media/image19.svg"/><Relationship Id="rId13" Type="http://schemas.openxmlformats.org/officeDocument/2006/relationships/image" Target="../media/image136.png"/><Relationship Id="rId12" Type="http://schemas.openxmlformats.org/officeDocument/2006/relationships/image" Target="../media/image39.png"/><Relationship Id="rId11" Type="http://schemas.openxmlformats.org/officeDocument/2006/relationships/image" Target="../media/image10.svg"/><Relationship Id="rId10" Type="http://schemas.openxmlformats.org/officeDocument/2006/relationships/image" Target="../media/image87.png"/><Relationship Id="rId1" Type="http://schemas.openxmlformats.org/officeDocument/2006/relationships/image" Target="../media/image52.png"/></Relationships>
</file>

<file path=ppt/slides/_rels/slide9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6.svg"/><Relationship Id="rId4" Type="http://schemas.openxmlformats.org/officeDocument/2006/relationships/image" Target="../media/image52.png"/><Relationship Id="rId3" Type="http://schemas.openxmlformats.org/officeDocument/2006/relationships/image" Target="../media/image46.png"/><Relationship Id="rId2" Type="http://schemas.openxmlformats.org/officeDocument/2006/relationships/image" Target="../media/image55.png"/><Relationship Id="rId1" Type="http://schemas.openxmlformats.org/officeDocument/2006/relationships/image" Target="../media/image39.png"/></Relationships>
</file>

<file path=ppt/slides/_rels/slide96.xml.rels><?xml version="1.0" encoding="UTF-8" standalone="yes"?>
<Relationships xmlns="http://schemas.openxmlformats.org/package/2006/relationships"><Relationship Id="rId9" Type="http://schemas.openxmlformats.org/officeDocument/2006/relationships/image" Target="../media/image153.png"/><Relationship Id="rId8" Type="http://schemas.openxmlformats.org/officeDocument/2006/relationships/image" Target="../media/image24.svg"/><Relationship Id="rId7" Type="http://schemas.openxmlformats.org/officeDocument/2006/relationships/image" Target="../media/image152.png"/><Relationship Id="rId6" Type="http://schemas.openxmlformats.org/officeDocument/2006/relationships/image" Target="../media/image6.svg"/><Relationship Id="rId5" Type="http://schemas.openxmlformats.org/officeDocument/2006/relationships/image" Target="../media/image52.png"/><Relationship Id="rId4" Type="http://schemas.openxmlformats.org/officeDocument/2006/relationships/image" Target="../media/image10.svg"/><Relationship Id="rId3" Type="http://schemas.openxmlformats.org/officeDocument/2006/relationships/image" Target="../media/image87.png"/><Relationship Id="rId2" Type="http://schemas.openxmlformats.org/officeDocument/2006/relationships/image" Target="../media/image151.png"/><Relationship Id="rId10" Type="http://schemas.openxmlformats.org/officeDocument/2006/relationships/slideLayout" Target="../slideLayouts/slideLayout7.xml"/><Relationship Id="rId1" Type="http://schemas.openxmlformats.org/officeDocument/2006/relationships/image" Target="../media/image46.png"/></Relationships>
</file>

<file path=ppt/slides/_rels/slide9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54.png"/><Relationship Id="rId7" Type="http://schemas.openxmlformats.org/officeDocument/2006/relationships/image" Target="../media/image57.png"/><Relationship Id="rId6" Type="http://schemas.openxmlformats.org/officeDocument/2006/relationships/image" Target="../media/image150.png"/><Relationship Id="rId5" Type="http://schemas.openxmlformats.org/officeDocument/2006/relationships/image" Target="../media/image6.svg"/><Relationship Id="rId4" Type="http://schemas.openxmlformats.org/officeDocument/2006/relationships/image" Target="../media/image52.png"/><Relationship Id="rId3" Type="http://schemas.openxmlformats.org/officeDocument/2006/relationships/image" Target="../media/image46.png"/><Relationship Id="rId2" Type="http://schemas.openxmlformats.org/officeDocument/2006/relationships/image" Target="../media/image55.png"/><Relationship Id="rId1" Type="http://schemas.openxmlformats.org/officeDocument/2006/relationships/image" Target="../media/image39.png"/></Relationships>
</file>

<file path=ppt/slides/_rels/slide98.xml.rels><?xml version="1.0" encoding="UTF-8" standalone="yes"?>
<Relationships xmlns="http://schemas.openxmlformats.org/package/2006/relationships"><Relationship Id="rId9" Type="http://schemas.openxmlformats.org/officeDocument/2006/relationships/image" Target="../media/image139.png"/><Relationship Id="rId8" Type="http://schemas.openxmlformats.org/officeDocument/2006/relationships/image" Target="../media/image16.svg"/><Relationship Id="rId7" Type="http://schemas.openxmlformats.org/officeDocument/2006/relationships/image" Target="../media/image133.png"/><Relationship Id="rId6" Type="http://schemas.openxmlformats.org/officeDocument/2006/relationships/image" Target="../media/image155.png"/><Relationship Id="rId5" Type="http://schemas.openxmlformats.org/officeDocument/2006/relationships/image" Target="../media/image44.png"/><Relationship Id="rId4" Type="http://schemas.openxmlformats.org/officeDocument/2006/relationships/image" Target="../media/image150.png"/><Relationship Id="rId3" Type="http://schemas.openxmlformats.org/officeDocument/2006/relationships/image" Target="../media/image6.svg"/><Relationship Id="rId2" Type="http://schemas.openxmlformats.org/officeDocument/2006/relationships/image" Target="../media/image52.png"/><Relationship Id="rId17" Type="http://schemas.openxmlformats.org/officeDocument/2006/relationships/slideLayout" Target="../slideLayouts/slideLayout7.xml"/><Relationship Id="rId16" Type="http://schemas.openxmlformats.org/officeDocument/2006/relationships/hyperlink" Target="https://docs.aws.amazon.com/lambda/latest/dg/with-s3-example.html" TargetMode="External"/><Relationship Id="rId15" Type="http://schemas.openxmlformats.org/officeDocument/2006/relationships/image" Target="../media/image26.svg"/><Relationship Id="rId14" Type="http://schemas.openxmlformats.org/officeDocument/2006/relationships/image" Target="../media/image157.png"/><Relationship Id="rId13" Type="http://schemas.openxmlformats.org/officeDocument/2006/relationships/image" Target="../media/image10.svg"/><Relationship Id="rId12" Type="http://schemas.openxmlformats.org/officeDocument/2006/relationships/image" Target="../media/image87.png"/><Relationship Id="rId11" Type="http://schemas.openxmlformats.org/officeDocument/2006/relationships/image" Target="../media/image25.svg"/><Relationship Id="rId10" Type="http://schemas.openxmlformats.org/officeDocument/2006/relationships/image" Target="../media/image156.png"/><Relationship Id="rId1" Type="http://schemas.openxmlformats.org/officeDocument/2006/relationships/image" Target="../media/image39.png"/></Relationships>
</file>

<file path=ppt/slides/_rels/slide99.xml.rels><?xml version="1.0" encoding="UTF-8" standalone="yes"?>
<Relationships xmlns="http://schemas.openxmlformats.org/package/2006/relationships"><Relationship Id="rId9" Type="http://schemas.openxmlformats.org/officeDocument/2006/relationships/image" Target="../media/image87.png"/><Relationship Id="rId8" Type="http://schemas.openxmlformats.org/officeDocument/2006/relationships/image" Target="../media/image16.svg"/><Relationship Id="rId7" Type="http://schemas.openxmlformats.org/officeDocument/2006/relationships/image" Target="../media/image133.png"/><Relationship Id="rId6" Type="http://schemas.openxmlformats.org/officeDocument/2006/relationships/image" Target="../media/image155.png"/><Relationship Id="rId5" Type="http://schemas.openxmlformats.org/officeDocument/2006/relationships/image" Target="../media/image44.png"/><Relationship Id="rId4" Type="http://schemas.openxmlformats.org/officeDocument/2006/relationships/image" Target="../media/image150.png"/><Relationship Id="rId3" Type="http://schemas.openxmlformats.org/officeDocument/2006/relationships/image" Target="../media/image6.svg"/><Relationship Id="rId2" Type="http://schemas.openxmlformats.org/officeDocument/2006/relationships/image" Target="../media/image52.png"/><Relationship Id="rId17" Type="http://schemas.openxmlformats.org/officeDocument/2006/relationships/slideLayout" Target="../slideLayouts/slideLayout7.xml"/><Relationship Id="rId16" Type="http://schemas.openxmlformats.org/officeDocument/2006/relationships/image" Target="../media/image9.svg"/><Relationship Id="rId15" Type="http://schemas.openxmlformats.org/officeDocument/2006/relationships/image" Target="../media/image86.png"/><Relationship Id="rId14" Type="http://schemas.openxmlformats.org/officeDocument/2006/relationships/image" Target="../media/image42.png"/><Relationship Id="rId13" Type="http://schemas.openxmlformats.org/officeDocument/2006/relationships/hyperlink" Target="https://docs.aws.amazon.com/lambda/latest/dg/with-s3-example.html" TargetMode="External"/><Relationship Id="rId12" Type="http://schemas.openxmlformats.org/officeDocument/2006/relationships/image" Target="../media/image26.svg"/><Relationship Id="rId11" Type="http://schemas.openxmlformats.org/officeDocument/2006/relationships/image" Target="../media/image157.png"/><Relationship Id="rId10" Type="http://schemas.openxmlformats.org/officeDocument/2006/relationships/image" Target="../media/image10.svg"/><Relationship Id="rId1"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descr="7985335"/>
          <p:cNvPicPr>
            <a:picLocks noChangeAspect="1"/>
          </p:cNvPicPr>
          <p:nvPr/>
        </p:nvPicPr>
        <p:blipFill>
          <a:blip r:embed="rId2"/>
          <a:stretch>
            <a:fillRect/>
          </a:stretch>
        </p:blipFill>
        <p:spPr>
          <a:xfrm>
            <a:off x="-38100" y="25400"/>
            <a:ext cx="12268200" cy="6871335"/>
          </a:xfrm>
          <a:prstGeom prst="rect">
            <a:avLst/>
          </a:prstGeom>
        </p:spPr>
      </p:pic>
      <p:sp>
        <p:nvSpPr>
          <p:cNvPr id="4" name="Title 3"/>
          <p:cNvSpPr>
            <a:spLocks noGrp="1"/>
          </p:cNvSpPr>
          <p:nvPr>
            <p:ph type="ctrTitle"/>
          </p:nvPr>
        </p:nvSpPr>
        <p:spPr>
          <a:xfrm>
            <a:off x="179070" y="171450"/>
            <a:ext cx="7701915" cy="2089150"/>
          </a:xfrm>
        </p:spPr>
        <p:txBody>
          <a:bodyPr>
            <a:normAutofit fontScale="90000"/>
          </a:bodyPr>
          <a:p>
            <a:pPr algn="l"/>
            <a:r>
              <a:rPr sz="5335" b="1">
                <a:solidFill>
                  <a:schemeClr val="bg1"/>
                </a:solidFill>
              </a:rPr>
              <a:t>Conhecendo AWS Serverless com CDK, Java e Python</a:t>
            </a:r>
            <a:endParaRPr sz="5335" b="1">
              <a:solidFill>
                <a:schemeClr val="bg1"/>
              </a:solidFill>
            </a:endParaRPr>
          </a:p>
        </p:txBody>
      </p:sp>
      <p:sp>
        <p:nvSpPr>
          <p:cNvPr id="15" name="Text Box 14"/>
          <p:cNvSpPr txBox="1"/>
          <p:nvPr/>
        </p:nvSpPr>
        <p:spPr>
          <a:xfrm>
            <a:off x="9504680" y="6558915"/>
            <a:ext cx="2700020" cy="337185"/>
          </a:xfrm>
          <a:prstGeom prst="rect">
            <a:avLst/>
          </a:prstGeom>
          <a:noFill/>
        </p:spPr>
        <p:txBody>
          <a:bodyPr wrap="square" rtlCol="0" anchor="t">
            <a:spAutoFit/>
          </a:bodyPr>
          <a:p>
            <a:r>
              <a:rPr lang="pt-PT" altLang="en-US" sz="1600" b="1">
                <a:solidFill>
                  <a:schemeClr val="bg1"/>
                </a:solidFill>
              </a:rPr>
              <a:t>#JoinCommunity2023</a:t>
            </a:r>
            <a:endParaRPr lang="pt-PT" altLang="en-US" sz="1600" b="1">
              <a:solidFill>
                <a:schemeClr val="bg1"/>
              </a:solidFill>
            </a:endParaRPr>
          </a:p>
        </p:txBody>
      </p:sp>
      <p:sp>
        <p:nvSpPr>
          <p:cNvPr id="2" name="Text Box 1"/>
          <p:cNvSpPr txBox="1"/>
          <p:nvPr/>
        </p:nvSpPr>
        <p:spPr>
          <a:xfrm>
            <a:off x="-8890" y="6527800"/>
            <a:ext cx="935990" cy="337185"/>
          </a:xfrm>
          <a:prstGeom prst="rect">
            <a:avLst/>
          </a:prstGeom>
          <a:noFill/>
        </p:spPr>
        <p:txBody>
          <a:bodyPr wrap="square" rtlCol="0" anchor="t">
            <a:spAutoFit/>
          </a:bodyPr>
          <a:p>
            <a:r>
              <a:rPr lang="pt-PT" altLang="en-US" sz="1600" b="1">
                <a:solidFill>
                  <a:schemeClr val="bg1"/>
                </a:solidFill>
              </a:rPr>
              <a:t>#ptBr</a:t>
            </a:r>
            <a:endParaRPr lang="pt-PT" altLang="en-US" sz="16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7135" y="-8255"/>
            <a:ext cx="10984865" cy="6865620"/>
          </a:xfrm>
          <a:prstGeom prst="rect">
            <a:avLst/>
          </a:prstGeom>
        </p:spPr>
      </p:pic>
      <p:sp>
        <p:nvSpPr>
          <p:cNvPr id="6" name="Rectangles 5"/>
          <p:cNvSpPr/>
          <p:nvPr/>
        </p:nvSpPr>
        <p:spPr>
          <a:xfrm>
            <a:off x="12065" y="-40005"/>
            <a:ext cx="568134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28270" y="1842770"/>
            <a:ext cx="5598795" cy="296481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Install AWS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Command Line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Interface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(AWS CLI) Linux</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112642" name="Graphic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58750"/>
            <a:ext cx="1200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5" name="Rectangles 4"/>
          <p:cNvSpPr/>
          <p:nvPr/>
        </p:nvSpPr>
        <p:spPr>
          <a:xfrm>
            <a:off x="6522720" y="6447155"/>
            <a:ext cx="524383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a:t>
            </a:r>
            <a:r>
              <a:rPr lang="pt-PT" sz="2000" b="1">
                <a:solidFill>
                  <a:schemeClr val="bg1"/>
                </a:solidFill>
              </a:rPr>
              <a:t>SNS</a:t>
            </a:r>
            <a:r>
              <a:rPr sz="2000" b="1">
                <a:solidFill>
                  <a:schemeClr val="bg1"/>
                </a:solidFill>
              </a:rPr>
              <a:t> to </a:t>
            </a:r>
            <a:r>
              <a:rPr lang="pt-PT" sz="2000" b="1">
                <a:solidFill>
                  <a:schemeClr val="bg1"/>
                </a:solidFill>
              </a:rPr>
              <a:t>send message</a:t>
            </a:r>
            <a:r>
              <a:rPr sz="2000" b="1">
                <a:solidFill>
                  <a:schemeClr val="bg1"/>
                </a:solidFill>
              </a:rPr>
              <a:t> </a:t>
            </a:r>
            <a:r>
              <a:rPr lang="pt-PT" sz="2000" b="1">
                <a:solidFill>
                  <a:schemeClr val="bg1"/>
                </a:solidFill>
              </a:rPr>
              <a:t>to</a:t>
            </a:r>
            <a:r>
              <a:rPr sz="2000" b="1">
                <a:solidFill>
                  <a:schemeClr val="bg1"/>
                </a:solidFill>
              </a:rPr>
              <a:t>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502785"/>
            <a:ext cx="92964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CLI - Command</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line Interface</a:t>
            </a:r>
            <a:endParaRPr lang="pt-PT" altLang="en-US" sz="800">
              <a:solidFill>
                <a:schemeClr val="bg1"/>
              </a:solidFill>
              <a:latin typeface="Inter Light" panose="02000403000000020004" charset="0"/>
              <a:cs typeface="Inter Light" panose="02000403000000020004" charset="0"/>
            </a:endParaRPr>
          </a:p>
        </p:txBody>
      </p:sp>
      <p:sp>
        <p:nvSpPr>
          <p:cNvPr id="173073" name="TextBox 20"/>
          <p:cNvSpPr txBox="1">
            <a:spLocks noChangeArrowheads="1"/>
          </p:cNvSpPr>
          <p:nvPr/>
        </p:nvSpPr>
        <p:spPr bwMode="auto">
          <a:xfrm>
            <a:off x="3162151" y="4988878"/>
            <a:ext cx="12906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Standart Topic</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550660" y="6482715"/>
            <a:ext cx="5122545" cy="275590"/>
          </a:xfrm>
          <a:prstGeom prst="rect">
            <a:avLst/>
          </a:prstGeom>
          <a:noFill/>
        </p:spPr>
        <p:txBody>
          <a:bodyPr wrap="square" rtlCol="0" anchor="t">
            <a:spAutoFit/>
          </a:bodyPr>
          <a:p>
            <a:r>
              <a:rPr lang="en-US" sz="1200">
                <a:solidFill>
                  <a:schemeClr val="bg1"/>
                </a:solidFill>
              </a:rPr>
              <a:t>https://docs.aws.amazon.com/lambda/latest/dg/with-sns-example.html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7253" y="4249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25178" y="212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p:cNvSpPr txBox="1">
            <a:spLocks noChangeArrowheads="1"/>
          </p:cNvSpPr>
          <p:nvPr/>
        </p:nvSpPr>
        <p:spPr bwMode="auto">
          <a:xfrm>
            <a:off x="3162151" y="2916873"/>
            <a:ext cx="12906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13"/>
          <a:stretch>
            <a:fillRect/>
          </a:stretch>
        </p:blipFill>
        <p:spPr>
          <a:xfrm>
            <a:off x="440690" y="1087120"/>
            <a:ext cx="1871980" cy="190690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95275" y="15563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P</a:t>
            </a:r>
            <a:r>
              <a:rPr sz="2000" b="1">
                <a:solidFill>
                  <a:schemeClr val="bg1"/>
                </a:solidFill>
              </a:rPr>
              <a:t>rocessing performance with Amazon Kinesis Data Streams and AWS Lambda</a:t>
            </a:r>
            <a:endParaRPr sz="2000" b="1">
              <a:solidFill>
                <a:schemeClr val="bg1"/>
              </a:solidFill>
            </a:endParaRPr>
          </a:p>
        </p:txBody>
      </p:sp>
      <p:sp>
        <p:nvSpPr>
          <p:cNvPr id="49" name="Rectangle 48"/>
          <p:cNvSpPr/>
          <p:nvPr/>
        </p:nvSpPr>
        <p:spPr>
          <a:xfrm>
            <a:off x="2951480" y="789305"/>
            <a:ext cx="8827135" cy="53308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331845" y="82677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57037" y="789623"/>
            <a:ext cx="381000" cy="381000"/>
          </a:xfrm>
          <a:prstGeom prst="rect">
            <a:avLst/>
          </a:prstGeom>
        </p:spPr>
      </p:pic>
      <p:pic>
        <p:nvPicPr>
          <p:cNvPr id="6760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205" y="125666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1205" y="2068195"/>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06110" y="3169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2100580" y="341185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278130" y="6416040"/>
            <a:ext cx="11713210" cy="275590"/>
          </a:xfrm>
          <a:prstGeom prst="rect">
            <a:avLst/>
          </a:prstGeom>
          <a:noFill/>
        </p:spPr>
        <p:txBody>
          <a:bodyPr wrap="square" rtlCol="0" anchor="t">
            <a:spAutoFit/>
          </a:bodyPr>
          <a:p>
            <a:r>
              <a:rPr lang="en-US" sz="1200">
                <a:hlinkClick r:id="rId6" action="ppaction://hlinkfile"/>
              </a:rPr>
              <a:t>https://aws.amazon.com/blogs/compute/increasing-real-time-stream-processing-performance-with-amazon-kinesis-data-streams-enhanced-fan-out-and-aws-lambda/</a:t>
            </a:r>
            <a:endParaRPr lang="en-US" sz="1200"/>
          </a:p>
        </p:txBody>
      </p:sp>
      <p:pic>
        <p:nvPicPr>
          <p:cNvPr id="3" name="Picture 2"/>
          <p:cNvPicPr>
            <a:picLocks noChangeAspect="1"/>
          </p:cNvPicPr>
          <p:nvPr/>
        </p:nvPicPr>
        <p:blipFill>
          <a:blip r:embed="rId7"/>
          <a:stretch>
            <a:fillRect/>
          </a:stretch>
        </p:blipFill>
        <p:spPr>
          <a:xfrm>
            <a:off x="10508615" y="798195"/>
            <a:ext cx="1272540" cy="1282065"/>
          </a:xfrm>
          <a:prstGeom prst="rect">
            <a:avLst/>
          </a:prstGeom>
        </p:spPr>
      </p:pic>
      <p:pic>
        <p:nvPicPr>
          <p:cNvPr id="67597" name="Graphic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123" y="262191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14" name="TextBox 31"/>
          <p:cNvSpPr txBox="1">
            <a:spLocks noChangeArrowheads="1"/>
          </p:cNvSpPr>
          <p:nvPr/>
        </p:nvSpPr>
        <p:spPr bwMode="auto">
          <a:xfrm>
            <a:off x="551498" y="315055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Mobile client</a:t>
            </a:r>
            <a:endParaRPr lang="en-US" altLang="en-US" sz="1100" dirty="0">
              <a:solidFill>
                <a:schemeClr val="bg1"/>
              </a:solidFill>
              <a:latin typeface="Inter Light" panose="02000403000000020004" charset="0"/>
              <a:cs typeface="Inter Light" panose="02000403000000020004" charset="0"/>
            </a:endParaRPr>
          </a:p>
        </p:txBody>
      </p:sp>
      <p:pic>
        <p:nvPicPr>
          <p:cNvPr id="33" name="Graphic 2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flipH="1">
            <a:off x="832802" y="5127279"/>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0"/>
          <p:cNvSpPr txBox="1">
            <a:spLocks noChangeArrowheads="1"/>
          </p:cNvSpPr>
          <p:nvPr/>
        </p:nvSpPr>
        <p:spPr bwMode="auto">
          <a:xfrm>
            <a:off x="520382" y="559712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Users</a:t>
            </a:r>
            <a:endParaRPr lang="en-US" altLang="en-US" sz="1100" dirty="0">
              <a:solidFill>
                <a:schemeClr val="bg1"/>
              </a:solidFill>
              <a:latin typeface="Inter Light" panose="02000403000000020004" charset="0"/>
              <a:cs typeface="Inter Light" panose="02000403000000020004" charset="0"/>
            </a:endParaRPr>
          </a:p>
        </p:txBody>
      </p:sp>
      <p:pic>
        <p:nvPicPr>
          <p:cNvPr id="50" name="Graphic 21"/>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836613" y="382029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38"/>
          <p:cNvSpPr txBox="1">
            <a:spLocks noChangeArrowheads="1"/>
          </p:cNvSpPr>
          <p:nvPr/>
        </p:nvSpPr>
        <p:spPr bwMode="auto">
          <a:xfrm>
            <a:off x="534988" y="434762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Traditional server</a:t>
            </a:r>
            <a:endParaRPr lang="en-US" altLang="en-US" sz="1100" dirty="0">
              <a:solidFill>
                <a:schemeClr val="bg1"/>
              </a:solidFill>
              <a:latin typeface="Inter Light" panose="02000403000000020004" charset="0"/>
              <a:cs typeface="Inter Light" panose="02000403000000020004" charset="0"/>
            </a:endParaRPr>
          </a:p>
        </p:txBody>
      </p:sp>
      <p:sp>
        <p:nvSpPr>
          <p:cNvPr id="46" name="Rectangle 45"/>
          <p:cNvSpPr/>
          <p:nvPr/>
        </p:nvSpPr>
        <p:spPr>
          <a:xfrm>
            <a:off x="278130" y="789940"/>
            <a:ext cx="1772920" cy="5335270"/>
          </a:xfrm>
          <a:prstGeom prst="rect">
            <a:avLst/>
          </a:prstGeom>
          <a:noFill/>
          <a:ln w="31750" cmpd="sng">
            <a:solidFill>
              <a:srgbClr val="D34B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rgbClr val="FF4F8B"/>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292735" y="81280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rPr>
              <a:t>Front Ends</a:t>
            </a:r>
            <a:endPar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TextBox 17"/>
          <p:cNvSpPr txBox="1">
            <a:spLocks noChangeArrowheads="1"/>
          </p:cNvSpPr>
          <p:nvPr/>
        </p:nvSpPr>
        <p:spPr bwMode="auto">
          <a:xfrm>
            <a:off x="5193114" y="150939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79440" y="19697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25795" y="4418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7"/>
          <p:cNvSpPr txBox="1">
            <a:spLocks noChangeArrowheads="1"/>
          </p:cNvSpPr>
          <p:nvPr/>
        </p:nvSpPr>
        <p:spPr bwMode="auto">
          <a:xfrm>
            <a:off x="2100580" y="3150235"/>
            <a:ext cx="1003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Insert 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06483" y="30578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3134995" y="382143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4418965" y="2200275"/>
            <a:ext cx="1158240" cy="2449830"/>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latin typeface="Inter Light" panose="02000403000000020004" charset="0"/>
                <a:cs typeface="Inter Light" panose="02000403000000020004" charset="0"/>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p:cNvCxnSpPr/>
          <p:nvPr/>
        </p:nvCxnSpPr>
        <p:spPr>
          <a:xfrm>
            <a:off x="6207760" y="21983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292215" y="339788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331585" y="46462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TextBox 20"/>
          <p:cNvSpPr txBox="1">
            <a:spLocks noChangeArrowheads="1"/>
          </p:cNvSpPr>
          <p:nvPr/>
        </p:nvSpPr>
        <p:spPr bwMode="auto">
          <a:xfrm>
            <a:off x="8365490" y="1985645"/>
            <a:ext cx="11366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S3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7" name="Graphic 31"/>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7885381" y="18710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91475" y="4265295"/>
            <a:ext cx="513080" cy="513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7"/>
          <p:cNvSpPr txBox="1">
            <a:spLocks noChangeArrowheads="1"/>
          </p:cNvSpPr>
          <p:nvPr/>
        </p:nvSpPr>
        <p:spPr bwMode="auto">
          <a:xfrm>
            <a:off x="8509000" y="430149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8471535" y="3215005"/>
            <a:ext cx="18929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7995130" y="316293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12115" y="511175"/>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8" name="Straight Arrow Connector 17"/>
          <p:cNvCxnSpPr/>
          <p:nvPr/>
        </p:nvCxnSpPr>
        <p:spPr>
          <a:xfrm>
            <a:off x="1586865" y="51549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Command, Publish, Consume,</a:t>
            </a:r>
            <a:r>
              <a:rPr lang="pt-PT" altLang="en-US" sz="2000" b="1">
                <a:solidFill>
                  <a:schemeClr val="bg1"/>
                </a:solidFill>
              </a:rPr>
              <a:t> </a:t>
            </a:r>
            <a:r>
              <a:rPr lang="en-US" sz="2000" b="1">
                <a:solidFill>
                  <a:schemeClr val="bg1"/>
                </a:solidFill>
              </a:rPr>
              <a:t>Query (CPCQ)</a:t>
            </a:r>
            <a:endParaRPr lang="pt-PT" altLang="en-US" sz="2000" dirty="0">
              <a:solidFill>
                <a:schemeClr val="bg1"/>
              </a:solidFill>
            </a:endParaRPr>
          </a:p>
        </p:txBody>
      </p:sp>
      <p:sp>
        <p:nvSpPr>
          <p:cNvPr id="49" name="Rectangle 48"/>
          <p:cNvSpPr/>
          <p:nvPr/>
        </p:nvSpPr>
        <p:spPr>
          <a:xfrm>
            <a:off x="2421890" y="123253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799715" y="12604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2802687" y="277786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(Command)</a:t>
            </a:r>
            <a:endParaRPr lang="pt-PT" alt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5553" y="1776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825" y="17757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4825683" y="27781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4030980" y="21570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518910" y="21602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2425065" y="412496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2802890" y="415290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2716327" y="569124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(query)</a:t>
            </a:r>
            <a:endParaRPr lang="pt-PT" alt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89193" y="4689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810" y="466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4832668" y="5670550"/>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(DB)</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0" name="Text Box 39"/>
          <p:cNvSpPr txBox="1"/>
          <p:nvPr/>
        </p:nvSpPr>
        <p:spPr>
          <a:xfrm>
            <a:off x="2359025" y="348615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2392045" y="6378575"/>
            <a:ext cx="1145540" cy="275590"/>
          </a:xfrm>
          <a:prstGeom prst="rect">
            <a:avLst/>
          </a:prstGeom>
          <a:noFill/>
        </p:spPr>
        <p:txBody>
          <a:bodyPr wrap="none" rtlCol="0">
            <a:spAutoFit/>
          </a:bodyPr>
          <a:p>
            <a:r>
              <a:rPr lang="pt-PT" altLang="en-US" sz="1200">
                <a:solidFill>
                  <a:schemeClr val="bg1"/>
                </a:solidFill>
              </a:rPr>
              <a:t>microservice2</a:t>
            </a:r>
            <a:endParaRPr lang="pt-PT" altLang="en-US" sz="1200">
              <a:solidFill>
                <a:schemeClr val="bg1"/>
              </a:solidFill>
            </a:endParaRPr>
          </a:p>
        </p:txBody>
      </p: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1223328"/>
            <a:ext cx="381000" cy="381000"/>
          </a:xfrm>
          <a:prstGeom prst="rect">
            <a:avLst/>
          </a:prstGeom>
        </p:spPr>
      </p:pic>
      <p:pic>
        <p:nvPicPr>
          <p:cNvPr id="2"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4099878"/>
            <a:ext cx="381000" cy="381000"/>
          </a:xfrm>
          <a:prstGeom prst="rect">
            <a:avLst/>
          </a:prstGeom>
        </p:spPr>
      </p:pic>
      <p:pic>
        <p:nvPicPr>
          <p:cNvPr id="3"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178877" y="196221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5" name="TextBox 39"/>
          <p:cNvSpPr txBox="1">
            <a:spLocks noChangeArrowheads="1"/>
          </p:cNvSpPr>
          <p:nvPr/>
        </p:nvSpPr>
        <p:spPr bwMode="auto">
          <a:xfrm>
            <a:off x="877252" y="243863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6"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173797" y="490353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7" name="TextBox 39"/>
          <p:cNvSpPr txBox="1">
            <a:spLocks noChangeArrowheads="1"/>
          </p:cNvSpPr>
          <p:nvPr/>
        </p:nvSpPr>
        <p:spPr bwMode="auto">
          <a:xfrm>
            <a:off x="872172" y="548155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cxnSp>
        <p:nvCxnSpPr>
          <p:cNvPr id="8" name="Straight Arrow Connector 7"/>
          <p:cNvCxnSpPr/>
          <p:nvPr/>
        </p:nvCxnSpPr>
        <p:spPr>
          <a:xfrm>
            <a:off x="1633220" y="21564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Box 34"/>
          <p:cNvSpPr txBox="1"/>
          <p:nvPr/>
        </p:nvSpPr>
        <p:spPr>
          <a:xfrm>
            <a:off x="7774102" y="277722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(publish)</a:t>
            </a:r>
            <a:endParaRPr lang="pt-PT" alt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968" y="17756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7773467" y="575537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(Consumer)</a:t>
            </a:r>
            <a:endParaRPr lang="pt-PT" altLang="en-US" sz="1200" dirty="0">
              <a:solidFill>
                <a:schemeClr val="bg1"/>
              </a:solidFill>
              <a:latin typeface="Inter Light" panose="02000403000000020004" charset="0"/>
              <a:cs typeface="Inter Light" panose="02000403000000020004" charset="0"/>
            </a:endParaRPr>
          </a:p>
        </p:txBody>
      </p:sp>
      <p:pic>
        <p:nvPicPr>
          <p:cNvPr id="1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333" y="475379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10548620" y="286639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9791383" y="363791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3" name="Freeform 62"/>
          <p:cNvSpPr/>
          <p:nvPr/>
        </p:nvSpPr>
        <p:spPr>
          <a:xfrm rot="5400000" flipH="1">
            <a:off x="9589135" y="1537970"/>
            <a:ext cx="718820" cy="195072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0" name="Freeform 59"/>
          <p:cNvSpPr/>
          <p:nvPr/>
        </p:nvSpPr>
        <p:spPr>
          <a:xfrm rot="10800000" flipH="1">
            <a:off x="8908415" y="3945255"/>
            <a:ext cx="2068830" cy="122301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24" name="Straight Arrow Connector 23"/>
          <p:cNvCxnSpPr/>
          <p:nvPr/>
        </p:nvCxnSpPr>
        <p:spPr>
          <a:xfrm>
            <a:off x="6453505" y="513461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08425" y="513969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59618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2425" y="260350"/>
            <a:ext cx="1046797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Event hub</a:t>
            </a:r>
            <a:endParaRPr sz="2000" b="1">
              <a:solidFill>
                <a:schemeClr val="bg1"/>
              </a:solidFill>
            </a:endParaRPr>
          </a:p>
        </p:txBody>
      </p:sp>
      <p:sp>
        <p:nvSpPr>
          <p:cNvPr id="20" name="Rectangles 19"/>
          <p:cNvSpPr/>
          <p:nvPr/>
        </p:nvSpPr>
        <p:spPr>
          <a:xfrm>
            <a:off x="720725" y="117729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Snip Single Corner Rectangle 20"/>
          <p:cNvSpPr/>
          <p:nvPr/>
        </p:nvSpPr>
        <p:spPr>
          <a:xfrm>
            <a:off x="731520" y="91122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692785" y="882650"/>
            <a:ext cx="1089660" cy="306705"/>
          </a:xfrm>
          <a:prstGeom prst="rect">
            <a:avLst/>
          </a:prstGeom>
          <a:noFill/>
        </p:spPr>
        <p:txBody>
          <a:bodyPr wrap="none" rtlCol="0">
            <a:spAutoFit/>
          </a:bodyPr>
          <a:p>
            <a:r>
              <a:rPr lang="pt-PT" altLang="en-US" sz="1400" b="1">
                <a:solidFill>
                  <a:schemeClr val="bg1"/>
                </a:solidFill>
              </a:rPr>
              <a:t>Producer</a:t>
            </a:r>
            <a:endParaRPr lang="pt-PT" altLang="en-US" sz="1400" b="1">
              <a:solidFill>
                <a:schemeClr val="bg1"/>
              </a:solidFill>
            </a:endParaRPr>
          </a:p>
        </p:txBody>
      </p:sp>
      <p:sp>
        <p:nvSpPr>
          <p:cNvPr id="27" name="Rectangles 26"/>
          <p:cNvSpPr/>
          <p:nvPr/>
        </p:nvSpPr>
        <p:spPr>
          <a:xfrm>
            <a:off x="4023995" y="1213485"/>
            <a:ext cx="2839720"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Snip Single Corner Rectangle 27"/>
          <p:cNvSpPr/>
          <p:nvPr/>
        </p:nvSpPr>
        <p:spPr>
          <a:xfrm>
            <a:off x="4027805" y="947420"/>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4023995" y="918845"/>
            <a:ext cx="1216025" cy="306705"/>
          </a:xfrm>
          <a:prstGeom prst="rect">
            <a:avLst/>
          </a:prstGeom>
          <a:noFill/>
        </p:spPr>
        <p:txBody>
          <a:bodyPr wrap="none" rtlCol="0">
            <a:spAutoFit/>
          </a:bodyPr>
          <a:p>
            <a:r>
              <a:rPr lang="pt-PT" altLang="en-US" sz="1400" b="1">
                <a:solidFill>
                  <a:schemeClr val="bg1"/>
                </a:solidFill>
              </a:rPr>
              <a:t>Event Hub</a:t>
            </a:r>
            <a:endParaRPr lang="pt-PT" altLang="en-US" sz="1400" b="1">
              <a:solidFill>
                <a:schemeClr val="bg1"/>
              </a:solidFill>
            </a:endParaRPr>
          </a:p>
        </p:txBody>
      </p:sp>
      <p:sp>
        <p:nvSpPr>
          <p:cNvPr id="33" name="Rectangles 32"/>
          <p:cNvSpPr/>
          <p:nvPr/>
        </p:nvSpPr>
        <p:spPr>
          <a:xfrm>
            <a:off x="8369935" y="120142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Snip Single Corner Rectangle 33"/>
          <p:cNvSpPr/>
          <p:nvPr/>
        </p:nvSpPr>
        <p:spPr>
          <a:xfrm>
            <a:off x="8380730" y="9353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 name="Text Box 37"/>
          <p:cNvSpPr txBox="1"/>
          <p:nvPr/>
        </p:nvSpPr>
        <p:spPr>
          <a:xfrm>
            <a:off x="8380095" y="906780"/>
            <a:ext cx="1187450" cy="306705"/>
          </a:xfrm>
          <a:prstGeom prst="rect">
            <a:avLst/>
          </a:prstGeom>
          <a:noFill/>
        </p:spPr>
        <p:txBody>
          <a:bodyPr wrap="none" rtlCol="0">
            <a:spAutoFit/>
          </a:bodyPr>
          <a:p>
            <a:r>
              <a:rPr lang="pt-PT" altLang="en-US" sz="1400" b="1">
                <a:solidFill>
                  <a:schemeClr val="bg1"/>
                </a:solidFill>
              </a:rPr>
              <a:t>Consumer</a:t>
            </a:r>
            <a:endParaRPr lang="pt-PT" altLang="en-US" sz="1400" b="1">
              <a:solidFill>
                <a:schemeClr val="bg1"/>
              </a:solidFill>
            </a:endParaRPr>
          </a:p>
        </p:txBody>
      </p:sp>
      <p:sp>
        <p:nvSpPr>
          <p:cNvPr id="39" name="Rectangles 38"/>
          <p:cNvSpPr/>
          <p:nvPr/>
        </p:nvSpPr>
        <p:spPr>
          <a:xfrm>
            <a:off x="4027805" y="4046220"/>
            <a:ext cx="287845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Snip Single Corner Rectangle 41"/>
          <p:cNvSpPr/>
          <p:nvPr/>
        </p:nvSpPr>
        <p:spPr>
          <a:xfrm>
            <a:off x="4038600" y="37801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 name="Text Box 42"/>
          <p:cNvSpPr txBox="1"/>
          <p:nvPr/>
        </p:nvSpPr>
        <p:spPr>
          <a:xfrm>
            <a:off x="4044315" y="3751580"/>
            <a:ext cx="1280795" cy="306705"/>
          </a:xfrm>
          <a:prstGeom prst="rect">
            <a:avLst/>
          </a:prstGeom>
          <a:noFill/>
        </p:spPr>
        <p:txBody>
          <a:bodyPr wrap="none" rtlCol="0">
            <a:spAutoFit/>
          </a:bodyPr>
          <a:p>
            <a:r>
              <a:rPr lang="pt-PT" altLang="en-US" sz="1400" b="1">
                <a:solidFill>
                  <a:schemeClr val="bg1"/>
                </a:solidFill>
              </a:rPr>
              <a:t>Event Lake</a:t>
            </a:r>
            <a:endParaRPr lang="pt-PT" altLang="en-US" sz="1400" b="1">
              <a:solidFill>
                <a:schemeClr val="bg1"/>
              </a:solidFill>
            </a:endParaRPr>
          </a:p>
        </p:txBody>
      </p:sp>
      <p:sp>
        <p:nvSpPr>
          <p:cNvPr id="44" name="TextBox 34"/>
          <p:cNvSpPr txBox="1"/>
          <p:nvPr/>
        </p:nvSpPr>
        <p:spPr>
          <a:xfrm>
            <a:off x="1004367" y="2123176"/>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45"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7233" y="13286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p:cNvCxnSpPr>
            <a:stCxn id="45" idx="3"/>
            <a:endCxn id="51" idx="1"/>
          </p:cNvCxnSpPr>
          <p:nvPr/>
        </p:nvCxnSpPr>
        <p:spPr>
          <a:xfrm>
            <a:off x="2139315" y="1709420"/>
            <a:ext cx="2448560" cy="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130925" y="1703070"/>
            <a:ext cx="2895600" cy="635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TextBox 34"/>
          <p:cNvSpPr txBox="1"/>
          <p:nvPr/>
        </p:nvSpPr>
        <p:spPr>
          <a:xfrm>
            <a:off x="8653577" y="2120001"/>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5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26443" y="13254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4587875" y="13747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1"/>
          <p:cNvSpPr txBox="1">
            <a:spLocks noChangeArrowheads="1"/>
          </p:cNvSpPr>
          <p:nvPr/>
        </p:nvSpPr>
        <p:spPr bwMode="auto">
          <a:xfrm>
            <a:off x="4438015" y="2121535"/>
            <a:ext cx="10483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tx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8288" y="13757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5253990" y="2105660"/>
            <a:ext cx="9772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Kinesis</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53" name="Text Box 52"/>
          <p:cNvSpPr txBox="1"/>
          <p:nvPr/>
        </p:nvSpPr>
        <p:spPr>
          <a:xfrm>
            <a:off x="4057015" y="1377950"/>
            <a:ext cx="509270" cy="275590"/>
          </a:xfrm>
          <a:prstGeom prst="rect">
            <a:avLst/>
          </a:prstGeom>
          <a:noFill/>
        </p:spPr>
        <p:txBody>
          <a:bodyPr wrap="none" rtlCol="0">
            <a:spAutoFit/>
          </a:bodyPr>
          <a:p>
            <a:r>
              <a:rPr lang="pt-PT" altLang="en-US" sz="1200" b="1">
                <a:solidFill>
                  <a:schemeClr val="accent1"/>
                </a:solidFill>
              </a:rPr>
              <a:t>hub</a:t>
            </a:r>
            <a:endParaRPr lang="pt-PT" altLang="en-US" sz="1200" b="1">
              <a:solidFill>
                <a:schemeClr val="accent1"/>
              </a:solidFill>
            </a:endParaRPr>
          </a:p>
        </p:txBody>
      </p:sp>
      <p:sp>
        <p:nvSpPr>
          <p:cNvPr id="54" name="Text Box 53"/>
          <p:cNvSpPr txBox="1"/>
          <p:nvPr/>
        </p:nvSpPr>
        <p:spPr>
          <a:xfrm>
            <a:off x="6071235" y="1372870"/>
            <a:ext cx="786765" cy="275590"/>
          </a:xfrm>
          <a:prstGeom prst="rect">
            <a:avLst/>
          </a:prstGeom>
          <a:noFill/>
        </p:spPr>
        <p:txBody>
          <a:bodyPr wrap="none" rtlCol="0">
            <a:spAutoFit/>
          </a:bodyPr>
          <a:p>
            <a:r>
              <a:rPr lang="pt-PT" altLang="en-US" sz="1200" b="1">
                <a:solidFill>
                  <a:schemeClr val="accent1"/>
                </a:solidFill>
              </a:rPr>
              <a:t>stream</a:t>
            </a:r>
            <a:endParaRPr lang="pt-PT" altLang="en-US" sz="1200" b="1">
              <a:solidFill>
                <a:schemeClr val="accent1"/>
              </a:solidFill>
            </a:endParaRPr>
          </a:p>
        </p:txBody>
      </p:sp>
      <p:cxnSp>
        <p:nvCxnSpPr>
          <p:cNvPr id="55" name="Straight Arrow Connector 54"/>
          <p:cNvCxnSpPr/>
          <p:nvPr/>
        </p:nvCxnSpPr>
        <p:spPr>
          <a:xfrm>
            <a:off x="4968875" y="2090420"/>
            <a:ext cx="0" cy="219583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7878" y="42687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4396740" y="5032375"/>
            <a:ext cx="105600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5336540" y="5041265"/>
            <a:ext cx="11506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OpenSearch</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56"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6068" y="42627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6"/>
          <p:cNvPicPr>
            <a:picLocks noChangeAspect="1"/>
          </p:cNvPicPr>
          <p:nvPr/>
        </p:nvPicPr>
        <p:blipFill>
          <a:blip r:embed="rId7"/>
          <a:stretch>
            <a:fillRect/>
          </a:stretch>
        </p:blipFill>
        <p:spPr>
          <a:xfrm>
            <a:off x="9743440" y="4058285"/>
            <a:ext cx="2038350" cy="2509520"/>
          </a:xfrm>
          <a:prstGeom prst="rect">
            <a:avLst/>
          </a:prstGeom>
        </p:spPr>
      </p:pic>
      <p:sp>
        <p:nvSpPr>
          <p:cNvPr id="2" name="Rectangles 1"/>
          <p:cNvSpPr/>
          <p:nvPr/>
        </p:nvSpPr>
        <p:spPr>
          <a:xfrm>
            <a:off x="440690" y="635000"/>
            <a:ext cx="1828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Saga Pattern For Orchestrate Distributed Transaction (AWS StepFunctions)</a:t>
            </a:r>
            <a:endParaRPr lang="pt-PT" sz="2000" b="1">
              <a:solidFill>
                <a:schemeClr val="bg1"/>
              </a:solidFill>
            </a:endParaRPr>
          </a:p>
        </p:txBody>
      </p:sp>
      <p:sp>
        <p:nvSpPr>
          <p:cNvPr id="49" name="Rectangle 48"/>
          <p:cNvSpPr/>
          <p:nvPr/>
        </p:nvSpPr>
        <p:spPr>
          <a:xfrm>
            <a:off x="1764665" y="902335"/>
            <a:ext cx="9927590" cy="58146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cxnSp>
        <p:nvCxnSpPr>
          <p:cNvPr id="22" name="Straight Arrow Connector 21"/>
          <p:cNvCxnSpPr/>
          <p:nvPr/>
        </p:nvCxnSpPr>
        <p:spPr>
          <a:xfrm>
            <a:off x="2454275" y="19672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947285" y="27235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1767682" y="901383"/>
            <a:ext cx="381000" cy="381000"/>
          </a:xfrm>
          <a:prstGeom prst="rect">
            <a:avLst/>
          </a:prstGeom>
        </p:spPr>
      </p:pic>
      <p:sp>
        <p:nvSpPr>
          <p:cNvPr id="20" name="Rectangle 39"/>
          <p:cNvSpPr/>
          <p:nvPr/>
        </p:nvSpPr>
        <p:spPr>
          <a:xfrm>
            <a:off x="330200" y="148018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370205" y="1481459"/>
            <a:ext cx="381000" cy="381000"/>
          </a:xfrm>
          <a:prstGeom prst="rect">
            <a:avLst/>
          </a:prstGeom>
        </p:spPr>
      </p:pic>
      <p:sp>
        <p:nvSpPr>
          <p:cNvPr id="21" name="Text Box 20"/>
          <p:cNvSpPr txBox="1"/>
          <p:nvPr/>
        </p:nvSpPr>
        <p:spPr>
          <a:xfrm>
            <a:off x="513715" y="189801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5"/>
          <a:srcRect/>
          <a:stretch>
            <a:fillRect/>
          </a:stretch>
        </p:blipFill>
        <p:spPr bwMode="auto">
          <a:xfrm>
            <a:off x="2273931" y="15773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2331720"/>
            <a:ext cx="1121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8" name="Straight Arrow Connector 7"/>
          <p:cNvCxnSpPr/>
          <p:nvPr/>
        </p:nvCxnSpPr>
        <p:spPr>
          <a:xfrm>
            <a:off x="1388110" y="19704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33125" name="Graphic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0065" y="632587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2023110" y="6268085"/>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 53"/>
          <p:cNvSpPr/>
          <p:nvPr/>
        </p:nvSpPr>
        <p:spPr>
          <a:xfrm>
            <a:off x="3938905" y="1035050"/>
            <a:ext cx="7583170" cy="54844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pt-PT" altLang="en-US" sz="1200" dirty="0">
                <a:solidFill>
                  <a:srgbClr val="FF4F8B"/>
                </a:solidFill>
                <a:latin typeface="Inter Light" panose="02000403000000020004" charset="0"/>
                <a:cs typeface="Inter Light" panose="02000403000000020004" charset="0"/>
              </a:rPr>
              <a:t>Order Orchestrate</a:t>
            </a:r>
            <a:endParaRPr lang="pt-PT" altLang="en-US" sz="1200" dirty="0">
              <a:solidFill>
                <a:srgbClr val="FF4F8B"/>
              </a:solidFill>
              <a:latin typeface="Inter Light" panose="02000403000000020004" charset="0"/>
              <a:cs typeface="Inter Light" panose="02000403000000020004" charset="0"/>
            </a:endParaRPr>
          </a:p>
        </p:txBody>
      </p:sp>
      <p:pic>
        <p:nvPicPr>
          <p:cNvPr id="5" name="Graphic 5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38747" y="1035050"/>
            <a:ext cx="381000" cy="381000"/>
          </a:xfrm>
          <a:prstGeom prst="rect">
            <a:avLst/>
          </a:prstGeom>
        </p:spPr>
      </p:pic>
      <p:sp>
        <p:nvSpPr>
          <p:cNvPr id="15" name="TextBox 17"/>
          <p:cNvSpPr txBox="1">
            <a:spLocks noChangeArrowheads="1"/>
          </p:cNvSpPr>
          <p:nvPr/>
        </p:nvSpPr>
        <p:spPr bwMode="auto">
          <a:xfrm>
            <a:off x="5335905" y="1945005"/>
            <a:ext cx="61023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15106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4" name="TextBox 19"/>
          <p:cNvSpPr txBox="1">
            <a:spLocks noChangeArrowheads="1"/>
          </p:cNvSpPr>
          <p:nvPr/>
        </p:nvSpPr>
        <p:spPr bwMode="auto">
          <a:xfrm>
            <a:off x="6649720" y="1943100"/>
            <a:ext cx="8553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Table(Orders)</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15113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flipV="1">
            <a:off x="5861050" y="17386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3141345" y="1710055"/>
            <a:ext cx="619125" cy="260350"/>
          </a:xfrm>
          <a:prstGeom prst="rect">
            <a:avLst/>
          </a:prstGeom>
          <a:noFill/>
        </p:spPr>
        <p:txBody>
          <a:bodyPr wrap="none" rtlCol="0" anchor="t">
            <a:spAutoFit/>
          </a:bodyPr>
          <a:p>
            <a:pPr algn="ctr">
              <a:buClrTx/>
              <a:buSzTx/>
              <a:buFontTx/>
            </a:pPr>
            <a:r>
              <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rPr>
              <a:t>/order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Rectangle 53"/>
          <p:cNvSpPr/>
          <p:nvPr/>
        </p:nvSpPr>
        <p:spPr>
          <a:xfrm>
            <a:off x="5096510" y="13912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36" name="Diamond 35"/>
          <p:cNvSpPr/>
          <p:nvPr/>
        </p:nvSpPr>
        <p:spPr>
          <a:xfrm>
            <a:off x="4670425" y="26377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Box 17"/>
          <p:cNvSpPr txBox="1">
            <a:spLocks noChangeArrowheads="1"/>
          </p:cNvSpPr>
          <p:nvPr/>
        </p:nvSpPr>
        <p:spPr bwMode="auto">
          <a:xfrm>
            <a:off x="3935730" y="258445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60" name="Freeform 59"/>
          <p:cNvSpPr/>
          <p:nvPr/>
        </p:nvSpPr>
        <p:spPr>
          <a:xfrm rot="5400000" flipH="1" flipV="1">
            <a:off x="4665345" y="1858645"/>
            <a:ext cx="866775" cy="63373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4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78060" y="24688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3" name="Straight Arrow Connector 62"/>
          <p:cNvCxnSpPr/>
          <p:nvPr/>
        </p:nvCxnSpPr>
        <p:spPr>
          <a:xfrm>
            <a:off x="4947285" y="42602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TextBox 17"/>
          <p:cNvSpPr txBox="1">
            <a:spLocks noChangeArrowheads="1"/>
          </p:cNvSpPr>
          <p:nvPr/>
        </p:nvSpPr>
        <p:spPr bwMode="auto">
          <a:xfrm>
            <a:off x="5257165" y="345059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 </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4"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30473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9"/>
          <p:cNvSpPr txBox="1">
            <a:spLocks noChangeArrowheads="1"/>
          </p:cNvSpPr>
          <p:nvPr/>
        </p:nvSpPr>
        <p:spPr bwMode="auto">
          <a:xfrm>
            <a:off x="6569710" y="349313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6"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3048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7" name="Straight Arrow Connector 76"/>
          <p:cNvCxnSpPr/>
          <p:nvPr/>
        </p:nvCxnSpPr>
        <p:spPr>
          <a:xfrm flipV="1">
            <a:off x="5861050" y="32753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8" name="Rectangle 53"/>
          <p:cNvSpPr/>
          <p:nvPr/>
        </p:nvSpPr>
        <p:spPr>
          <a:xfrm>
            <a:off x="5096510" y="29279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9" name="Diamond 78"/>
          <p:cNvSpPr/>
          <p:nvPr/>
        </p:nvSpPr>
        <p:spPr>
          <a:xfrm>
            <a:off x="4670425" y="41744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 name="TextBox 17"/>
          <p:cNvSpPr txBox="1">
            <a:spLocks noChangeArrowheads="1"/>
          </p:cNvSpPr>
          <p:nvPr/>
        </p:nvSpPr>
        <p:spPr bwMode="auto">
          <a:xfrm>
            <a:off x="3935730" y="413766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81" name="Freeform 80"/>
          <p:cNvSpPr/>
          <p:nvPr/>
        </p:nvSpPr>
        <p:spPr>
          <a:xfrm rot="5400000" flipH="1" flipV="1">
            <a:off x="4696460" y="341503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82"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1390" y="40278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83"/>
          <p:cNvSpPr/>
          <p:nvPr/>
        </p:nvSpPr>
        <p:spPr>
          <a:xfrm rot="10800000">
            <a:off x="4787900" y="283718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86" name="Text Box 85"/>
          <p:cNvSpPr txBox="1"/>
          <p:nvPr/>
        </p:nvSpPr>
        <p:spPr>
          <a:xfrm>
            <a:off x="7394575" y="378142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87" name="Text Box 86"/>
          <p:cNvSpPr txBox="1"/>
          <p:nvPr/>
        </p:nvSpPr>
        <p:spPr>
          <a:xfrm>
            <a:off x="7394575" y="223583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cxnSp>
        <p:nvCxnSpPr>
          <p:cNvPr id="89" name="Straight Arrow Connector 88"/>
          <p:cNvCxnSpPr/>
          <p:nvPr/>
        </p:nvCxnSpPr>
        <p:spPr>
          <a:xfrm>
            <a:off x="4942205" y="580707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0" name="TextBox 17"/>
          <p:cNvSpPr txBox="1">
            <a:spLocks noChangeArrowheads="1"/>
          </p:cNvSpPr>
          <p:nvPr/>
        </p:nvSpPr>
        <p:spPr bwMode="auto">
          <a:xfrm>
            <a:off x="5252085" y="499745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05755" y="45942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19"/>
          <p:cNvSpPr txBox="1">
            <a:spLocks noChangeArrowheads="1"/>
          </p:cNvSpPr>
          <p:nvPr/>
        </p:nvSpPr>
        <p:spPr bwMode="auto">
          <a:xfrm>
            <a:off x="6564630" y="503999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r>
              <a:rPr lang="pt-PT"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3"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0855" y="459486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4" name="Straight Arrow Connector 93"/>
          <p:cNvCxnSpPr/>
          <p:nvPr/>
        </p:nvCxnSpPr>
        <p:spPr>
          <a:xfrm flipV="1">
            <a:off x="5855970" y="482219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Rectangle 53"/>
          <p:cNvSpPr/>
          <p:nvPr/>
        </p:nvSpPr>
        <p:spPr>
          <a:xfrm>
            <a:off x="5091430" y="447484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6" name="Diamond 95"/>
          <p:cNvSpPr/>
          <p:nvPr/>
        </p:nvSpPr>
        <p:spPr>
          <a:xfrm>
            <a:off x="4665345" y="572135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7" name="Freeform 96"/>
          <p:cNvSpPr/>
          <p:nvPr/>
        </p:nvSpPr>
        <p:spPr>
          <a:xfrm rot="5400000" flipH="1" flipV="1">
            <a:off x="4691380" y="496189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98"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9645" y="558355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98"/>
          <p:cNvSpPr txBox="1"/>
          <p:nvPr/>
        </p:nvSpPr>
        <p:spPr>
          <a:xfrm>
            <a:off x="7389495" y="532828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100" name="TextBox 17"/>
          <p:cNvSpPr txBox="1">
            <a:spLocks noChangeArrowheads="1"/>
          </p:cNvSpPr>
          <p:nvPr/>
        </p:nvSpPr>
        <p:spPr bwMode="auto">
          <a:xfrm>
            <a:off x="3930650" y="568452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101" name="Freeform 100"/>
          <p:cNvSpPr/>
          <p:nvPr/>
        </p:nvSpPr>
        <p:spPr>
          <a:xfrm rot="10800000">
            <a:off x="4789805" y="436626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2" name="Freeform 101"/>
          <p:cNvSpPr/>
          <p:nvPr/>
        </p:nvSpPr>
        <p:spPr>
          <a:xfrm rot="10800000">
            <a:off x="4782185" y="5950585"/>
            <a:ext cx="636905" cy="3175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3" name="Rounded Rectangle 102"/>
          <p:cNvSpPr/>
          <p:nvPr/>
        </p:nvSpPr>
        <p:spPr>
          <a:xfrm>
            <a:off x="5448935" y="6093460"/>
            <a:ext cx="1313815" cy="338455"/>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5" name="TextBox 17"/>
          <p:cNvSpPr txBox="1">
            <a:spLocks noChangeArrowheads="1"/>
          </p:cNvSpPr>
          <p:nvPr/>
        </p:nvSpPr>
        <p:spPr bwMode="auto">
          <a:xfrm>
            <a:off x="5722620" y="6148070"/>
            <a:ext cx="80454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rPr>
              <a:t>Success</a:t>
            </a:r>
            <a:endPar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06" name="Rounded Rectangle 105"/>
          <p:cNvSpPr/>
          <p:nvPr/>
        </p:nvSpPr>
        <p:spPr>
          <a:xfrm>
            <a:off x="9405620" y="1460500"/>
            <a:ext cx="1313815" cy="338455"/>
          </a:xfrm>
          <a:prstGeom prst="roundRect">
            <a:avLst/>
          </a:prstGeom>
          <a:solidFill>
            <a:srgbClr val="AE021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7" name="TextBox 17"/>
          <p:cNvSpPr txBox="1">
            <a:spLocks noChangeArrowheads="1"/>
          </p:cNvSpPr>
          <p:nvPr/>
        </p:nvSpPr>
        <p:spPr bwMode="auto">
          <a:xfrm>
            <a:off x="9679305" y="1483360"/>
            <a:ext cx="8045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rPr>
              <a:t>Fail</a:t>
            </a:r>
            <a:endPar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108" name="Straight Arrow Connector 107"/>
          <p:cNvCxnSpPr>
            <a:endCxn id="82" idx="2"/>
          </p:cNvCxnSpPr>
          <p:nvPr/>
        </p:nvCxnSpPr>
        <p:spPr>
          <a:xfrm flipH="1" flipV="1">
            <a:off x="10079990" y="4485005"/>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flipV="1">
            <a:off x="10081895" y="2924810"/>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flipV="1">
            <a:off x="10079990" y="1862455"/>
            <a:ext cx="0" cy="5873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1" name="TextBox 17"/>
          <p:cNvSpPr txBox="1">
            <a:spLocks noChangeArrowheads="1"/>
          </p:cNvSpPr>
          <p:nvPr/>
        </p:nvSpPr>
        <p:spPr bwMode="auto">
          <a:xfrm>
            <a:off x="9137015" y="25133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2" name="TextBox 17"/>
          <p:cNvSpPr txBox="1">
            <a:spLocks noChangeArrowheads="1"/>
          </p:cNvSpPr>
          <p:nvPr/>
        </p:nvSpPr>
        <p:spPr bwMode="auto">
          <a:xfrm>
            <a:off x="9149715" y="406908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3" name="TextBox 17"/>
          <p:cNvSpPr txBox="1">
            <a:spLocks noChangeArrowheads="1"/>
          </p:cNvSpPr>
          <p:nvPr/>
        </p:nvSpPr>
        <p:spPr bwMode="auto">
          <a:xfrm>
            <a:off x="9156065" y="56121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4" name="TextBox 19"/>
          <p:cNvSpPr txBox="1">
            <a:spLocks noChangeArrowheads="1"/>
          </p:cNvSpPr>
          <p:nvPr/>
        </p:nvSpPr>
        <p:spPr bwMode="auto">
          <a:xfrm>
            <a:off x="10274300" y="571500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9"/>
          <p:cNvSpPr txBox="1">
            <a:spLocks noChangeArrowheads="1"/>
          </p:cNvSpPr>
          <p:nvPr/>
        </p:nvSpPr>
        <p:spPr bwMode="auto">
          <a:xfrm>
            <a:off x="10279380" y="417322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9"/>
          <p:cNvSpPr txBox="1">
            <a:spLocks noChangeArrowheads="1"/>
          </p:cNvSpPr>
          <p:nvPr/>
        </p:nvSpPr>
        <p:spPr bwMode="auto">
          <a:xfrm>
            <a:off x="10293985" y="259207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Remove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350"/>
            <a:ext cx="1100518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Circuit Breaker and </a:t>
            </a:r>
            <a:r>
              <a:rPr lang="pt-PT" sz="2000" b="1">
                <a:solidFill>
                  <a:schemeClr val="bg1"/>
                </a:solidFill>
              </a:rPr>
              <a:t>M</a:t>
            </a:r>
            <a:r>
              <a:rPr sz="2000" b="1">
                <a:solidFill>
                  <a:schemeClr val="bg1"/>
                </a:solidFill>
              </a:rPr>
              <a:t>any </a:t>
            </a:r>
            <a:r>
              <a:rPr lang="pt-PT" sz="2000" b="1">
                <a:solidFill>
                  <a:schemeClr val="bg1"/>
                </a:solidFill>
              </a:rPr>
              <a:t>M</a:t>
            </a:r>
            <a:r>
              <a:rPr sz="2000" b="1">
                <a:solidFill>
                  <a:schemeClr val="bg1"/>
                </a:solidFill>
              </a:rPr>
              <a:t>ore by Jeremy Daly</a:t>
            </a:r>
            <a:endParaRPr sz="2000" b="1">
              <a:solidFill>
                <a:schemeClr val="bg1"/>
              </a:solidFill>
            </a:endParaRPr>
          </a:p>
        </p:txBody>
      </p:sp>
      <p:pic>
        <p:nvPicPr>
          <p:cNvPr id="2" name="Picture 1"/>
          <p:cNvPicPr>
            <a:picLocks noChangeAspect="1"/>
          </p:cNvPicPr>
          <p:nvPr/>
        </p:nvPicPr>
        <p:blipFill>
          <a:blip r:embed="rId1"/>
          <a:stretch>
            <a:fillRect/>
          </a:stretch>
        </p:blipFill>
        <p:spPr>
          <a:xfrm>
            <a:off x="10260330" y="5028565"/>
            <a:ext cx="1664970" cy="1649730"/>
          </a:xfrm>
          <a:prstGeom prst="rect">
            <a:avLst/>
          </a:prstGeom>
        </p:spPr>
      </p:pic>
      <p:cxnSp>
        <p:nvCxnSpPr>
          <p:cNvPr id="18" name="Straight Arrow Connector 17"/>
          <p:cNvCxnSpPr/>
          <p:nvPr/>
        </p:nvCxnSpPr>
        <p:spPr>
          <a:xfrm>
            <a:off x="643890" y="359664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1482090" y="919480"/>
            <a:ext cx="7686040" cy="410908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1859915" y="98933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338" y="29364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481932" y="915988"/>
            <a:ext cx="381000" cy="381000"/>
          </a:xfrm>
          <a:prstGeom prst="rect">
            <a:avLst/>
          </a:prstGeom>
        </p:spPr>
      </p:pic>
      <p:pic>
        <p:nvPicPr>
          <p:cNvPr id="6" name="Graphic 2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230822" y="308108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3762172" y="3867521"/>
            <a:ext cx="1506552" cy="27559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alt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3035935" y="3590290"/>
            <a:ext cx="10547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Graphic 17"/>
          <p:cNvPicPr>
            <a:picLocks noChangeAspect="1" noChangeArrowheads="1"/>
          </p:cNvPicPr>
          <p:nvPr/>
        </p:nvPicPr>
        <p:blipFill>
          <a:blip r:embed="rId7"/>
          <a:srcRect/>
          <a:stretch>
            <a:fillRect/>
          </a:stretch>
        </p:blipFill>
        <p:spPr bwMode="auto">
          <a:xfrm>
            <a:off x="2273931" y="29311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p:cNvSpPr txBox="1">
            <a:spLocks noChangeArrowheads="1"/>
          </p:cNvSpPr>
          <p:nvPr/>
        </p:nvSpPr>
        <p:spPr bwMode="auto">
          <a:xfrm>
            <a:off x="1788795" y="374332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 name="TextBox 39"/>
          <p:cNvSpPr txBox="1">
            <a:spLocks noChangeArrowheads="1"/>
          </p:cNvSpPr>
          <p:nvPr/>
        </p:nvSpPr>
        <p:spPr bwMode="auto">
          <a:xfrm>
            <a:off x="184785" y="3607435"/>
            <a:ext cx="6019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19" name="Graphic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4286" y="15535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5"/>
          <p:cNvSpPr txBox="1">
            <a:spLocks noChangeArrowheads="1"/>
          </p:cNvSpPr>
          <p:nvPr/>
        </p:nvSpPr>
        <p:spPr bwMode="auto">
          <a:xfrm>
            <a:off x="6182360" y="2317115"/>
            <a:ext cx="925830"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a:solidFill>
                  <a:schemeClr val="bg1"/>
                </a:solidFill>
                <a:latin typeface="Inter Light" panose="02000403000000020004" charset="0"/>
                <a:ea typeface="Amazon Ember" panose="020B0603020204020204" pitchFamily="34" charset="0"/>
                <a:cs typeface="Inter Light" panose="02000403000000020004" charset="0"/>
              </a:rPr>
              <a:t>ElastiCache</a:t>
            </a:r>
            <a:endParaRPr lang="en-US" altLang="en-US" sz="10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Rounded Rectangle 14"/>
          <p:cNvSpPr/>
          <p:nvPr/>
        </p:nvSpPr>
        <p:spPr>
          <a:xfrm>
            <a:off x="9518015" y="3200400"/>
            <a:ext cx="1753870" cy="338455"/>
          </a:xfrm>
          <a:prstGeom prst="roundRect">
            <a:avLst/>
          </a:prstGeom>
          <a:solidFill>
            <a:srgbClr val="D34BD9"/>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9665335" y="3241675"/>
            <a:ext cx="1482090" cy="275590"/>
          </a:xfrm>
          <a:prstGeom prst="rect">
            <a:avLst/>
          </a:prstGeom>
          <a:noFill/>
        </p:spPr>
        <p:txBody>
          <a:bodyPr wrap="none" rtlCol="0">
            <a:spAutoFit/>
          </a:bodyPr>
          <a:p>
            <a:r>
              <a:rPr lang="pt-PT" altLang="en-US" sz="1200" b="1">
                <a:solidFill>
                  <a:schemeClr val="bg1"/>
                </a:solidFill>
              </a:rPr>
              <a:t>Third Party API</a:t>
            </a:r>
            <a:endParaRPr lang="pt-PT" altLang="en-US" sz="1200" b="1">
              <a:solidFill>
                <a:schemeClr val="bg1"/>
              </a:solidFill>
            </a:endParaRPr>
          </a:p>
        </p:txBody>
      </p:sp>
      <p:cxnSp>
        <p:nvCxnSpPr>
          <p:cNvPr id="17" name="Straight Arrow Connector 16"/>
          <p:cNvCxnSpPr/>
          <p:nvPr/>
        </p:nvCxnSpPr>
        <p:spPr>
          <a:xfrm flipV="1">
            <a:off x="4920615" y="3364230"/>
            <a:ext cx="1054735" cy="0"/>
          </a:xfrm>
          <a:prstGeom prst="straightConnector1">
            <a:avLst/>
          </a:prstGeom>
          <a:ln w="25400">
            <a:solidFill>
              <a:srgbClr val="FF0000"/>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042285" y="3190875"/>
            <a:ext cx="10744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6017260" y="2933065"/>
            <a:ext cx="1341120" cy="872490"/>
            <a:chOff x="10256" y="4996"/>
            <a:chExt cx="2112" cy="1374"/>
          </a:xfrm>
        </p:grpSpPr>
        <p:sp>
          <p:nvSpPr>
            <p:cNvPr id="40" name="Diamond 39"/>
            <p:cNvSpPr/>
            <p:nvPr/>
          </p:nvSpPr>
          <p:spPr>
            <a:xfrm>
              <a:off x="10256" y="4996"/>
              <a:ext cx="2112" cy="1374"/>
            </a:xfrm>
            <a:prstGeom prst="diamond">
              <a:avLst/>
            </a:prstGeom>
            <a:solidFill>
              <a:schemeClr val="accent1">
                <a:alpha val="0"/>
              </a:scheme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 name="Text Box 40"/>
            <p:cNvSpPr txBox="1"/>
            <p:nvPr/>
          </p:nvSpPr>
          <p:spPr>
            <a:xfrm>
              <a:off x="10672" y="5398"/>
              <a:ext cx="1159" cy="434"/>
            </a:xfrm>
            <a:prstGeom prst="rect">
              <a:avLst/>
            </a:prstGeom>
            <a:noFill/>
          </p:spPr>
          <p:txBody>
            <a:bodyPr wrap="none" rtlCol="0">
              <a:spAutoFit/>
            </a:bodyPr>
            <a:p>
              <a:r>
                <a:rPr lang="pt-PT" altLang="en-US" sz="1000" b="1">
                  <a:solidFill>
                    <a:schemeClr val="bg1"/>
                  </a:solidFill>
                </a:rPr>
                <a:t>Status</a:t>
              </a:r>
              <a:r>
                <a:rPr lang="pt-PT" altLang="en-US" sz="1200" b="1">
                  <a:solidFill>
                    <a:schemeClr val="bg1"/>
                  </a:solidFill>
                </a:rPr>
                <a:t>?</a:t>
              </a:r>
              <a:endParaRPr lang="pt-PT" altLang="en-US" sz="1200" b="1">
                <a:solidFill>
                  <a:schemeClr val="bg1"/>
                </a:solidFill>
              </a:endParaRPr>
            </a:p>
          </p:txBody>
        </p:sp>
      </p:grpSp>
      <p:cxnSp>
        <p:nvCxnSpPr>
          <p:cNvPr id="57" name="Straight Arrow Connector 56"/>
          <p:cNvCxnSpPr>
            <a:stCxn id="15" idx="1"/>
          </p:cNvCxnSpPr>
          <p:nvPr/>
        </p:nvCxnSpPr>
        <p:spPr>
          <a:xfrm flipH="1" flipV="1">
            <a:off x="7390765" y="3369310"/>
            <a:ext cx="2127250" cy="635"/>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7973060" y="3102610"/>
            <a:ext cx="551180" cy="245110"/>
          </a:xfrm>
          <a:prstGeom prst="rect">
            <a:avLst/>
          </a:prstGeom>
          <a:noFill/>
        </p:spPr>
        <p:txBody>
          <a:bodyPr wrap="none" rtlCol="0">
            <a:spAutoFit/>
          </a:bodyPr>
          <a:p>
            <a:r>
              <a:rPr lang="pt-PT" altLang="en-US" sz="1000" b="1">
                <a:solidFill>
                  <a:schemeClr val="bg1"/>
                </a:solidFill>
              </a:rPr>
              <a:t>close</a:t>
            </a:r>
            <a:endParaRPr lang="pt-PT" altLang="en-US" sz="1000" b="1">
              <a:solidFill>
                <a:schemeClr val="bg1"/>
              </a:solidFill>
            </a:endParaRPr>
          </a:p>
        </p:txBody>
      </p:sp>
      <p:sp>
        <p:nvSpPr>
          <p:cNvPr id="59" name="Text Box 58"/>
          <p:cNvSpPr txBox="1"/>
          <p:nvPr/>
        </p:nvSpPr>
        <p:spPr>
          <a:xfrm>
            <a:off x="5139055" y="3122930"/>
            <a:ext cx="537210" cy="245110"/>
          </a:xfrm>
          <a:prstGeom prst="rect">
            <a:avLst/>
          </a:prstGeom>
          <a:noFill/>
        </p:spPr>
        <p:txBody>
          <a:bodyPr wrap="none" rtlCol="0">
            <a:spAutoFit/>
          </a:bodyPr>
          <a:p>
            <a:r>
              <a:rPr lang="pt-PT" altLang="en-US" sz="1000" b="1">
                <a:solidFill>
                  <a:schemeClr val="bg1"/>
                </a:solidFill>
              </a:rPr>
              <a:t>open</a:t>
            </a:r>
            <a:endParaRPr lang="pt-PT" altLang="en-US" sz="1000" b="1">
              <a:solidFill>
                <a:schemeClr val="bg1"/>
              </a:solidFill>
            </a:endParaRPr>
          </a:p>
        </p:txBody>
      </p:sp>
      <p:sp>
        <p:nvSpPr>
          <p:cNvPr id="61" name="Freeform 60"/>
          <p:cNvSpPr/>
          <p:nvPr/>
        </p:nvSpPr>
        <p:spPr>
          <a:xfrm flipH="1">
            <a:off x="4485005" y="2046605"/>
            <a:ext cx="1866900" cy="7975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chemeClr val="bg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62" name="Straight Arrow Connector 61"/>
          <p:cNvCxnSpPr/>
          <p:nvPr/>
        </p:nvCxnSpPr>
        <p:spPr>
          <a:xfrm flipH="1" flipV="1">
            <a:off x="6692900" y="2288540"/>
            <a:ext cx="0" cy="615950"/>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4471670" y="3743325"/>
            <a:ext cx="2219960" cy="471170"/>
            <a:chOff x="7042" y="5895"/>
            <a:chExt cx="3496" cy="742"/>
          </a:xfrm>
        </p:grpSpPr>
        <p:sp>
          <p:nvSpPr>
            <p:cNvPr id="65" name="Freeform 64"/>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2225">
              <a:solidFill>
                <a:srgbClr val="FF0000"/>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p:cNvCxnSpPr/>
            <p:nvPr/>
          </p:nvCxnSpPr>
          <p:spPr>
            <a:xfrm flipV="1">
              <a:off x="10533" y="6017"/>
              <a:ext cx="0" cy="621"/>
            </a:xfrm>
            <a:prstGeom prst="straightConnector1">
              <a:avLst/>
            </a:prstGeom>
            <a:ln w="22225">
              <a:solidFill>
                <a:srgbClr val="FF0000"/>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4307205" y="3517695"/>
            <a:ext cx="5655310" cy="1066899"/>
            <a:chOff x="7042" y="5722"/>
            <a:chExt cx="3496" cy="916"/>
          </a:xfrm>
        </p:grpSpPr>
        <p:sp>
          <p:nvSpPr>
            <p:cNvPr id="69" name="Freeform 68"/>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00B05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0" name="Straight Arrow Connector 69"/>
            <p:cNvCxnSpPr/>
            <p:nvPr/>
          </p:nvCxnSpPr>
          <p:spPr>
            <a:xfrm flipV="1">
              <a:off x="10533" y="5722"/>
              <a:ext cx="5" cy="916"/>
            </a:xfrm>
            <a:prstGeom prst="straightConnector1">
              <a:avLst/>
            </a:prstGeom>
            <a:ln w="25400">
              <a:solidFill>
                <a:srgbClr val="00B05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73" name="Straight Arrow Connector 72"/>
          <p:cNvCxnSpPr/>
          <p:nvPr/>
        </p:nvCxnSpPr>
        <p:spPr>
          <a:xfrm flipV="1">
            <a:off x="6724650" y="3805555"/>
            <a:ext cx="0" cy="412750"/>
          </a:xfrm>
          <a:prstGeom prst="straightConnector1">
            <a:avLst/>
          </a:prstGeom>
          <a:ln w="19050">
            <a:solidFill>
              <a:srgbClr val="D34BD9"/>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rot="16200000" flipH="1" flipV="1">
            <a:off x="7886065" y="2371090"/>
            <a:ext cx="679450" cy="301307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D34BD9"/>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75" name="Text Box 74"/>
          <p:cNvSpPr txBox="1"/>
          <p:nvPr/>
        </p:nvSpPr>
        <p:spPr>
          <a:xfrm>
            <a:off x="5313045" y="3973195"/>
            <a:ext cx="1200785" cy="245110"/>
          </a:xfrm>
          <a:prstGeom prst="rect">
            <a:avLst/>
          </a:prstGeom>
          <a:noFill/>
        </p:spPr>
        <p:txBody>
          <a:bodyPr wrap="none" rtlCol="0">
            <a:spAutoFit/>
          </a:bodyPr>
          <a:p>
            <a:r>
              <a:rPr lang="pt-PT" altLang="en-US" sz="1000" b="1">
                <a:solidFill>
                  <a:schemeClr val="bg1"/>
                </a:solidFill>
              </a:rPr>
              <a:t>half open(fail)</a:t>
            </a:r>
            <a:endParaRPr lang="pt-PT" altLang="en-US" sz="1000" b="1">
              <a:solidFill>
                <a:schemeClr val="bg1"/>
              </a:solidFill>
            </a:endParaRPr>
          </a:p>
        </p:txBody>
      </p:sp>
      <p:sp>
        <p:nvSpPr>
          <p:cNvPr id="76" name="Text Box 75"/>
          <p:cNvSpPr txBox="1"/>
          <p:nvPr/>
        </p:nvSpPr>
        <p:spPr>
          <a:xfrm>
            <a:off x="7548245" y="3973195"/>
            <a:ext cx="1178560" cy="245110"/>
          </a:xfrm>
          <a:prstGeom prst="rect">
            <a:avLst/>
          </a:prstGeom>
          <a:noFill/>
        </p:spPr>
        <p:txBody>
          <a:bodyPr wrap="none" rtlCol="0">
            <a:spAutoFit/>
          </a:bodyPr>
          <a:p>
            <a:r>
              <a:rPr lang="pt-PT" altLang="en-US" sz="1000" b="1">
                <a:solidFill>
                  <a:schemeClr val="bg1"/>
                </a:solidFill>
              </a:rPr>
              <a:t>half open(try)</a:t>
            </a:r>
            <a:endParaRPr lang="pt-PT" altLang="en-US" sz="1000" b="1">
              <a:solidFill>
                <a:schemeClr val="bg1"/>
              </a:solidFill>
            </a:endParaRPr>
          </a:p>
        </p:txBody>
      </p:sp>
      <p:sp>
        <p:nvSpPr>
          <p:cNvPr id="77" name="Freeform 76"/>
          <p:cNvSpPr/>
          <p:nvPr/>
        </p:nvSpPr>
        <p:spPr>
          <a:xfrm rot="5400000" flipH="1" flipV="1">
            <a:off x="6490970" y="-940435"/>
            <a:ext cx="1686560" cy="605345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FF000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9" name="Straight Arrow Connector 78"/>
          <p:cNvCxnSpPr/>
          <p:nvPr/>
        </p:nvCxnSpPr>
        <p:spPr>
          <a:xfrm flipV="1">
            <a:off x="10363200" y="1239520"/>
            <a:ext cx="0" cy="1978025"/>
          </a:xfrm>
          <a:prstGeom prst="straightConnector1">
            <a:avLst/>
          </a:prstGeom>
          <a:ln w="254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Text Box 79"/>
          <p:cNvSpPr txBox="1"/>
          <p:nvPr/>
        </p:nvSpPr>
        <p:spPr>
          <a:xfrm>
            <a:off x="7017385" y="1019810"/>
            <a:ext cx="1924685" cy="245110"/>
          </a:xfrm>
          <a:prstGeom prst="rect">
            <a:avLst/>
          </a:prstGeom>
          <a:noFill/>
        </p:spPr>
        <p:txBody>
          <a:bodyPr wrap="none" rtlCol="0">
            <a:spAutoFit/>
          </a:bodyPr>
          <a:p>
            <a:r>
              <a:rPr lang="pt-PT" altLang="en-US" sz="1000" b="1">
                <a:solidFill>
                  <a:schemeClr val="bg1"/>
                </a:solidFill>
              </a:rPr>
              <a:t>Increment Failure Count</a:t>
            </a:r>
            <a:endParaRPr lang="pt-PT" altLang="en-US" sz="1000" b="1">
              <a:solidFill>
                <a:schemeClr val="bg1"/>
              </a:solidFill>
            </a:endParaRPr>
          </a:p>
        </p:txBody>
      </p:sp>
      <p:cxnSp>
        <p:nvCxnSpPr>
          <p:cNvPr id="81" name="Straight Arrow Connector 80"/>
          <p:cNvCxnSpPr/>
          <p:nvPr/>
        </p:nvCxnSpPr>
        <p:spPr>
          <a:xfrm flipH="1">
            <a:off x="643890" y="31864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440690" y="635000"/>
            <a:ext cx="6400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57" name="Straight Arrow Connector 56"/>
          <p:cNvCxnSpPr/>
          <p:nvPr/>
        </p:nvCxnSpPr>
        <p:spPr>
          <a:xfrm>
            <a:off x="9426575" y="5302250"/>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979410" y="175006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9333230" y="176212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Fan-Out Serverless Architectures Using SNS, SQS</a:t>
            </a:r>
            <a:r>
              <a:rPr lang="pt-PT" sz="2000" b="1">
                <a:solidFill>
                  <a:schemeClr val="bg1"/>
                </a:solidFill>
              </a:rPr>
              <a:t> </a:t>
            </a:r>
            <a:r>
              <a:rPr sz="2000" b="1">
                <a:solidFill>
                  <a:schemeClr val="bg1"/>
                </a:solidFill>
              </a:rPr>
              <a:t>and Lambda</a:t>
            </a:r>
            <a:endParaRPr sz="2000" b="1">
              <a:solidFill>
                <a:schemeClr val="bg1"/>
              </a:solidFill>
            </a:endParaRPr>
          </a:p>
        </p:txBody>
      </p:sp>
      <p:sp>
        <p:nvSpPr>
          <p:cNvPr id="49" name="Rectangle 48"/>
          <p:cNvSpPr/>
          <p:nvPr/>
        </p:nvSpPr>
        <p:spPr>
          <a:xfrm>
            <a:off x="1764665" y="902335"/>
            <a:ext cx="9927590" cy="5570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1013460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Notification</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1866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430" y="4928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3189288" y="57245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(Order Table)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2454275" y="34531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610100" y="34785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767682" y="901383"/>
            <a:ext cx="381000" cy="381000"/>
          </a:xfrm>
          <a:prstGeom prst="rect">
            <a:avLst/>
          </a:prstGeom>
        </p:spPr>
      </p:pic>
      <p:sp>
        <p:nvSpPr>
          <p:cNvPr id="9" name="TextBox 34"/>
          <p:cNvSpPr txBox="1"/>
          <p:nvPr/>
        </p:nvSpPr>
        <p:spPr>
          <a:xfrm>
            <a:off x="10157460" y="3861435"/>
            <a:ext cx="1177925"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Inventory</a:t>
            </a:r>
            <a:endParaRPr lang="pt-PT"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58038" y="310088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9"/>
          <p:cNvSpPr/>
          <p:nvPr/>
        </p:nvSpPr>
        <p:spPr>
          <a:xfrm>
            <a:off x="330200" y="290893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370205" y="2910209"/>
            <a:ext cx="381000" cy="381000"/>
          </a:xfrm>
          <a:prstGeom prst="rect">
            <a:avLst/>
          </a:prstGeom>
        </p:spPr>
      </p:pic>
      <p:sp>
        <p:nvSpPr>
          <p:cNvPr id="21" name="Text Box 20"/>
          <p:cNvSpPr txBox="1"/>
          <p:nvPr/>
        </p:nvSpPr>
        <p:spPr>
          <a:xfrm>
            <a:off x="513715" y="332676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7"/>
          <a:srcRect/>
          <a:stretch>
            <a:fillRect/>
          </a:stretch>
        </p:blipFill>
        <p:spPr bwMode="auto">
          <a:xfrm>
            <a:off x="2273931" y="30632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3817620"/>
            <a:ext cx="11214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(Rest)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8" name="TextBox 34"/>
          <p:cNvSpPr txBox="1"/>
          <p:nvPr/>
        </p:nvSpPr>
        <p:spPr>
          <a:xfrm>
            <a:off x="10204450" y="5711825"/>
            <a:ext cx="119126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Shipment</a:t>
            </a:r>
            <a:endParaRPr lang="pt-PT" sz="1200" dirty="0">
              <a:solidFill>
                <a:schemeClr val="bg1"/>
              </a:solidFill>
              <a:latin typeface="Inter Light" panose="02000403000000020004" charset="0"/>
              <a:cs typeface="Inter Light" panose="02000403000000020004" charset="0"/>
            </a:endParaRPr>
          </a:p>
        </p:txBody>
      </p:sp>
      <p:pic>
        <p:nvPicPr>
          <p:cNvPr id="2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99948" y="49157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4"/>
          <p:cNvSpPr txBox="1"/>
          <p:nvPr/>
        </p:nvSpPr>
        <p:spPr>
          <a:xfrm>
            <a:off x="3431540" y="3857625"/>
            <a:ext cx="1787525"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(Order Microservice)</a:t>
            </a:r>
            <a:endParaRPr lang="pt-PT" altLang="en-US" sz="1200" dirty="0">
              <a:solidFill>
                <a:schemeClr val="bg1"/>
              </a:solidFill>
              <a:latin typeface="Inter Light" panose="02000403000000020004" charset="0"/>
              <a:cs typeface="Inter Light" panose="02000403000000020004" charset="0"/>
            </a:endParaRPr>
          </a:p>
        </p:txBody>
      </p:sp>
      <p:pic>
        <p:nvPicPr>
          <p:cNvPr id="38"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48348" y="30723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p:cNvCxnSpPr/>
          <p:nvPr/>
        </p:nvCxnSpPr>
        <p:spPr>
          <a:xfrm>
            <a:off x="1388110" y="34563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780" name="Graphic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0853" y="30749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316855" y="38385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0280" y="1373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7103110" y="214566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6029960" y="1750060"/>
            <a:ext cx="1263650" cy="3480435"/>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6945" y="31022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1"/>
          <p:cNvSpPr txBox="1">
            <a:spLocks noChangeArrowheads="1"/>
          </p:cNvSpPr>
          <p:nvPr/>
        </p:nvSpPr>
        <p:spPr bwMode="auto">
          <a:xfrm>
            <a:off x="7089775" y="387413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6"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8375" y="48472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1"/>
          <p:cNvSpPr txBox="1">
            <a:spLocks noChangeArrowheads="1"/>
          </p:cNvSpPr>
          <p:nvPr/>
        </p:nvSpPr>
        <p:spPr bwMode="auto">
          <a:xfrm>
            <a:off x="7101205" y="561911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3" name="TextBox 19"/>
          <p:cNvSpPr txBox="1">
            <a:spLocks noChangeArrowheads="1"/>
          </p:cNvSpPr>
          <p:nvPr/>
        </p:nvSpPr>
        <p:spPr bwMode="auto">
          <a:xfrm>
            <a:off x="4672330" y="3067685"/>
            <a:ext cx="91757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publish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Message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783320" y="191770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4980305" y="351917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882698" y="15176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 name="Straight Arrow Connector 50"/>
          <p:cNvCxnSpPr/>
          <p:nvPr/>
        </p:nvCxnSpPr>
        <p:spPr>
          <a:xfrm>
            <a:off x="8065770"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9419590" y="348297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8869680"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6905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Straight Arrow Connector 55"/>
          <p:cNvCxnSpPr/>
          <p:nvPr/>
        </p:nvCxnSpPr>
        <p:spPr>
          <a:xfrm>
            <a:off x="8072755" y="529018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Box 22"/>
          <p:cNvSpPr txBox="1">
            <a:spLocks noChangeArrowheads="1"/>
          </p:cNvSpPr>
          <p:nvPr/>
        </p:nvSpPr>
        <p:spPr bwMode="auto">
          <a:xfrm>
            <a:off x="8876665"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7604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 name="Straight Arrow Connector 60"/>
          <p:cNvCxnSpPr>
            <a:stCxn id="104449" idx="0"/>
          </p:cNvCxnSpPr>
          <p:nvPr/>
        </p:nvCxnSpPr>
        <p:spPr>
          <a:xfrm flipH="1" flipV="1">
            <a:off x="4324985" y="3838575"/>
            <a:ext cx="4445" cy="1090295"/>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62"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30105" y="18351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9"/>
          <p:cNvSpPr txBox="1">
            <a:spLocks noChangeArrowheads="1"/>
          </p:cNvSpPr>
          <p:nvPr/>
        </p:nvSpPr>
        <p:spPr bwMode="auto">
          <a:xfrm>
            <a:off x="9319895" y="1456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5"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83932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429115" y="31711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9106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19"/>
          <p:cNvSpPr txBox="1">
            <a:spLocks noChangeArrowheads="1"/>
          </p:cNvSpPr>
          <p:nvPr/>
        </p:nvSpPr>
        <p:spPr bwMode="auto">
          <a:xfrm>
            <a:off x="9380855" y="500316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9" name="Graphic 35"/>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5703825" y="41182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9"/>
          <p:cNvSpPr txBox="1">
            <a:spLocks noChangeArrowheads="1"/>
          </p:cNvSpPr>
          <p:nvPr/>
        </p:nvSpPr>
        <p:spPr bwMode="auto">
          <a:xfrm>
            <a:off x="5469255" y="4575175"/>
            <a:ext cx="9175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EventFilter</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119" y="56940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73380" y="6491605"/>
            <a:ext cx="264477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and CDK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694815" y="6254115"/>
            <a:ext cx="680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809554" y="57826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140950" y="6031865"/>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0373995" y="59740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24135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Project Tracking Bus 2023 - Serverless</a:t>
            </a:r>
            <a:endParaRPr lang="pt-PT" altLang="en-US" sz="2000" b="1" dirty="0">
              <a:solidFill>
                <a:schemeClr val="bg1"/>
              </a:solidFill>
            </a:endParaRPr>
          </a:p>
        </p:txBody>
      </p:sp>
      <p:sp>
        <p:nvSpPr>
          <p:cNvPr id="54" name="Rectangle 53"/>
          <p:cNvSpPr/>
          <p:nvPr/>
        </p:nvSpPr>
        <p:spPr>
          <a:xfrm>
            <a:off x="4336415" y="1268095"/>
            <a:ext cx="3669030" cy="12680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3" name="TextBox 16"/>
          <p:cNvSpPr txBox="1">
            <a:spLocks noChangeArrowheads="1"/>
          </p:cNvSpPr>
          <p:nvPr/>
        </p:nvSpPr>
        <p:spPr bwMode="auto">
          <a:xfrm>
            <a:off x="4333875" y="1955165"/>
            <a:ext cx="106680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4623114" y="14154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7"/>
          <p:cNvSpPr txBox="1">
            <a:spLocks noChangeArrowheads="1"/>
          </p:cNvSpPr>
          <p:nvPr/>
        </p:nvSpPr>
        <p:spPr bwMode="auto">
          <a:xfrm>
            <a:off x="5817235" y="1955165"/>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000750" y="1406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p:nvPr/>
        </p:nvCxnSpPr>
        <p:spPr>
          <a:xfrm>
            <a:off x="7839075" y="4566285"/>
            <a:ext cx="57594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108950" y="3390900"/>
            <a:ext cx="135128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189605" y="1798955"/>
            <a:ext cx="9886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1" name="TextBox 17"/>
          <p:cNvSpPr txBox="1">
            <a:spLocks noChangeArrowheads="1"/>
          </p:cNvSpPr>
          <p:nvPr/>
        </p:nvSpPr>
        <p:spPr bwMode="auto">
          <a:xfrm>
            <a:off x="3335655" y="140652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vehicles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8" name="Straight Arrow Connector 27"/>
          <p:cNvCxnSpPr/>
          <p:nvPr/>
        </p:nvCxnSpPr>
        <p:spPr>
          <a:xfrm>
            <a:off x="5104130" y="163512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9" name="Graphic 17"/>
          <p:cNvPicPr>
            <a:picLocks noChangeAspect="1" noChangeArrowheads="1"/>
          </p:cNvPicPr>
          <p:nvPr/>
        </p:nvPicPr>
        <p:blipFill>
          <a:blip r:embed="rId5"/>
          <a:srcRect/>
          <a:stretch>
            <a:fillRect/>
          </a:stretch>
        </p:blipFill>
        <p:spPr bwMode="auto">
          <a:xfrm>
            <a:off x="2300601" y="146939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p:cNvSpPr txBox="1">
            <a:spLocks noChangeArrowheads="1"/>
          </p:cNvSpPr>
          <p:nvPr/>
        </p:nvSpPr>
        <p:spPr bwMode="auto">
          <a:xfrm>
            <a:off x="1870075" y="2260600"/>
            <a:ext cx="156464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785" y="1580515"/>
            <a:ext cx="448310" cy="358775"/>
          </a:xfrm>
          <a:prstGeom prst="rect">
            <a:avLst/>
          </a:prstGeom>
        </p:spPr>
      </p:pic>
      <p:cxnSp>
        <p:nvCxnSpPr>
          <p:cNvPr id="32" name="Straight Arrow Connector 31"/>
          <p:cNvCxnSpPr/>
          <p:nvPr/>
        </p:nvCxnSpPr>
        <p:spPr>
          <a:xfrm>
            <a:off x="1239520" y="1800225"/>
            <a:ext cx="9626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4" name="TextBox 9"/>
          <p:cNvSpPr txBox="1">
            <a:spLocks noChangeArrowheads="1"/>
          </p:cNvSpPr>
          <p:nvPr/>
        </p:nvSpPr>
        <p:spPr bwMode="auto">
          <a:xfrm>
            <a:off x="593725" y="203200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7056120" y="1969135"/>
            <a:ext cx="91059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4"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294725" y="14319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Straight Arrow Connector 34"/>
          <p:cNvCxnSpPr/>
          <p:nvPr/>
        </p:nvCxnSpPr>
        <p:spPr>
          <a:xfrm>
            <a:off x="6553835" y="1635125"/>
            <a:ext cx="7385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Rectangle 53"/>
          <p:cNvSpPr/>
          <p:nvPr/>
        </p:nvSpPr>
        <p:spPr>
          <a:xfrm>
            <a:off x="4341495" y="2705735"/>
            <a:ext cx="3669030" cy="12680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37" name="TextBox 16"/>
          <p:cNvSpPr txBox="1">
            <a:spLocks noChangeArrowheads="1"/>
          </p:cNvSpPr>
          <p:nvPr/>
        </p:nvSpPr>
        <p:spPr bwMode="auto">
          <a:xfrm>
            <a:off x="4338955" y="3392805"/>
            <a:ext cx="106680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9" name="Graphic 6"/>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4628194" y="285305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p:cNvSpPr txBox="1">
            <a:spLocks noChangeArrowheads="1"/>
          </p:cNvSpPr>
          <p:nvPr/>
        </p:nvSpPr>
        <p:spPr bwMode="auto">
          <a:xfrm>
            <a:off x="5822315" y="3392805"/>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1"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005830" y="28441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Arrow Connector 41"/>
          <p:cNvCxnSpPr/>
          <p:nvPr/>
        </p:nvCxnSpPr>
        <p:spPr>
          <a:xfrm>
            <a:off x="5109210" y="307276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3" name="TextBox 19"/>
          <p:cNvSpPr txBox="1">
            <a:spLocks noChangeArrowheads="1"/>
          </p:cNvSpPr>
          <p:nvPr/>
        </p:nvSpPr>
        <p:spPr bwMode="auto">
          <a:xfrm>
            <a:off x="7061200" y="3406775"/>
            <a:ext cx="91059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5"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299805" y="28695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p:cNvCxnSpPr/>
          <p:nvPr/>
        </p:nvCxnSpPr>
        <p:spPr>
          <a:xfrm>
            <a:off x="6558915" y="3072765"/>
            <a:ext cx="7385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7" name="Rectangle 53"/>
          <p:cNvSpPr/>
          <p:nvPr/>
        </p:nvSpPr>
        <p:spPr>
          <a:xfrm>
            <a:off x="4346575" y="4173855"/>
            <a:ext cx="3669030" cy="12680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48" name="TextBox 16"/>
          <p:cNvSpPr txBox="1">
            <a:spLocks noChangeArrowheads="1"/>
          </p:cNvSpPr>
          <p:nvPr/>
        </p:nvSpPr>
        <p:spPr bwMode="auto">
          <a:xfrm>
            <a:off x="4344035" y="4860925"/>
            <a:ext cx="106680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9" name="Graphic 6"/>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4633274" y="43211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7"/>
          <p:cNvSpPr txBox="1">
            <a:spLocks noChangeArrowheads="1"/>
          </p:cNvSpPr>
          <p:nvPr/>
        </p:nvSpPr>
        <p:spPr bwMode="auto">
          <a:xfrm>
            <a:off x="5827395" y="4860925"/>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1"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010910" y="4312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2" name="Straight Arrow Connector 51"/>
          <p:cNvCxnSpPr/>
          <p:nvPr/>
        </p:nvCxnSpPr>
        <p:spPr>
          <a:xfrm>
            <a:off x="5114290" y="454088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 name="TextBox 19"/>
          <p:cNvSpPr txBox="1">
            <a:spLocks noChangeArrowheads="1"/>
          </p:cNvSpPr>
          <p:nvPr/>
        </p:nvSpPr>
        <p:spPr bwMode="auto">
          <a:xfrm>
            <a:off x="7066280" y="4874895"/>
            <a:ext cx="91059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304885" y="43376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Straight Arrow Connector 55"/>
          <p:cNvCxnSpPr/>
          <p:nvPr/>
        </p:nvCxnSpPr>
        <p:spPr>
          <a:xfrm>
            <a:off x="6563995" y="4540885"/>
            <a:ext cx="7385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538970" y="1268095"/>
            <a:ext cx="1764665" cy="417449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FF4F8B"/>
                </a:solidFill>
                <a:latin typeface="Inter Light" panose="02000403000000020004" charset="0"/>
                <a:cs typeface="Inter Light" panose="02000403000000020004" charset="0"/>
              </a:rPr>
              <a:t>Amazon EventBridge</a:t>
            </a:r>
            <a:endParaRPr lang="pt-PT" altLang="en-US" sz="1200" dirty="0">
              <a:solidFill>
                <a:srgbClr val="FF4F8B"/>
              </a:solidFill>
              <a:latin typeface="Inter Light" panose="02000403000000020004" charset="0"/>
              <a:cs typeface="Inter Light" panose="02000403000000020004" charset="0"/>
            </a:endParaRPr>
          </a:p>
        </p:txBody>
      </p:sp>
      <p:pic>
        <p:nvPicPr>
          <p:cNvPr id="57" name="Graphic 1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538970" y="1279525"/>
            <a:ext cx="337820" cy="3378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1"/>
          <p:cNvSpPr txBox="1">
            <a:spLocks noChangeArrowheads="1"/>
          </p:cNvSpPr>
          <p:nvPr/>
        </p:nvSpPr>
        <p:spPr bwMode="auto">
          <a:xfrm>
            <a:off x="7665403" y="240855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16315" y="3978910"/>
            <a:ext cx="3333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5" name="TextBox 22"/>
          <p:cNvSpPr txBox="1">
            <a:spLocks noChangeArrowheads="1"/>
          </p:cNvSpPr>
          <p:nvPr/>
        </p:nvSpPr>
        <p:spPr bwMode="auto">
          <a:xfrm>
            <a:off x="8326755" y="4792980"/>
            <a:ext cx="95885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SQS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8439785" y="4189095"/>
            <a:ext cx="736600" cy="736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22"/>
          <p:cNvSpPr txBox="1">
            <a:spLocks noChangeArrowheads="1"/>
          </p:cNvSpPr>
          <p:nvPr/>
        </p:nvSpPr>
        <p:spPr bwMode="auto">
          <a:xfrm>
            <a:off x="9958070" y="4794885"/>
            <a:ext cx="9588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000" dirty="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pt-PT"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000" dirty="0">
                <a:solidFill>
                  <a:schemeClr val="bg1"/>
                </a:solidFill>
                <a:latin typeface="Inter Light" panose="02000403000000020004" charset="0"/>
                <a:ea typeface="Amazon Ember" panose="020B0603020204020204" pitchFamily="34" charset="0"/>
                <a:cs typeface="Inter Light" panose="02000403000000020004" charset="0"/>
              </a:rPr>
              <a:t>Rules</a:t>
            </a:r>
            <a:endParaRPr lang="pt-PT"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1" name="TextBox 18"/>
          <p:cNvSpPr txBox="1">
            <a:spLocks noChangeArrowheads="1"/>
          </p:cNvSpPr>
          <p:nvPr/>
        </p:nvSpPr>
        <p:spPr bwMode="auto">
          <a:xfrm>
            <a:off x="8154988" y="3358354"/>
            <a:ext cx="118745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Checkout</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a:solidFill>
                  <a:schemeClr val="bg1"/>
                </a:solidFill>
                <a:latin typeface="Inter Light" panose="02000403000000020004" charset="0"/>
                <a:ea typeface="Amazon Ember" panose="020B0603020204020204" pitchFamily="34" charset="0"/>
                <a:cs typeface="Inter Light" panose="02000403000000020004" charset="0"/>
              </a:rPr>
              <a:t>Event</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2" name="Graphic 8"/>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8528050" y="290432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Graphic 2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0167939" y="341380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2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0199689" y="411230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2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0174289" y="274705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22"/>
          <p:cNvSpPr txBox="1">
            <a:spLocks noChangeArrowheads="1"/>
          </p:cNvSpPr>
          <p:nvPr/>
        </p:nvSpPr>
        <p:spPr bwMode="auto">
          <a:xfrm>
            <a:off x="9933575" y="2231364"/>
            <a:ext cx="9102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a:solidFill>
                  <a:schemeClr val="bg1"/>
                </a:solidFill>
                <a:latin typeface="Inter Light" panose="02000403000000020004" charset="0"/>
                <a:ea typeface="Amazon Ember" panose="020B0603020204020204" pitchFamily="34" charset="0"/>
                <a:cs typeface="Inter Light" panose="02000403000000020004" charset="0"/>
              </a:rPr>
              <a:t>Custom</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a:solidFill>
                  <a:schemeClr val="bg1"/>
                </a:solidFill>
                <a:latin typeface="Inter Light" panose="02000403000000020004" charset="0"/>
                <a:ea typeface="Amazon Ember" panose="020B0603020204020204" pitchFamily="34" charset="0"/>
                <a:cs typeface="Inter Light" panose="02000403000000020004" charset="0"/>
              </a:rPr>
              <a:t>event bus</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8" name="Graphic 16"/>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10168097" y="17741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7345" y="558800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905000" y="5608320"/>
            <a:ext cx="17703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9" name="Freeform 68"/>
          <p:cNvSpPr/>
          <p:nvPr/>
        </p:nvSpPr>
        <p:spPr>
          <a:xfrm flipH="1" flipV="1">
            <a:off x="2617470" y="2705735"/>
            <a:ext cx="1560830" cy="59499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70" name="Freeform 69"/>
          <p:cNvSpPr/>
          <p:nvPr/>
        </p:nvSpPr>
        <p:spPr>
          <a:xfrm flipH="1" flipV="1">
            <a:off x="2614930" y="3297555"/>
            <a:ext cx="1560830" cy="145859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71" name="Graphic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0479" y="4911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01625" y="5775325"/>
            <a:ext cx="1572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713862" y="5380990"/>
            <a:ext cx="1225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23">
            <a:extLst>
              <a:ext uri="{96DAC541-7B7A-43D3-8B79-37D633B846F1}">
                <asvg:svgBlip xmlns:asvg="http://schemas.microsoft.com/office/drawing/2016/SVG/main" r:embed="rId24"/>
              </a:ext>
            </a:extLst>
          </a:blip>
          <a:srcRect/>
          <a:stretch>
            <a:fillRect/>
          </a:stretch>
        </p:blipFill>
        <p:spPr bwMode="auto">
          <a:xfrm>
            <a:off x="1109149" y="490950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17"/>
          <p:cNvSpPr txBox="1">
            <a:spLocks noChangeArrowheads="1"/>
          </p:cNvSpPr>
          <p:nvPr/>
        </p:nvSpPr>
        <p:spPr bwMode="auto">
          <a:xfrm>
            <a:off x="3062605" y="296799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trips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4" name="TextBox 17"/>
          <p:cNvSpPr txBox="1">
            <a:spLocks noChangeArrowheads="1"/>
          </p:cNvSpPr>
          <p:nvPr/>
        </p:nvSpPr>
        <p:spPr bwMode="auto">
          <a:xfrm>
            <a:off x="2959735" y="441071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orders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8" name="Rectangle 37"/>
          <p:cNvSpPr/>
          <p:nvPr/>
        </p:nvSpPr>
        <p:spPr>
          <a:xfrm>
            <a:off x="1601470" y="833120"/>
            <a:ext cx="10426700" cy="514604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000" dirty="0">
                <a:solidFill>
                  <a:schemeClr val="bg1"/>
                </a:solidFill>
                <a:latin typeface="Inter Light" panose="02000403000000020004" charset="0"/>
                <a:cs typeface="Inter Light" panose="02000403000000020004" charset="0"/>
              </a:rPr>
              <a:t>AWS Cloud</a:t>
            </a:r>
            <a:endParaRPr lang="en-US" sz="1000" dirty="0">
              <a:solidFill>
                <a:schemeClr val="bg1"/>
              </a:solidFill>
              <a:latin typeface="Inter Light" panose="02000403000000020004" charset="0"/>
              <a:cs typeface="Inter Light" panose="02000403000000020004" charset="0"/>
            </a:endParaRPr>
          </a:p>
        </p:txBody>
      </p:sp>
      <p:pic>
        <p:nvPicPr>
          <p:cNvPr id="2" name="Graphic 12"/>
          <p:cNvPicPr>
            <a:picLocks noChangeAspect="1"/>
          </p:cNvPicPr>
          <p:nvPr/>
        </p:nvPicPr>
        <p:blipFill>
          <a:blip r:embed="rId25">
            <a:extLst>
              <a:ext uri="{96DAC541-7B7A-43D3-8B79-37D633B846F1}">
                <asvg:svgBlip xmlns:asvg="http://schemas.microsoft.com/office/drawing/2016/SVG/main" r:embed="rId26"/>
              </a:ext>
            </a:extLst>
          </a:blip>
          <a:srcRect/>
          <a:stretch>
            <a:fillRect/>
          </a:stretch>
        </p:blipFill>
        <p:spPr>
          <a:xfrm>
            <a:off x="1617187" y="825183"/>
            <a:ext cx="381000" cy="381000"/>
          </a:xfrm>
          <a:prstGeom prst="rect">
            <a:avLst/>
          </a:prstGeom>
        </p:spPr>
      </p:pic>
      <p:cxnSp>
        <p:nvCxnSpPr>
          <p:cNvPr id="4" name="Straight Arrow Connector 3"/>
          <p:cNvCxnSpPr/>
          <p:nvPr/>
        </p:nvCxnSpPr>
        <p:spPr>
          <a:xfrm flipH="1" flipV="1">
            <a:off x="9151620" y="4565650"/>
            <a:ext cx="781685"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 name="Rectangles 4"/>
          <p:cNvSpPr/>
          <p:nvPr/>
        </p:nvSpPr>
        <p:spPr>
          <a:xfrm>
            <a:off x="440690" y="635000"/>
            <a:ext cx="5486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700" y="62230"/>
            <a:ext cx="12076430" cy="6792595"/>
          </a:xfrm>
          <a:prstGeom prst="rect">
            <a:avLst/>
          </a:prstGeom>
        </p:spPr>
      </p:pic>
      <p:sp>
        <p:nvSpPr>
          <p:cNvPr id="6" name="Title 1"/>
          <p:cNvSpPr>
            <a:spLocks noGrp="1"/>
          </p:cNvSpPr>
          <p:nvPr/>
        </p:nvSpPr>
        <p:spPr>
          <a:xfrm>
            <a:off x="3550920" y="62230"/>
            <a:ext cx="85382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Joot’s Serverless Architecture</a:t>
            </a:r>
            <a:r>
              <a:rPr lang="pt-PT" sz="2000" b="1">
                <a:solidFill>
                  <a:schemeClr val="bg1"/>
                </a:solidFill>
              </a:rPr>
              <a:t> (Joot uses for image processing)</a:t>
            </a:r>
            <a:endParaRPr lang="pt-PT" sz="2000" b="1">
              <a:solidFill>
                <a:schemeClr val="bg1"/>
              </a:solidFill>
            </a:endParaRPr>
          </a:p>
        </p:txBody>
      </p:sp>
      <p:pic>
        <p:nvPicPr>
          <p:cNvPr id="9" name="Picture 8"/>
          <p:cNvPicPr>
            <a:picLocks noChangeAspect="1"/>
          </p:cNvPicPr>
          <p:nvPr/>
        </p:nvPicPr>
        <p:blipFill>
          <a:blip r:embed="rId2"/>
          <a:stretch>
            <a:fillRect/>
          </a:stretch>
        </p:blipFill>
        <p:spPr>
          <a:xfrm>
            <a:off x="101600" y="5143500"/>
            <a:ext cx="1553845" cy="1583055"/>
          </a:xfrm>
          <a:prstGeom prst="rect">
            <a:avLst/>
          </a:prstGeom>
        </p:spPr>
      </p:pic>
      <p:sp>
        <p:nvSpPr>
          <p:cNvPr id="16" name="Rectangles 15"/>
          <p:cNvSpPr/>
          <p:nvPr/>
        </p:nvSpPr>
        <p:spPr>
          <a:xfrm>
            <a:off x="7324090" y="617728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555230" y="6227445"/>
            <a:ext cx="4076700" cy="460375"/>
          </a:xfrm>
          <a:prstGeom prst="rect">
            <a:avLst/>
          </a:prstGeom>
          <a:noFill/>
        </p:spPr>
        <p:txBody>
          <a:bodyPr wrap="square" rtlCol="0" anchor="t">
            <a:spAutoFit/>
          </a:bodyPr>
          <a:p>
            <a:r>
              <a:rPr lang="en-US" sz="1200">
                <a:solidFill>
                  <a:schemeClr val="bg1"/>
                </a:solidFill>
                <a:sym typeface="+mn-ea"/>
              </a:rPr>
              <a:t>https://www.serverless.com/blog/serverless-architecture</a:t>
            </a:r>
            <a:endParaRPr lang="en-US" sz="1200">
              <a:solidFill>
                <a:schemeClr val="bg1"/>
              </a:solidFill>
            </a:endParaRPr>
          </a:p>
          <a:p>
            <a:endParaRPr lang="en-US" sz="1200">
              <a:solidFill>
                <a:schemeClr val="bg1"/>
              </a:solidFill>
            </a:endParaRPr>
          </a:p>
        </p:txBody>
      </p:sp>
      <p:sp>
        <p:nvSpPr>
          <p:cNvPr id="4" name="Rectangles 3"/>
          <p:cNvSpPr/>
          <p:nvPr/>
        </p:nvSpPr>
        <p:spPr>
          <a:xfrm>
            <a:off x="3574415" y="384175"/>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25" y="0"/>
            <a:ext cx="12201525" cy="6857365"/>
          </a:xfrm>
          <a:prstGeom prst="rect">
            <a:avLst/>
          </a:prstGeom>
        </p:spPr>
      </p:pic>
      <p:sp>
        <p:nvSpPr>
          <p:cNvPr id="8" name="Rectangles 7"/>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677545" y="2186623"/>
            <a:ext cx="31121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CDK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for Java</a:t>
            </a:r>
            <a:br>
              <a:rPr 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and Python</a:t>
            </a:r>
            <a:endParaRPr lang="en-US" alt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93040" y="271780"/>
            <a:ext cx="1123315" cy="1123315"/>
          </a:xfrm>
          <a:prstGeom prst="rect">
            <a:avLst/>
          </a:prstGeom>
        </p:spPr>
      </p:pic>
      <p:pic>
        <p:nvPicPr>
          <p:cNvPr id="6" name="Picture 5"/>
          <p:cNvPicPr>
            <a:picLocks noChangeAspect="1"/>
          </p:cNvPicPr>
          <p:nvPr/>
        </p:nvPicPr>
        <p:blipFill>
          <a:blip r:embed="rId4"/>
          <a:stretch>
            <a:fillRect/>
          </a:stretch>
        </p:blipFill>
        <p:spPr>
          <a:xfrm>
            <a:off x="1478280" y="271780"/>
            <a:ext cx="1118870" cy="1118870"/>
          </a:xfrm>
          <a:prstGeom prst="rect">
            <a:avLst/>
          </a:prstGeom>
        </p:spPr>
      </p:pic>
      <p:sp>
        <p:nvSpPr>
          <p:cNvPr id="7" name="object 18"/>
          <p:cNvSpPr/>
          <p:nvPr/>
        </p:nvSpPr>
        <p:spPr>
          <a:xfrm>
            <a:off x="2797810" y="394970"/>
            <a:ext cx="701040" cy="815975"/>
          </a:xfrm>
          <a:prstGeom prst="rect">
            <a:avLst/>
          </a:prstGeom>
          <a:blipFill>
            <a:blip r:embed="rId5" cstate="print"/>
            <a:stretch>
              <a:fillRect/>
            </a:stretch>
          </a:blipFill>
        </p:spPr>
        <p:txBody>
          <a:bodyPr wrap="square" lIns="0" tIns="0" rIns="0" bIns="0" rtlCol="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Install AWS Linux</a:t>
            </a:r>
            <a:endParaRPr lang="pt-PT" altLang="en-US" sz="2000" b="1" dirty="0">
              <a:solidFill>
                <a:schemeClr val="bg1"/>
              </a:solidFill>
            </a:endParaRPr>
          </a:p>
        </p:txBody>
      </p:sp>
      <p:sp>
        <p:nvSpPr>
          <p:cNvPr id="2" name="Text Box 1"/>
          <p:cNvSpPr txBox="1"/>
          <p:nvPr/>
        </p:nvSpPr>
        <p:spPr>
          <a:xfrm>
            <a:off x="408305" y="767715"/>
            <a:ext cx="10780395" cy="1814830"/>
          </a:xfrm>
          <a:prstGeom prst="rect">
            <a:avLst/>
          </a:prstGeom>
          <a:noFill/>
        </p:spPr>
        <p:txBody>
          <a:bodyPr wrap="square" rtlCol="0" anchor="t">
            <a:spAutoFit/>
          </a:bodyPr>
          <a:p>
            <a:pPr algn="l"/>
            <a:r>
              <a:rPr lang="en-US" sz="1400">
                <a:solidFill>
                  <a:schemeClr val="bg1"/>
                </a:solidFill>
              </a:rPr>
              <a:t>You must be able to extract or "unzip" the downloaded package. </a:t>
            </a:r>
            <a:r>
              <a:rPr lang="pt-PT" altLang="en-US" sz="1400">
                <a:solidFill>
                  <a:schemeClr val="bg1"/>
                </a:solidFill>
              </a:rPr>
              <a:t>i</a:t>
            </a:r>
            <a:r>
              <a:rPr lang="en-US" sz="1400">
                <a:solidFill>
                  <a:schemeClr val="bg1"/>
                </a:solidFill>
              </a:rPr>
              <a:t>f your operating system doesn't have the built-in unzip command, use an equivalent.</a:t>
            </a:r>
            <a:endParaRPr lang="en-US" sz="1400">
              <a:solidFill>
                <a:schemeClr val="bg1"/>
              </a:solidFill>
            </a:endParaRPr>
          </a:p>
          <a:p>
            <a:pPr algn="l"/>
            <a:endParaRPr lang="en-US" sz="1400">
              <a:solidFill>
                <a:schemeClr val="bg1"/>
              </a:solidFill>
            </a:endParaRPr>
          </a:p>
          <a:p>
            <a:pPr algn="l"/>
            <a:r>
              <a:rPr lang="en-US" sz="1400">
                <a:solidFill>
                  <a:schemeClr val="bg1"/>
                </a:solidFill>
              </a:rPr>
              <a:t>The AWS CLI uses glibc, groff, and less. These are included by default in most major distributions of </a:t>
            </a:r>
            <a:r>
              <a:rPr lang="en-US" sz="1400" b="1">
                <a:solidFill>
                  <a:schemeClr val="bg1"/>
                </a:solidFill>
              </a:rPr>
              <a:t>Linux</a:t>
            </a:r>
            <a:r>
              <a:rPr lang="en-US" sz="1400">
                <a:solidFill>
                  <a:schemeClr val="bg1"/>
                </a:solidFill>
              </a:rPr>
              <a:t>.</a:t>
            </a:r>
            <a:endParaRPr lang="en-US" sz="1400">
              <a:solidFill>
                <a:schemeClr val="bg1"/>
              </a:solidFill>
            </a:endParaRPr>
          </a:p>
          <a:p>
            <a:pPr algn="l"/>
            <a:r>
              <a:rPr lang="en-US" sz="1400">
                <a:solidFill>
                  <a:schemeClr val="bg1"/>
                </a:solidFill>
              </a:rPr>
              <a:t>We support the AWS CLI on 64-bit versions of recent distributions of </a:t>
            </a:r>
            <a:r>
              <a:rPr lang="en-US" sz="1400" b="1">
                <a:solidFill>
                  <a:schemeClr val="bg1"/>
                </a:solidFill>
              </a:rPr>
              <a:t>CentOS, Fedora, Ubuntu, Amazon Linux 1, Amazon Linux 2 and Linux ARM.</a:t>
            </a:r>
            <a:endParaRPr lang="en-US" sz="1400" b="1">
              <a:solidFill>
                <a:schemeClr val="bg1"/>
              </a:solidFill>
            </a:endParaRPr>
          </a:p>
          <a:p>
            <a:pPr algn="l"/>
            <a:endParaRPr lang="en-US" sz="1400">
              <a:solidFill>
                <a:schemeClr val="bg1"/>
              </a:solidFill>
            </a:endParaRPr>
          </a:p>
          <a:p>
            <a:pPr algn="l"/>
            <a:endParaRPr lang="en-US" sz="1400">
              <a:solidFill>
                <a:schemeClr val="bg1"/>
              </a:solidFill>
            </a:endParaRPr>
          </a:p>
        </p:txBody>
      </p:sp>
      <p:pic>
        <p:nvPicPr>
          <p:cNvPr id="10" name="Picture 9"/>
          <p:cNvPicPr>
            <a:picLocks noChangeAspect="1"/>
          </p:cNvPicPr>
          <p:nvPr/>
        </p:nvPicPr>
        <p:blipFill>
          <a:blip r:embed="rId1"/>
          <a:stretch>
            <a:fillRect/>
          </a:stretch>
        </p:blipFill>
        <p:spPr>
          <a:xfrm>
            <a:off x="563245" y="2402205"/>
            <a:ext cx="7260590" cy="2721610"/>
          </a:xfrm>
          <a:prstGeom prst="rect">
            <a:avLst/>
          </a:prstGeom>
        </p:spPr>
      </p:pic>
      <p:pic>
        <p:nvPicPr>
          <p:cNvPr id="11" name="Picture 10"/>
          <p:cNvPicPr>
            <a:picLocks noChangeAspect="1"/>
          </p:cNvPicPr>
          <p:nvPr/>
        </p:nvPicPr>
        <p:blipFill>
          <a:blip r:embed="rId2"/>
          <a:stretch>
            <a:fillRect/>
          </a:stretch>
        </p:blipFill>
        <p:spPr>
          <a:xfrm>
            <a:off x="3670300" y="5283835"/>
            <a:ext cx="8105775" cy="914400"/>
          </a:xfrm>
          <a:prstGeom prst="rect">
            <a:avLst/>
          </a:prstGeom>
        </p:spPr>
      </p:pic>
      <p:sp>
        <p:nvSpPr>
          <p:cNvPr id="16" name="Rectangles 15"/>
          <p:cNvSpPr/>
          <p:nvPr/>
        </p:nvSpPr>
        <p:spPr>
          <a:xfrm>
            <a:off x="5562600" y="6319520"/>
            <a:ext cx="62045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898515" y="6367145"/>
            <a:ext cx="5481955" cy="275590"/>
          </a:xfrm>
          <a:prstGeom prst="rect">
            <a:avLst/>
          </a:prstGeom>
          <a:noFill/>
        </p:spPr>
        <p:txBody>
          <a:bodyPr wrap="none" rtlCol="0">
            <a:spAutoFit/>
          </a:bodyPr>
          <a:p>
            <a:pPr algn="l"/>
            <a:r>
              <a:rPr lang="en-US" sz="1200">
                <a:solidFill>
                  <a:schemeClr val="bg1"/>
                </a:solidFill>
              </a:rPr>
              <a:t>https://docs.aws.amazon.com/cli/latest/userguide/getting-started-install.html</a:t>
            </a:r>
            <a:endParaRPr lang="en-US" sz="1200">
              <a:solidFill>
                <a:schemeClr val="bg1"/>
              </a:solidFill>
            </a:endParaRPr>
          </a:p>
        </p:txBody>
      </p:sp>
      <p:sp>
        <p:nvSpPr>
          <p:cNvPr id="5" name="Rectangles 4"/>
          <p:cNvSpPr/>
          <p:nvPr/>
        </p:nvSpPr>
        <p:spPr>
          <a:xfrm>
            <a:off x="49276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8082915" y="2876550"/>
            <a:ext cx="2908300" cy="1168400"/>
          </a:xfrm>
          <a:prstGeom prst="rect">
            <a:avLst/>
          </a:prstGeom>
          <a:noFill/>
        </p:spPr>
        <p:txBody>
          <a:bodyPr wrap="square" rtlCol="0" anchor="t">
            <a:spAutoFit/>
          </a:bodyPr>
          <a:p>
            <a:pPr algn="l"/>
            <a:r>
              <a:rPr lang="en-US" sz="1400">
                <a:solidFill>
                  <a:schemeClr val="bg1"/>
                </a:solidFill>
                <a:sym typeface="+mn-ea"/>
              </a:rPr>
              <a:t>Because AWS doesn't maintain third-party repositories</a:t>
            </a:r>
            <a:r>
              <a:rPr lang="pt-PT" altLang="en-US" sz="1400">
                <a:solidFill>
                  <a:schemeClr val="bg1"/>
                </a:solidFill>
                <a:sym typeface="+mn-ea"/>
              </a:rPr>
              <a:t>.</a:t>
            </a:r>
            <a:r>
              <a:rPr lang="en-US" sz="1400">
                <a:solidFill>
                  <a:schemeClr val="bg1"/>
                </a:solidFill>
                <a:sym typeface="+mn-ea"/>
              </a:rPr>
              <a:t>  </a:t>
            </a:r>
            <a:endParaRPr lang="en-US" sz="1400">
              <a:solidFill>
                <a:schemeClr val="bg1"/>
              </a:solidFill>
              <a:sym typeface="+mn-ea"/>
            </a:endParaRPr>
          </a:p>
          <a:p>
            <a:pPr algn="l"/>
            <a:r>
              <a:rPr lang="pt-PT" altLang="en-US" sz="1400">
                <a:solidFill>
                  <a:schemeClr val="bg1"/>
                </a:solidFill>
                <a:sym typeface="+mn-ea"/>
              </a:rPr>
              <a:t>W</a:t>
            </a:r>
            <a:r>
              <a:rPr lang="en-US" sz="1400">
                <a:solidFill>
                  <a:schemeClr val="bg1"/>
                </a:solidFill>
                <a:sym typeface="+mn-ea"/>
              </a:rPr>
              <a:t>e can’t guarantee that they </a:t>
            </a:r>
            <a:endParaRPr lang="en-US" sz="1400">
              <a:solidFill>
                <a:schemeClr val="bg1"/>
              </a:solidFill>
              <a:sym typeface="+mn-ea"/>
            </a:endParaRPr>
          </a:p>
          <a:p>
            <a:pPr algn="l"/>
            <a:r>
              <a:rPr lang="en-US" sz="1400">
                <a:solidFill>
                  <a:schemeClr val="bg1"/>
                </a:solidFill>
                <a:sym typeface="+mn-ea"/>
              </a:rPr>
              <a:t>contain the latest version of the AWS CLI.</a:t>
            </a:r>
            <a:endParaRPr lang="en-US" sz="1400">
              <a:solidFill>
                <a:schemeClr val="bg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341360" y="5841365"/>
            <a:ext cx="3601720" cy="82042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756285" y="3584575"/>
            <a:ext cx="2456815" cy="2456815"/>
          </a:xfrm>
          <a:prstGeom prst="rect">
            <a:avLst/>
          </a:prstGeom>
        </p:spPr>
      </p:pic>
      <p:sp>
        <p:nvSpPr>
          <p:cNvPr id="5" name="Text Box 4"/>
          <p:cNvSpPr txBox="1"/>
          <p:nvPr/>
        </p:nvSpPr>
        <p:spPr>
          <a:xfrm>
            <a:off x="8509000" y="5915660"/>
            <a:ext cx="2928620" cy="306705"/>
          </a:xfrm>
          <a:prstGeom prst="rect">
            <a:avLst/>
          </a:prstGeom>
          <a:noFill/>
        </p:spPr>
        <p:txBody>
          <a:bodyPr wrap="none" rtlCol="0">
            <a:spAutoFit/>
          </a:bodyPr>
          <a:p>
            <a:pPr algn="l"/>
            <a:r>
              <a:rPr lang="en-US" sz="1400">
                <a:solidFill>
                  <a:schemeClr val="bg1"/>
                </a:solidFill>
              </a:rPr>
              <a:t>https://aws.amazon.com/cdk/faqs/</a:t>
            </a:r>
            <a:endParaRPr lang="en-US" sz="1400">
              <a:solidFill>
                <a:schemeClr val="bg1"/>
              </a:solidFill>
            </a:endParaRPr>
          </a:p>
        </p:txBody>
      </p:sp>
      <p:sp>
        <p:nvSpPr>
          <p:cNvPr id="6" name="Text Box 5"/>
          <p:cNvSpPr txBox="1"/>
          <p:nvPr/>
        </p:nvSpPr>
        <p:spPr>
          <a:xfrm>
            <a:off x="8496935" y="6229350"/>
            <a:ext cx="3445510" cy="306705"/>
          </a:xfrm>
          <a:prstGeom prst="rect">
            <a:avLst/>
          </a:prstGeom>
          <a:noFill/>
        </p:spPr>
        <p:txBody>
          <a:bodyPr wrap="square" rtlCol="0">
            <a:spAutoFit/>
          </a:bodyPr>
          <a:p>
            <a:pPr algn="l"/>
            <a:r>
              <a:rPr lang="en-US" sz="1400">
                <a:solidFill>
                  <a:schemeClr val="bg1"/>
                </a:solidFill>
              </a:rPr>
              <a:t>https://aws.amazon.com/cdk/?nc1=h_ls</a:t>
            </a:r>
            <a:endParaRPr lang="en-US" sz="1400">
              <a:solidFill>
                <a:schemeClr val="bg1"/>
              </a:solidFill>
            </a:endParaRPr>
          </a:p>
        </p:txBody>
      </p:sp>
      <p:pic>
        <p:nvPicPr>
          <p:cNvPr id="7" name="Picture 6"/>
          <p:cNvPicPr>
            <a:picLocks noChangeAspect="1"/>
          </p:cNvPicPr>
          <p:nvPr/>
        </p:nvPicPr>
        <p:blipFill>
          <a:blip r:embed="rId2"/>
          <a:stretch>
            <a:fillRect/>
          </a:stretch>
        </p:blipFill>
        <p:spPr>
          <a:xfrm>
            <a:off x="8738870" y="3418840"/>
            <a:ext cx="2520315" cy="1161415"/>
          </a:xfrm>
          <a:prstGeom prst="rect">
            <a:avLst/>
          </a:prstGeom>
        </p:spPr>
      </p:pic>
      <p:sp>
        <p:nvSpPr>
          <p:cNvPr id="8" name="Title 1"/>
          <p:cNvSpPr>
            <a:spLocks noGrp="1"/>
          </p:cNvSpPr>
          <p:nvPr/>
        </p:nvSpPr>
        <p:spPr>
          <a:xfrm>
            <a:off x="382905" y="184150"/>
            <a:ext cx="304101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AWS CDK?</a:t>
            </a:r>
            <a:endParaRPr lang="pt-PT" altLang="en-US" sz="2000" b="1" dirty="0">
              <a:solidFill>
                <a:schemeClr val="bg1"/>
              </a:solidFill>
            </a:endParaRPr>
          </a:p>
        </p:txBody>
      </p:sp>
      <p:sp>
        <p:nvSpPr>
          <p:cNvPr id="9" name="Text Box 8"/>
          <p:cNvSpPr txBox="1"/>
          <p:nvPr/>
        </p:nvSpPr>
        <p:spPr>
          <a:xfrm>
            <a:off x="421640" y="957580"/>
            <a:ext cx="10780395" cy="829945"/>
          </a:xfrm>
          <a:prstGeom prst="rect">
            <a:avLst/>
          </a:prstGeom>
          <a:noFill/>
        </p:spPr>
        <p:txBody>
          <a:bodyPr wrap="square" rtlCol="0" anchor="t">
            <a:spAutoFit/>
          </a:bodyPr>
          <a:p>
            <a:pPr algn="l"/>
            <a:r>
              <a:rPr lang="en-US" sz="1600">
                <a:solidFill>
                  <a:schemeClr val="bg1"/>
                </a:solidFill>
              </a:rPr>
              <a:t>The </a:t>
            </a:r>
            <a:r>
              <a:rPr lang="en-US" sz="1600" b="1">
                <a:solidFill>
                  <a:schemeClr val="bg1"/>
                </a:solidFill>
              </a:rPr>
              <a:t>AWS Cloud Development Kit </a:t>
            </a:r>
            <a:r>
              <a:rPr lang="en-US" sz="1600">
                <a:solidFill>
                  <a:schemeClr val="bg1"/>
                </a:solidFill>
              </a:rPr>
              <a:t>(</a:t>
            </a:r>
            <a:r>
              <a:rPr lang="en-US" sz="1600" b="1">
                <a:solidFill>
                  <a:schemeClr val="bg1"/>
                </a:solidFill>
              </a:rPr>
              <a:t>AWS CDK</a:t>
            </a:r>
            <a:r>
              <a:rPr lang="en-US" sz="1600">
                <a:solidFill>
                  <a:schemeClr val="bg1"/>
                </a:solidFill>
              </a:rPr>
              <a:t>) is an</a:t>
            </a:r>
            <a:r>
              <a:rPr lang="en-US" sz="1600" b="1">
                <a:solidFill>
                  <a:schemeClr val="bg1"/>
                </a:solidFill>
              </a:rPr>
              <a:t> open-source </a:t>
            </a:r>
            <a:r>
              <a:rPr lang="en-US" sz="1600">
                <a:solidFill>
                  <a:schemeClr val="bg1"/>
                </a:solidFill>
              </a:rPr>
              <a:t>software development framework for defining </a:t>
            </a:r>
            <a:r>
              <a:rPr lang="en-US" sz="1600" b="1">
                <a:solidFill>
                  <a:schemeClr val="bg1"/>
                </a:solidFill>
              </a:rPr>
              <a:t>cloud infrastructure as code</a:t>
            </a:r>
            <a:r>
              <a:rPr lang="pt-PT" altLang="en-US" sz="1600" b="1">
                <a:solidFill>
                  <a:schemeClr val="bg1"/>
                </a:solidFill>
              </a:rPr>
              <a:t>(IAC)</a:t>
            </a:r>
            <a:r>
              <a:rPr lang="en-US" sz="1600">
                <a:solidFill>
                  <a:schemeClr val="bg1"/>
                </a:solidFill>
              </a:rPr>
              <a:t> with </a:t>
            </a:r>
            <a:r>
              <a:rPr lang="en-US" sz="1600" b="1">
                <a:solidFill>
                  <a:schemeClr val="bg1"/>
                </a:solidFill>
              </a:rPr>
              <a:t>modern programming languages</a:t>
            </a:r>
            <a:r>
              <a:rPr lang="en-US" sz="1600">
                <a:solidFill>
                  <a:schemeClr val="bg1"/>
                </a:solidFill>
              </a:rPr>
              <a:t> and deploying it through AWS CloudFormation.</a:t>
            </a:r>
            <a:endParaRPr lang="en-US" sz="1600">
              <a:solidFill>
                <a:schemeClr val="bg1"/>
              </a:solidFill>
            </a:endParaRPr>
          </a:p>
        </p:txBody>
      </p:sp>
      <p:sp>
        <p:nvSpPr>
          <p:cNvPr id="3" name="Rectangles 2"/>
          <p:cNvSpPr/>
          <p:nvPr/>
        </p:nvSpPr>
        <p:spPr>
          <a:xfrm>
            <a:off x="497840" y="587375"/>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4" name="Rectangles 3"/>
          <p:cNvSpPr/>
          <p:nvPr/>
        </p:nvSpPr>
        <p:spPr>
          <a:xfrm>
            <a:off x="7209790" y="6081395"/>
            <a:ext cx="4618990" cy="6546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98145" y="226060"/>
            <a:ext cx="1687830" cy="398780"/>
          </a:xfrm>
          <a:prstGeom prst="rect">
            <a:avLst/>
          </a:prstGeom>
          <a:noFill/>
        </p:spPr>
        <p:txBody>
          <a:bodyPr wrap="none" rtlCol="0">
            <a:spAutoFit/>
          </a:bodyPr>
          <a:p>
            <a:r>
              <a:rPr lang="pt-PT" altLang="en-US" sz="2000" b="1">
                <a:solidFill>
                  <a:schemeClr val="bg1"/>
                </a:solidFill>
              </a:rPr>
              <a:t>Demo CDK</a:t>
            </a:r>
            <a:endParaRPr lang="pt-PT" altLang="en-US" sz="2000" b="1">
              <a:solidFill>
                <a:schemeClr val="bg1"/>
              </a:solidFill>
            </a:endParaRPr>
          </a:p>
        </p:txBody>
      </p:sp>
      <p:sp>
        <p:nvSpPr>
          <p:cNvPr id="2" name="Text Box 1"/>
          <p:cNvSpPr txBox="1"/>
          <p:nvPr/>
        </p:nvSpPr>
        <p:spPr>
          <a:xfrm>
            <a:off x="553085" y="1034415"/>
            <a:ext cx="2623185" cy="583565"/>
          </a:xfrm>
          <a:prstGeom prst="rect">
            <a:avLst/>
          </a:prstGeom>
          <a:noFill/>
        </p:spPr>
        <p:txBody>
          <a:bodyPr wrap="square" rtlCol="0">
            <a:spAutoFit/>
          </a:bodyPr>
          <a:p>
            <a:pPr algn="l"/>
            <a:r>
              <a:rPr lang="pt-PT" altLang="en-US" sz="1600">
                <a:solidFill>
                  <a:schemeClr val="bg1"/>
                </a:solidFill>
              </a:rPr>
              <a:t>Clone S3 AWS with CDK</a:t>
            </a:r>
            <a:endParaRPr lang="en-US" sz="1600">
              <a:solidFill>
                <a:schemeClr val="bg1"/>
              </a:solidFill>
            </a:endParaRPr>
          </a:p>
          <a:p>
            <a:endParaRPr lang="en-US" sz="1600">
              <a:solidFill>
                <a:schemeClr val="bg1"/>
              </a:solidFill>
            </a:endParaRPr>
          </a:p>
        </p:txBody>
      </p:sp>
      <p:sp>
        <p:nvSpPr>
          <p:cNvPr id="10" name="Text Box 9"/>
          <p:cNvSpPr txBox="1"/>
          <p:nvPr/>
        </p:nvSpPr>
        <p:spPr>
          <a:xfrm>
            <a:off x="7393940" y="6126480"/>
            <a:ext cx="4234180" cy="275590"/>
          </a:xfrm>
          <a:prstGeom prst="rect">
            <a:avLst/>
          </a:prstGeom>
          <a:noFill/>
        </p:spPr>
        <p:txBody>
          <a:bodyPr wrap="square" rtlCol="0" anchor="t">
            <a:spAutoFit/>
          </a:bodyPr>
          <a:p>
            <a:r>
              <a:rPr lang="en-US" sz="1200">
                <a:solidFill>
                  <a:schemeClr val="bg1"/>
                </a:solidFill>
              </a:rPr>
              <a:t>https://github.com/weder96/aws-image-upload-wsousa</a:t>
            </a:r>
            <a:endParaRPr lang="en-US" sz="1200">
              <a:solidFill>
                <a:schemeClr val="bg1"/>
              </a:solidFill>
            </a:endParaRPr>
          </a:p>
        </p:txBody>
      </p:sp>
      <p:pic>
        <p:nvPicPr>
          <p:cNvPr id="11" name="Picture 10"/>
          <p:cNvPicPr>
            <a:picLocks noChangeAspect="1"/>
          </p:cNvPicPr>
          <p:nvPr/>
        </p:nvPicPr>
        <p:blipFill>
          <a:blip r:embed="rId1"/>
          <a:stretch>
            <a:fillRect/>
          </a:stretch>
        </p:blipFill>
        <p:spPr>
          <a:xfrm>
            <a:off x="6812915" y="76200"/>
            <a:ext cx="5271135" cy="2882900"/>
          </a:xfrm>
          <a:prstGeom prst="rect">
            <a:avLst/>
          </a:prstGeom>
        </p:spPr>
      </p:pic>
      <p:pic>
        <p:nvPicPr>
          <p:cNvPr id="12" name="Picture 11"/>
          <p:cNvPicPr>
            <a:picLocks noChangeAspect="1"/>
          </p:cNvPicPr>
          <p:nvPr/>
        </p:nvPicPr>
        <p:blipFill>
          <a:blip r:embed="rId2"/>
          <a:stretch>
            <a:fillRect/>
          </a:stretch>
        </p:blipFill>
        <p:spPr>
          <a:xfrm>
            <a:off x="564515" y="2806065"/>
            <a:ext cx="8919210" cy="3012440"/>
          </a:xfrm>
          <a:prstGeom prst="rect">
            <a:avLst/>
          </a:prstGeom>
        </p:spPr>
      </p:pic>
      <p:sp>
        <p:nvSpPr>
          <p:cNvPr id="13" name="Text Box 12"/>
          <p:cNvSpPr txBox="1"/>
          <p:nvPr/>
        </p:nvSpPr>
        <p:spPr>
          <a:xfrm>
            <a:off x="7330440" y="6397625"/>
            <a:ext cx="4291965" cy="275590"/>
          </a:xfrm>
          <a:prstGeom prst="rect">
            <a:avLst/>
          </a:prstGeom>
          <a:noFill/>
        </p:spPr>
        <p:txBody>
          <a:bodyPr wrap="square" rtlCol="0" anchor="t">
            <a:spAutoFit/>
          </a:bodyPr>
          <a:p>
            <a:r>
              <a:rPr lang="en-US" sz="1200">
                <a:solidFill>
                  <a:schemeClr val="bg1"/>
                </a:solidFill>
              </a:rPr>
              <a:t>https://github.com/weder96/presentationCampusParty2022</a:t>
            </a:r>
            <a:endParaRPr lang="en-US" sz="1200">
              <a:solidFill>
                <a:schemeClr val="bg1"/>
              </a:solidFill>
            </a:endParaRPr>
          </a:p>
        </p:txBody>
      </p:sp>
      <p:pic>
        <p:nvPicPr>
          <p:cNvPr id="5" name="Picture 4"/>
          <p:cNvPicPr>
            <a:picLocks noChangeAspect="1"/>
          </p:cNvPicPr>
          <p:nvPr/>
        </p:nvPicPr>
        <p:blipFill>
          <a:blip r:embed="rId3"/>
          <a:stretch>
            <a:fillRect/>
          </a:stretch>
        </p:blipFill>
        <p:spPr>
          <a:xfrm>
            <a:off x="9669780" y="3523615"/>
            <a:ext cx="1952625" cy="1971675"/>
          </a:xfrm>
          <a:prstGeom prst="rect">
            <a:avLst/>
          </a:prstGeom>
        </p:spPr>
      </p:pic>
      <p:sp>
        <p:nvSpPr>
          <p:cNvPr id="6" name="Rectangles 5"/>
          <p:cNvSpPr/>
          <p:nvPr/>
        </p:nvSpPr>
        <p:spPr>
          <a:xfrm>
            <a:off x="497840" y="587375"/>
            <a:ext cx="18196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2122805" cy="398780"/>
          </a:xfrm>
          <a:prstGeom prst="rect">
            <a:avLst/>
          </a:prstGeom>
          <a:noFill/>
        </p:spPr>
        <p:txBody>
          <a:bodyPr wrap="none" rtlCol="0">
            <a:spAutoFit/>
          </a:bodyPr>
          <a:p>
            <a:pPr algn="l"/>
            <a:r>
              <a:rPr lang="pt-PT" altLang="en-US" sz="2000" b="1">
                <a:solidFill>
                  <a:schemeClr val="bg1"/>
                </a:solidFill>
              </a:rPr>
              <a:t>CDK Lifecycle</a:t>
            </a:r>
            <a:endParaRPr lang="pt-PT" altLang="en-US" sz="2000" b="1">
              <a:solidFill>
                <a:schemeClr val="bg1"/>
              </a:solidFill>
            </a:endParaRPr>
          </a:p>
        </p:txBody>
      </p:sp>
      <p:sp>
        <p:nvSpPr>
          <p:cNvPr id="6" name="Rectangles 5"/>
          <p:cNvSpPr/>
          <p:nvPr/>
        </p:nvSpPr>
        <p:spPr>
          <a:xfrm>
            <a:off x="514350" y="587375"/>
            <a:ext cx="2276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Picture 6"/>
          <p:cNvPicPr>
            <a:picLocks noChangeAspect="1"/>
          </p:cNvPicPr>
          <p:nvPr/>
        </p:nvPicPr>
        <p:blipFill>
          <a:blip r:embed="rId1"/>
          <a:stretch>
            <a:fillRect/>
          </a:stretch>
        </p:blipFill>
        <p:spPr>
          <a:xfrm>
            <a:off x="549910" y="1050925"/>
            <a:ext cx="11157585" cy="348678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3028950" cy="398780"/>
          </a:xfrm>
          <a:prstGeom prst="rect">
            <a:avLst/>
          </a:prstGeom>
          <a:noFill/>
        </p:spPr>
        <p:txBody>
          <a:bodyPr wrap="none" rtlCol="0">
            <a:spAutoFit/>
          </a:bodyPr>
          <a:p>
            <a:pPr algn="l"/>
            <a:r>
              <a:rPr lang="pt-PT" altLang="en-US" sz="2000" b="1">
                <a:solidFill>
                  <a:schemeClr val="bg1"/>
                </a:solidFill>
              </a:rPr>
              <a:t>CDK Code Structure</a:t>
            </a:r>
            <a:endParaRPr lang="pt-PT" altLang="en-US" sz="2000" b="1">
              <a:solidFill>
                <a:schemeClr val="bg1"/>
              </a:solidFill>
            </a:endParaRPr>
          </a:p>
        </p:txBody>
      </p:sp>
      <p:sp>
        <p:nvSpPr>
          <p:cNvPr id="6" name="Rectangles 5"/>
          <p:cNvSpPr/>
          <p:nvPr/>
        </p:nvSpPr>
        <p:spPr>
          <a:xfrm>
            <a:off x="497840" y="587375"/>
            <a:ext cx="36484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5" name="Rounded Rectangle 14"/>
          <p:cNvSpPr/>
          <p:nvPr/>
        </p:nvSpPr>
        <p:spPr>
          <a:xfrm>
            <a:off x="645795" y="2910205"/>
            <a:ext cx="2142490" cy="627380"/>
          </a:xfrm>
          <a:prstGeom prst="roundRect">
            <a:avLst/>
          </a:prstGeom>
          <a:solidFill>
            <a:srgbClr val="527F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391920" y="3086100"/>
            <a:ext cx="524510" cy="275590"/>
          </a:xfrm>
          <a:prstGeom prst="rect">
            <a:avLst/>
          </a:prstGeom>
          <a:noFill/>
        </p:spPr>
        <p:txBody>
          <a:bodyPr wrap="none" rtlCol="0">
            <a:spAutoFit/>
          </a:bodyPr>
          <a:p>
            <a:r>
              <a:rPr lang="pt-PT" altLang="en-US" sz="1200" b="1">
                <a:solidFill>
                  <a:schemeClr val="bg1"/>
                </a:solidFill>
              </a:rPr>
              <a:t>APP</a:t>
            </a:r>
            <a:endParaRPr lang="pt-PT" altLang="en-US" sz="1200" b="1">
              <a:solidFill>
                <a:schemeClr val="bg1"/>
              </a:solidFill>
            </a:endParaRPr>
          </a:p>
        </p:txBody>
      </p:sp>
      <p:sp>
        <p:nvSpPr>
          <p:cNvPr id="4" name="Rounded Rectangle 3"/>
          <p:cNvSpPr/>
          <p:nvPr/>
        </p:nvSpPr>
        <p:spPr>
          <a:xfrm>
            <a:off x="3596640" y="1205865"/>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4038600" y="1381760"/>
            <a:ext cx="1148715" cy="275590"/>
          </a:xfrm>
          <a:prstGeom prst="rect">
            <a:avLst/>
          </a:prstGeom>
          <a:noFill/>
        </p:spPr>
        <p:txBody>
          <a:bodyPr wrap="none" rtlCol="0">
            <a:spAutoFit/>
          </a:bodyPr>
          <a:p>
            <a:r>
              <a:rPr lang="pt-PT" altLang="en-US" sz="1200" b="1">
                <a:solidFill>
                  <a:schemeClr val="bg1"/>
                </a:solidFill>
              </a:rPr>
              <a:t>Stack(DEV)</a:t>
            </a:r>
            <a:endParaRPr lang="pt-PT" altLang="en-US" sz="1200" b="1">
              <a:solidFill>
                <a:schemeClr val="bg1"/>
              </a:solidFill>
            </a:endParaRPr>
          </a:p>
        </p:txBody>
      </p:sp>
      <p:sp>
        <p:nvSpPr>
          <p:cNvPr id="8" name="Rounded Rectangle 7"/>
          <p:cNvSpPr/>
          <p:nvPr/>
        </p:nvSpPr>
        <p:spPr>
          <a:xfrm>
            <a:off x="3655060" y="4793615"/>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4038600" y="4969510"/>
            <a:ext cx="1155700" cy="275590"/>
          </a:xfrm>
          <a:prstGeom prst="rect">
            <a:avLst/>
          </a:prstGeom>
          <a:noFill/>
        </p:spPr>
        <p:txBody>
          <a:bodyPr wrap="none" rtlCol="0">
            <a:spAutoFit/>
          </a:bodyPr>
          <a:p>
            <a:r>
              <a:rPr lang="pt-PT" altLang="en-US" sz="1200" b="1">
                <a:solidFill>
                  <a:schemeClr val="bg1"/>
                </a:solidFill>
              </a:rPr>
              <a:t>Stack(PRD)</a:t>
            </a:r>
            <a:endParaRPr lang="pt-PT" altLang="en-US" sz="1200" b="1">
              <a:solidFill>
                <a:schemeClr val="bg1"/>
              </a:solidFill>
            </a:endParaRPr>
          </a:p>
        </p:txBody>
      </p:sp>
      <p:sp>
        <p:nvSpPr>
          <p:cNvPr id="11" name="Rounded Rectangle 10"/>
          <p:cNvSpPr/>
          <p:nvPr/>
        </p:nvSpPr>
        <p:spPr>
          <a:xfrm>
            <a:off x="3596640" y="2954020"/>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3980180" y="3129915"/>
            <a:ext cx="1129030" cy="275590"/>
          </a:xfrm>
          <a:prstGeom prst="rect">
            <a:avLst/>
          </a:prstGeom>
          <a:noFill/>
        </p:spPr>
        <p:txBody>
          <a:bodyPr wrap="none" rtlCol="0">
            <a:spAutoFit/>
          </a:bodyPr>
          <a:p>
            <a:r>
              <a:rPr lang="pt-PT" altLang="en-US" sz="1200" b="1">
                <a:solidFill>
                  <a:schemeClr val="bg1"/>
                </a:solidFill>
              </a:rPr>
              <a:t>Stack(UAT)</a:t>
            </a:r>
            <a:endParaRPr lang="pt-PT" altLang="en-US" sz="1200" b="1">
              <a:solidFill>
                <a:schemeClr val="bg1"/>
              </a:solidFill>
            </a:endParaRPr>
          </a:p>
        </p:txBody>
      </p:sp>
      <p:sp>
        <p:nvSpPr>
          <p:cNvPr id="13" name="Rounded Rectangle 12"/>
          <p:cNvSpPr/>
          <p:nvPr/>
        </p:nvSpPr>
        <p:spPr>
          <a:xfrm>
            <a:off x="6821170" y="120332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7376795" y="1379220"/>
            <a:ext cx="1018540" cy="275590"/>
          </a:xfrm>
          <a:prstGeom prst="rect">
            <a:avLst/>
          </a:prstGeom>
          <a:noFill/>
        </p:spPr>
        <p:txBody>
          <a:bodyPr wrap="none" rtlCol="0">
            <a:spAutoFit/>
          </a:bodyPr>
          <a:p>
            <a:r>
              <a:rPr lang="pt-PT" altLang="en-US" sz="1200" b="1">
                <a:solidFill>
                  <a:schemeClr val="bg1"/>
                </a:solidFill>
              </a:rPr>
              <a:t>Construct</a:t>
            </a:r>
            <a:endParaRPr lang="pt-PT" altLang="en-US" sz="1200" b="1">
              <a:solidFill>
                <a:schemeClr val="bg1"/>
              </a:solidFill>
            </a:endParaRPr>
          </a:p>
        </p:txBody>
      </p:sp>
      <p:sp>
        <p:nvSpPr>
          <p:cNvPr id="16" name="Rounded Rectangle 15"/>
          <p:cNvSpPr/>
          <p:nvPr/>
        </p:nvSpPr>
        <p:spPr>
          <a:xfrm>
            <a:off x="6906895" y="569976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7290435" y="587565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18" name="Rounded Rectangle 17"/>
          <p:cNvSpPr/>
          <p:nvPr/>
        </p:nvSpPr>
        <p:spPr>
          <a:xfrm>
            <a:off x="9859645" y="124396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10243185" y="141986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cxnSp>
        <p:nvCxnSpPr>
          <p:cNvPr id="34" name="Straight Connector 33"/>
          <p:cNvCxnSpPr/>
          <p:nvPr/>
        </p:nvCxnSpPr>
        <p:spPr>
          <a:xfrm>
            <a:off x="6457315" y="88011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432290" y="91186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6900545" y="402653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7284085" y="420243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25" name="Rounded Rectangle 24"/>
          <p:cNvSpPr/>
          <p:nvPr/>
        </p:nvSpPr>
        <p:spPr>
          <a:xfrm>
            <a:off x="6875145" y="250571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258685" y="268160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27" name="Rounded Rectangle 26"/>
          <p:cNvSpPr/>
          <p:nvPr/>
        </p:nvSpPr>
        <p:spPr>
          <a:xfrm>
            <a:off x="9681210" y="333692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10064750" y="351282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31" name="Rounded Rectangle 30"/>
          <p:cNvSpPr/>
          <p:nvPr/>
        </p:nvSpPr>
        <p:spPr>
          <a:xfrm>
            <a:off x="9719945" y="496951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10103485" y="514540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cxnSp>
        <p:nvCxnSpPr>
          <p:cNvPr id="33" name="Curved Connector 32"/>
          <p:cNvCxnSpPr>
            <a:stCxn id="15" idx="0"/>
          </p:cNvCxnSpPr>
          <p:nvPr/>
        </p:nvCxnSpPr>
        <p:spPr>
          <a:xfrm rot="16200000">
            <a:off x="1934210" y="1247775"/>
            <a:ext cx="1445260" cy="187960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15" idx="2"/>
            <a:endCxn id="8" idx="1"/>
          </p:cNvCxnSpPr>
          <p:nvPr/>
        </p:nvCxnSpPr>
        <p:spPr>
          <a:xfrm rot="5400000" flipV="1">
            <a:off x="1901190" y="3353435"/>
            <a:ext cx="1569720" cy="193802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6" name="Curved Connector 35"/>
          <p:cNvCxnSpPr/>
          <p:nvPr/>
        </p:nvCxnSpPr>
        <p:spPr>
          <a:xfrm>
            <a:off x="2788285" y="3283585"/>
            <a:ext cx="808355" cy="3175"/>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89275" y="90551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Curved Connector 38"/>
          <p:cNvCxnSpPr>
            <a:endCxn id="23" idx="1"/>
          </p:cNvCxnSpPr>
          <p:nvPr/>
        </p:nvCxnSpPr>
        <p:spPr>
          <a:xfrm>
            <a:off x="5693410" y="3361690"/>
            <a:ext cx="1207135" cy="978535"/>
          </a:xfrm>
          <a:prstGeom prst="curvedConnector3">
            <a:avLst>
              <a:gd name="adj1" fmla="val 50026"/>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4" idx="3"/>
            <a:endCxn id="13" idx="1"/>
          </p:cNvCxnSpPr>
          <p:nvPr/>
        </p:nvCxnSpPr>
        <p:spPr>
          <a:xfrm flipV="1">
            <a:off x="5739130" y="1517015"/>
            <a:ext cx="1082040" cy="2540"/>
          </a:xfrm>
          <a:prstGeom prst="curvedConnector3">
            <a:avLst>
              <a:gd name="adj1" fmla="val 50000"/>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1" name="Curved Connector 40"/>
          <p:cNvCxnSpPr/>
          <p:nvPr/>
        </p:nvCxnSpPr>
        <p:spPr>
          <a:xfrm>
            <a:off x="5797550" y="5245100"/>
            <a:ext cx="1109345" cy="905510"/>
          </a:xfrm>
          <a:prstGeom prst="curvedConnector3">
            <a:avLst>
              <a:gd name="adj1" fmla="val 50029"/>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2" name="Curved Connector 41"/>
          <p:cNvCxnSpPr>
            <a:endCxn id="25" idx="1"/>
          </p:cNvCxnSpPr>
          <p:nvPr/>
        </p:nvCxnSpPr>
        <p:spPr>
          <a:xfrm flipV="1">
            <a:off x="5719445" y="2819400"/>
            <a:ext cx="1155700" cy="521335"/>
          </a:xfrm>
          <a:prstGeom prst="curvedConnector3">
            <a:avLst>
              <a:gd name="adj1" fmla="val 50055"/>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3" name="Curved Connector 42"/>
          <p:cNvCxnSpPr>
            <a:endCxn id="18" idx="1"/>
          </p:cNvCxnSpPr>
          <p:nvPr/>
        </p:nvCxnSpPr>
        <p:spPr>
          <a:xfrm>
            <a:off x="8941435" y="1551305"/>
            <a:ext cx="918210" cy="6350"/>
          </a:xfrm>
          <a:prstGeom prst="curvedConnector3">
            <a:avLst>
              <a:gd name="adj1" fmla="val 50069"/>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4" name="Curved Connector 43"/>
          <p:cNvCxnSpPr>
            <a:endCxn id="27" idx="0"/>
          </p:cNvCxnSpPr>
          <p:nvPr/>
        </p:nvCxnSpPr>
        <p:spPr>
          <a:xfrm rot="5400000" flipV="1">
            <a:off x="8938260" y="1522730"/>
            <a:ext cx="1817370" cy="1811020"/>
          </a:xfrm>
          <a:prstGeom prst="curvedConnector3">
            <a:avLst>
              <a:gd name="adj1" fmla="val 50035"/>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5" name="Curved Connector 44"/>
          <p:cNvCxnSpPr>
            <a:endCxn id="31" idx="0"/>
          </p:cNvCxnSpPr>
          <p:nvPr/>
        </p:nvCxnSpPr>
        <p:spPr>
          <a:xfrm>
            <a:off x="9043035" y="4337050"/>
            <a:ext cx="1748155" cy="63246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6" name="Curved Connector 45"/>
          <p:cNvCxnSpPr>
            <a:endCxn id="31" idx="1"/>
          </p:cNvCxnSpPr>
          <p:nvPr/>
        </p:nvCxnSpPr>
        <p:spPr>
          <a:xfrm rot="16200000">
            <a:off x="9020175" y="5312410"/>
            <a:ext cx="728980" cy="67056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sp>
        <p:nvSpPr>
          <p:cNvPr id="47" name="Text Box 46"/>
          <p:cNvSpPr txBox="1"/>
          <p:nvPr/>
        </p:nvSpPr>
        <p:spPr>
          <a:xfrm>
            <a:off x="283210" y="5576570"/>
            <a:ext cx="2054860" cy="645160"/>
          </a:xfrm>
          <a:prstGeom prst="rect">
            <a:avLst/>
          </a:prstGeom>
          <a:noFill/>
        </p:spPr>
        <p:txBody>
          <a:bodyPr wrap="none" rtlCol="0">
            <a:spAutoFit/>
          </a:bodyPr>
          <a:p>
            <a:pPr algn="l"/>
            <a:r>
              <a:rPr lang="en-US" sz="1200">
                <a:solidFill>
                  <a:schemeClr val="bg1"/>
                </a:solidFill>
              </a:rPr>
              <a:t>Executable program</a:t>
            </a:r>
            <a:endParaRPr lang="en-US" sz="1200">
              <a:solidFill>
                <a:schemeClr val="bg1"/>
              </a:solidFill>
            </a:endParaRPr>
          </a:p>
          <a:p>
            <a:pPr algn="l"/>
            <a:r>
              <a:rPr lang="en-US" sz="1200">
                <a:solidFill>
                  <a:schemeClr val="bg1"/>
                </a:solidFill>
              </a:rPr>
              <a:t>Used to render and deploy </a:t>
            </a:r>
            <a:endParaRPr lang="en-US" sz="1200">
              <a:solidFill>
                <a:schemeClr val="bg1"/>
              </a:solidFill>
            </a:endParaRPr>
          </a:p>
          <a:p>
            <a:pPr algn="l"/>
            <a:r>
              <a:rPr lang="en-US" sz="1200">
                <a:solidFill>
                  <a:schemeClr val="bg1"/>
                </a:solidFill>
              </a:rPr>
              <a:t>cfn templates</a:t>
            </a:r>
            <a:endParaRPr lang="en-US" sz="1200">
              <a:solidFill>
                <a:schemeClr val="bg1"/>
              </a:solidFill>
            </a:endParaRPr>
          </a:p>
        </p:txBody>
      </p:sp>
      <p:sp>
        <p:nvSpPr>
          <p:cNvPr id="48" name="Text Box 47"/>
          <p:cNvSpPr txBox="1"/>
          <p:nvPr/>
        </p:nvSpPr>
        <p:spPr>
          <a:xfrm>
            <a:off x="1057910" y="764540"/>
            <a:ext cx="858520" cy="368300"/>
          </a:xfrm>
          <a:prstGeom prst="rect">
            <a:avLst/>
          </a:prstGeom>
          <a:noFill/>
        </p:spPr>
        <p:txBody>
          <a:bodyPr wrap="square" rtlCol="0" anchor="t">
            <a:spAutoFit/>
          </a:bodyPr>
          <a:p>
            <a:r>
              <a:rPr lang="en-US" b="1">
                <a:solidFill>
                  <a:schemeClr val="bg1"/>
                </a:solidFill>
              </a:rPr>
              <a:t>Apps</a:t>
            </a:r>
            <a:endParaRPr lang="en-US" b="1">
              <a:solidFill>
                <a:schemeClr val="bg1"/>
              </a:solidFill>
            </a:endParaRPr>
          </a:p>
        </p:txBody>
      </p:sp>
      <p:sp>
        <p:nvSpPr>
          <p:cNvPr id="49" name="Text Box 48"/>
          <p:cNvSpPr txBox="1"/>
          <p:nvPr/>
        </p:nvSpPr>
        <p:spPr>
          <a:xfrm>
            <a:off x="4262120" y="766445"/>
            <a:ext cx="1043305" cy="368300"/>
          </a:xfrm>
          <a:prstGeom prst="rect">
            <a:avLst/>
          </a:prstGeom>
          <a:noFill/>
        </p:spPr>
        <p:txBody>
          <a:bodyPr wrap="square" rtlCol="0" anchor="t">
            <a:spAutoFit/>
          </a:bodyPr>
          <a:p>
            <a:r>
              <a:rPr lang="pt-PT" altLang="en-US" b="1">
                <a:solidFill>
                  <a:schemeClr val="bg1"/>
                </a:solidFill>
              </a:rPr>
              <a:t>Stacks</a:t>
            </a:r>
            <a:endParaRPr lang="pt-PT" altLang="en-US" b="1">
              <a:solidFill>
                <a:schemeClr val="bg1"/>
              </a:solidFill>
            </a:endParaRPr>
          </a:p>
        </p:txBody>
      </p:sp>
      <p:sp>
        <p:nvSpPr>
          <p:cNvPr id="50" name="Text Box 49"/>
          <p:cNvSpPr txBox="1"/>
          <p:nvPr/>
        </p:nvSpPr>
        <p:spPr>
          <a:xfrm>
            <a:off x="7113270" y="769620"/>
            <a:ext cx="1497330" cy="368300"/>
          </a:xfrm>
          <a:prstGeom prst="rect">
            <a:avLst/>
          </a:prstGeom>
          <a:noFill/>
        </p:spPr>
        <p:txBody>
          <a:bodyPr wrap="square" rtlCol="0" anchor="t">
            <a:spAutoFit/>
          </a:bodyPr>
          <a:p>
            <a:r>
              <a:rPr lang="pt-PT" altLang="en-US" b="1">
                <a:solidFill>
                  <a:schemeClr val="bg1"/>
                </a:solidFill>
                <a:sym typeface="+mn-ea"/>
              </a:rPr>
              <a:t>Construct</a:t>
            </a:r>
            <a:endParaRPr lang="pt-PT" altLang="en-US" b="1">
              <a:solidFill>
                <a:schemeClr val="bg1"/>
              </a:solidFill>
            </a:endParaRPr>
          </a:p>
        </p:txBody>
      </p:sp>
      <p:sp>
        <p:nvSpPr>
          <p:cNvPr id="51" name="Text Box 50"/>
          <p:cNvSpPr txBox="1"/>
          <p:nvPr/>
        </p:nvSpPr>
        <p:spPr>
          <a:xfrm>
            <a:off x="10175875" y="769620"/>
            <a:ext cx="1572895" cy="368300"/>
          </a:xfrm>
          <a:prstGeom prst="rect">
            <a:avLst/>
          </a:prstGeom>
          <a:noFill/>
        </p:spPr>
        <p:txBody>
          <a:bodyPr wrap="square" rtlCol="0" anchor="t">
            <a:spAutoFit/>
          </a:bodyPr>
          <a:p>
            <a:r>
              <a:rPr lang="pt-PT" altLang="en-US" b="1">
                <a:solidFill>
                  <a:schemeClr val="bg1"/>
                </a:solidFill>
                <a:sym typeface="+mn-ea"/>
              </a:rPr>
              <a:t>Construct</a:t>
            </a:r>
            <a:endParaRPr lang="pt-PT" altLang="en-US" b="1">
              <a:solidFill>
                <a:schemeClr val="bg1"/>
              </a:solidFill>
            </a:endParaRPr>
          </a:p>
        </p:txBody>
      </p:sp>
      <p:sp>
        <p:nvSpPr>
          <p:cNvPr id="52" name="Text Box 51"/>
          <p:cNvSpPr txBox="1"/>
          <p:nvPr/>
        </p:nvSpPr>
        <p:spPr>
          <a:xfrm>
            <a:off x="3684270" y="5681980"/>
            <a:ext cx="2436495" cy="460375"/>
          </a:xfrm>
          <a:prstGeom prst="rect">
            <a:avLst/>
          </a:prstGeom>
          <a:noFill/>
        </p:spPr>
        <p:txBody>
          <a:bodyPr wrap="none" rtlCol="0">
            <a:spAutoFit/>
          </a:bodyPr>
          <a:p>
            <a:pPr algn="l"/>
            <a:r>
              <a:rPr lang="en-US" sz="1200">
                <a:solidFill>
                  <a:schemeClr val="bg1"/>
                </a:solidFill>
              </a:rPr>
              <a:t>Deployable unit</a:t>
            </a:r>
            <a:endParaRPr lang="en-US" sz="1200">
              <a:solidFill>
                <a:schemeClr val="bg1"/>
              </a:solidFill>
            </a:endParaRPr>
          </a:p>
          <a:p>
            <a:pPr algn="l"/>
            <a:r>
              <a:rPr lang="en-US" sz="1200">
                <a:solidFill>
                  <a:schemeClr val="bg1"/>
                </a:solidFill>
              </a:rPr>
              <a:t>Knows about region and account</a:t>
            </a:r>
            <a:endParaRPr lang="en-US" sz="1200">
              <a:solidFill>
                <a:schemeClr val="bg1"/>
              </a:solidFill>
            </a:endParaRPr>
          </a:p>
        </p:txBody>
      </p:sp>
      <p:sp>
        <p:nvSpPr>
          <p:cNvPr id="53" name="Text Box 52"/>
          <p:cNvSpPr txBox="1"/>
          <p:nvPr/>
        </p:nvSpPr>
        <p:spPr>
          <a:xfrm>
            <a:off x="9399905" y="5885815"/>
            <a:ext cx="2770505" cy="460375"/>
          </a:xfrm>
          <a:prstGeom prst="rect">
            <a:avLst/>
          </a:prstGeom>
          <a:noFill/>
        </p:spPr>
        <p:txBody>
          <a:bodyPr wrap="none" rtlCol="0">
            <a:spAutoFit/>
          </a:bodyPr>
          <a:p>
            <a:pPr algn="l"/>
            <a:r>
              <a:rPr lang="en-US" sz="1200">
                <a:solidFill>
                  <a:schemeClr val="bg1"/>
                </a:solidFill>
              </a:rPr>
              <a:t>Representations of AWS resources</a:t>
            </a:r>
            <a:endParaRPr lang="en-US" sz="1200">
              <a:solidFill>
                <a:schemeClr val="bg1"/>
              </a:solidFill>
            </a:endParaRPr>
          </a:p>
          <a:p>
            <a:pPr algn="l"/>
            <a:r>
              <a:rPr lang="en-US" sz="1200">
                <a:solidFill>
                  <a:schemeClr val="bg1"/>
                </a:solidFill>
              </a:rPr>
              <a:t>Can form a hierarchical tree structure</a:t>
            </a:r>
            <a:endParaRPr lang="en-US" sz="1200">
              <a:solidFill>
                <a:schemeClr val="bg1"/>
              </a:solidFill>
            </a:endParaRPr>
          </a:p>
        </p:txBody>
      </p:sp>
      <p:cxnSp>
        <p:nvCxnSpPr>
          <p:cNvPr id="54" name="Curved Connector 53"/>
          <p:cNvCxnSpPr>
            <a:endCxn id="27" idx="1"/>
          </p:cNvCxnSpPr>
          <p:nvPr/>
        </p:nvCxnSpPr>
        <p:spPr>
          <a:xfrm rot="16200000">
            <a:off x="9030335" y="3669030"/>
            <a:ext cx="668655" cy="631825"/>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841105" y="6299835"/>
            <a:ext cx="3218815" cy="3371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11547475" y="758825"/>
            <a:ext cx="483870" cy="483870"/>
          </a:xfrm>
          <a:prstGeom prst="rect">
            <a:avLst/>
          </a:prstGeom>
        </p:spPr>
      </p:pic>
      <p:sp>
        <p:nvSpPr>
          <p:cNvPr id="5" name="Text Box 4"/>
          <p:cNvSpPr txBox="1"/>
          <p:nvPr/>
        </p:nvSpPr>
        <p:spPr>
          <a:xfrm>
            <a:off x="8926195" y="6330315"/>
            <a:ext cx="3105150" cy="275590"/>
          </a:xfrm>
          <a:prstGeom prst="rect">
            <a:avLst/>
          </a:prstGeom>
          <a:noFill/>
        </p:spPr>
        <p:txBody>
          <a:bodyPr wrap="none" rtlCol="0">
            <a:spAutoFit/>
          </a:bodyPr>
          <a:p>
            <a:pPr algn="l"/>
            <a:r>
              <a:rPr lang="en-US" sz="1200">
                <a:solidFill>
                  <a:schemeClr val="bg1"/>
                </a:solidFill>
              </a:rPr>
              <a:t>https://github.com/weder96/poc-cd</a:t>
            </a:r>
            <a:r>
              <a:rPr lang="pt-PT" altLang="en-US" sz="1200">
                <a:solidFill>
                  <a:schemeClr val="bg1"/>
                </a:solidFill>
              </a:rPr>
              <a:t>1</a:t>
            </a:r>
            <a:r>
              <a:rPr lang="en-US" sz="1200">
                <a:solidFill>
                  <a:schemeClr val="bg1"/>
                </a:solidFill>
              </a:rPr>
              <a:t>k-java</a:t>
            </a:r>
            <a:endParaRPr lang="en-US" sz="1200">
              <a:solidFill>
                <a:schemeClr val="bg1"/>
              </a:solidFill>
            </a:endParaRPr>
          </a:p>
        </p:txBody>
      </p:sp>
      <p:pic>
        <p:nvPicPr>
          <p:cNvPr id="7" name="Picture 6"/>
          <p:cNvPicPr>
            <a:picLocks noChangeAspect="1"/>
          </p:cNvPicPr>
          <p:nvPr/>
        </p:nvPicPr>
        <p:blipFill>
          <a:blip r:embed="rId2"/>
          <a:stretch>
            <a:fillRect/>
          </a:stretch>
        </p:blipFill>
        <p:spPr>
          <a:xfrm>
            <a:off x="11062335" y="40640"/>
            <a:ext cx="1099185" cy="506730"/>
          </a:xfrm>
          <a:prstGeom prst="rect">
            <a:avLst/>
          </a:prstGeom>
        </p:spPr>
      </p:pic>
      <p:sp>
        <p:nvSpPr>
          <p:cNvPr id="8" name="Title 1"/>
          <p:cNvSpPr>
            <a:spLocks noGrp="1"/>
          </p:cNvSpPr>
          <p:nvPr/>
        </p:nvSpPr>
        <p:spPr>
          <a:xfrm>
            <a:off x="393065" y="150495"/>
            <a:ext cx="8103235" cy="43688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Proof of Concepts  AWS CDK - CRUD </a:t>
            </a:r>
            <a:endParaRPr lang="pt-PT" altLang="en-US" sz="2000" b="1" dirty="0">
              <a:solidFill>
                <a:schemeClr val="bg1"/>
              </a:solidFill>
            </a:endParaRPr>
          </a:p>
        </p:txBody>
      </p:sp>
      <p:sp>
        <p:nvSpPr>
          <p:cNvPr id="54" name="Rectangle 53"/>
          <p:cNvSpPr/>
          <p:nvPr/>
        </p:nvSpPr>
        <p:spPr>
          <a:xfrm>
            <a:off x="4336415" y="94996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10" name="TextBox 16"/>
          <p:cNvSpPr txBox="1">
            <a:spLocks noChangeArrowheads="1"/>
          </p:cNvSpPr>
          <p:nvPr/>
        </p:nvSpPr>
        <p:spPr bwMode="auto">
          <a:xfrm>
            <a:off x="4333875" y="147637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3114" y="10521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7"/>
          <p:cNvSpPr txBox="1">
            <a:spLocks noChangeArrowheads="1"/>
          </p:cNvSpPr>
          <p:nvPr/>
        </p:nvSpPr>
        <p:spPr bwMode="auto">
          <a:xfrm>
            <a:off x="5817235" y="150114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0750" y="10433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p:cNvCxnSpPr/>
          <p:nvPr/>
        </p:nvCxnSpPr>
        <p:spPr>
          <a:xfrm>
            <a:off x="2959735" y="1402715"/>
            <a:ext cx="12185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1" name="TextBox 17"/>
          <p:cNvSpPr txBox="1">
            <a:spLocks noChangeArrowheads="1"/>
          </p:cNvSpPr>
          <p:nvPr/>
        </p:nvSpPr>
        <p:spPr bwMode="auto">
          <a:xfrm>
            <a:off x="3084195" y="105283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8" name="Straight Arrow Connector 27"/>
          <p:cNvCxnSpPr/>
          <p:nvPr/>
        </p:nvCxnSpPr>
        <p:spPr>
          <a:xfrm>
            <a:off x="5104130" y="127190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9" name="Graphic 17"/>
          <p:cNvPicPr>
            <a:picLocks noChangeAspect="1" noChangeArrowheads="1"/>
          </p:cNvPicPr>
          <p:nvPr/>
        </p:nvPicPr>
        <p:blipFill>
          <a:blip r:embed="rId7"/>
          <a:srcRect/>
          <a:stretch>
            <a:fillRect/>
          </a:stretch>
        </p:blipFill>
        <p:spPr bwMode="auto">
          <a:xfrm>
            <a:off x="2259330" y="101536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p:cNvSpPr txBox="1">
            <a:spLocks noChangeArrowheads="1"/>
          </p:cNvSpPr>
          <p:nvPr/>
        </p:nvSpPr>
        <p:spPr bwMode="auto">
          <a:xfrm>
            <a:off x="1874520" y="1635125"/>
            <a:ext cx="15646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2785" y="1093470"/>
            <a:ext cx="448310" cy="358775"/>
          </a:xfrm>
          <a:prstGeom prst="rect">
            <a:avLst/>
          </a:prstGeom>
        </p:spPr>
      </p:pic>
      <p:cxnSp>
        <p:nvCxnSpPr>
          <p:cNvPr id="32" name="Straight Arrow Connector 31"/>
          <p:cNvCxnSpPr/>
          <p:nvPr/>
        </p:nvCxnSpPr>
        <p:spPr>
          <a:xfrm>
            <a:off x="1239520" y="1313180"/>
            <a:ext cx="9626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4" name="TextBox 9"/>
          <p:cNvSpPr txBox="1">
            <a:spLocks noChangeArrowheads="1"/>
          </p:cNvSpPr>
          <p:nvPr/>
        </p:nvSpPr>
        <p:spPr bwMode="auto">
          <a:xfrm>
            <a:off x="593725" y="154495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9174480" y="3717290"/>
            <a:ext cx="91059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(orders)</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4" name="Graphic 2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388320" y="3287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1"/>
          <p:cNvSpPr txBox="1">
            <a:spLocks noChangeArrowheads="1"/>
          </p:cNvSpPr>
          <p:nvPr/>
        </p:nvSpPr>
        <p:spPr bwMode="auto">
          <a:xfrm>
            <a:off x="7665403" y="240855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7345" y="628142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905000" y="6276975"/>
            <a:ext cx="17703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9" name="Freeform 68"/>
          <p:cNvSpPr/>
          <p:nvPr/>
        </p:nvSpPr>
        <p:spPr>
          <a:xfrm flipH="1" flipV="1">
            <a:off x="2617470" y="1665605"/>
            <a:ext cx="1560830" cy="8959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70" name="Freeform 69"/>
          <p:cNvSpPr/>
          <p:nvPr/>
        </p:nvSpPr>
        <p:spPr>
          <a:xfrm flipH="1" flipV="1">
            <a:off x="2618105" y="257746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71" name="Graphic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6715" y="552259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810" y="6188075"/>
            <a:ext cx="13887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021715" y="5918835"/>
            <a:ext cx="609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1109149" y="550386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17"/>
          <p:cNvSpPr txBox="1">
            <a:spLocks noChangeArrowheads="1"/>
          </p:cNvSpPr>
          <p:nvPr/>
        </p:nvSpPr>
        <p:spPr bwMode="auto">
          <a:xfrm>
            <a:off x="3045460" y="22758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update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8" name="Rectangle 37"/>
          <p:cNvSpPr/>
          <p:nvPr/>
        </p:nvSpPr>
        <p:spPr>
          <a:xfrm>
            <a:off x="1601470" y="751205"/>
            <a:ext cx="10426700" cy="589153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000" dirty="0">
                <a:solidFill>
                  <a:schemeClr val="bg1"/>
                </a:solidFill>
                <a:latin typeface="Inter Light" panose="02000403000000020004" charset="0"/>
                <a:cs typeface="Inter Light" panose="02000403000000020004" charset="0"/>
              </a:rPr>
              <a:t>AWS Cloud</a:t>
            </a:r>
            <a:endParaRPr lang="en-US" sz="1000" dirty="0">
              <a:solidFill>
                <a:schemeClr val="bg1"/>
              </a:solidFill>
              <a:latin typeface="Inter Light" panose="02000403000000020004" charset="0"/>
              <a:cs typeface="Inter Light" panose="02000403000000020004" charset="0"/>
            </a:endParaRPr>
          </a:p>
        </p:txBody>
      </p:sp>
      <p:pic>
        <p:nvPicPr>
          <p:cNvPr id="13"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1627982" y="758508"/>
            <a:ext cx="381000" cy="381000"/>
          </a:xfrm>
          <a:prstGeom prst="rect">
            <a:avLst/>
          </a:prstGeom>
        </p:spPr>
      </p:pic>
      <p:sp>
        <p:nvSpPr>
          <p:cNvPr id="17" name="TextBox 17"/>
          <p:cNvSpPr txBox="1">
            <a:spLocks noChangeArrowheads="1"/>
          </p:cNvSpPr>
          <p:nvPr/>
        </p:nvSpPr>
        <p:spPr bwMode="auto">
          <a:xfrm>
            <a:off x="3087370" y="141922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POST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9" name="Rectangle 53"/>
          <p:cNvSpPr/>
          <p:nvPr/>
        </p:nvSpPr>
        <p:spPr>
          <a:xfrm>
            <a:off x="4339590" y="205105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22" name="TextBox 16"/>
          <p:cNvSpPr txBox="1">
            <a:spLocks noChangeArrowheads="1"/>
          </p:cNvSpPr>
          <p:nvPr/>
        </p:nvSpPr>
        <p:spPr bwMode="auto">
          <a:xfrm>
            <a:off x="4337050" y="257746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3"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2153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p:cNvSpPr txBox="1">
            <a:spLocks noChangeArrowheads="1"/>
          </p:cNvSpPr>
          <p:nvPr/>
        </p:nvSpPr>
        <p:spPr bwMode="auto">
          <a:xfrm>
            <a:off x="5820410" y="260223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5"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2144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Arrow Connector 25"/>
          <p:cNvCxnSpPr/>
          <p:nvPr/>
        </p:nvCxnSpPr>
        <p:spPr>
          <a:xfrm>
            <a:off x="5107305" y="237299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 name="Rectangle 53"/>
          <p:cNvSpPr/>
          <p:nvPr/>
        </p:nvSpPr>
        <p:spPr>
          <a:xfrm>
            <a:off x="4339590" y="318198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6" name="TextBox 16"/>
          <p:cNvSpPr txBox="1">
            <a:spLocks noChangeArrowheads="1"/>
          </p:cNvSpPr>
          <p:nvPr/>
        </p:nvSpPr>
        <p:spPr bwMode="auto">
          <a:xfrm>
            <a:off x="4337050" y="370840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328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7"/>
          <p:cNvSpPr txBox="1">
            <a:spLocks noChangeArrowheads="1"/>
          </p:cNvSpPr>
          <p:nvPr/>
        </p:nvSpPr>
        <p:spPr bwMode="auto">
          <a:xfrm>
            <a:off x="5820410" y="373316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9"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3275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 name="Straight Arrow Connector 79"/>
          <p:cNvCxnSpPr/>
          <p:nvPr/>
        </p:nvCxnSpPr>
        <p:spPr>
          <a:xfrm>
            <a:off x="5107305" y="350393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44" idx="1"/>
          </p:cNvCxnSpPr>
          <p:nvPr/>
        </p:nvCxnSpPr>
        <p:spPr>
          <a:xfrm>
            <a:off x="6557010" y="3503930"/>
            <a:ext cx="2831465" cy="1206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4" name="Rectangle 53"/>
          <p:cNvSpPr/>
          <p:nvPr/>
        </p:nvSpPr>
        <p:spPr>
          <a:xfrm>
            <a:off x="4342765" y="428307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86" name="TextBox 16"/>
          <p:cNvSpPr txBox="1">
            <a:spLocks noChangeArrowheads="1"/>
          </p:cNvSpPr>
          <p:nvPr/>
        </p:nvSpPr>
        <p:spPr bwMode="auto">
          <a:xfrm>
            <a:off x="4340225" y="480949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9464" y="43853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17"/>
          <p:cNvSpPr txBox="1">
            <a:spLocks noChangeArrowheads="1"/>
          </p:cNvSpPr>
          <p:nvPr/>
        </p:nvSpPr>
        <p:spPr bwMode="auto">
          <a:xfrm>
            <a:off x="5823585" y="483425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0"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7100" y="43764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1" name="Straight Arrow Connector 90"/>
          <p:cNvCxnSpPr/>
          <p:nvPr/>
        </p:nvCxnSpPr>
        <p:spPr>
          <a:xfrm>
            <a:off x="5110480" y="460502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Freeform 94"/>
          <p:cNvSpPr/>
          <p:nvPr/>
        </p:nvSpPr>
        <p:spPr>
          <a:xfrm flipH="1" flipV="1">
            <a:off x="2621280" y="3620770"/>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96" name="TextBox 17"/>
          <p:cNvSpPr txBox="1">
            <a:spLocks noChangeArrowheads="1"/>
          </p:cNvSpPr>
          <p:nvPr/>
        </p:nvSpPr>
        <p:spPr bwMode="auto">
          <a:xfrm>
            <a:off x="3057525" y="25450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PATCH</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7" name="Rectangle 53"/>
          <p:cNvSpPr/>
          <p:nvPr/>
        </p:nvSpPr>
        <p:spPr>
          <a:xfrm>
            <a:off x="4370705" y="532638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8" name="TextBox 16"/>
          <p:cNvSpPr txBox="1">
            <a:spLocks noChangeArrowheads="1"/>
          </p:cNvSpPr>
          <p:nvPr/>
        </p:nvSpPr>
        <p:spPr bwMode="auto">
          <a:xfrm>
            <a:off x="4368165" y="585279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9"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57404" y="54286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TextBox 17"/>
          <p:cNvSpPr txBox="1">
            <a:spLocks noChangeArrowheads="1"/>
          </p:cNvSpPr>
          <p:nvPr/>
        </p:nvSpPr>
        <p:spPr bwMode="auto">
          <a:xfrm>
            <a:off x="5851525" y="587756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1"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35040" y="54197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 name="Straight Arrow Connector 101"/>
          <p:cNvCxnSpPr/>
          <p:nvPr/>
        </p:nvCxnSpPr>
        <p:spPr>
          <a:xfrm>
            <a:off x="5138420" y="564832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06" name="Freeform 105"/>
          <p:cNvSpPr/>
          <p:nvPr/>
        </p:nvSpPr>
        <p:spPr>
          <a:xfrm rot="16200000" flipH="1" flipV="1">
            <a:off x="7431405" y="3353435"/>
            <a:ext cx="1464945" cy="32067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7" name="Freeform 106"/>
          <p:cNvSpPr/>
          <p:nvPr/>
        </p:nvSpPr>
        <p:spPr>
          <a:xfrm rot="16200000" flipV="1">
            <a:off x="7203440" y="655320"/>
            <a:ext cx="1910080" cy="31426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8" name="Freeform 107"/>
          <p:cNvSpPr/>
          <p:nvPr/>
        </p:nvSpPr>
        <p:spPr>
          <a:xfrm rot="16200000" flipH="1" flipV="1">
            <a:off x="7818755" y="2898775"/>
            <a:ext cx="388620" cy="30410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9" name="Freeform 108"/>
          <p:cNvSpPr/>
          <p:nvPr/>
        </p:nvSpPr>
        <p:spPr>
          <a:xfrm rot="16200000" flipV="1">
            <a:off x="7657465" y="1306195"/>
            <a:ext cx="777240" cy="297688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10" name="Freeform 109"/>
          <p:cNvSpPr/>
          <p:nvPr/>
        </p:nvSpPr>
        <p:spPr>
          <a:xfrm flipH="1" flipV="1">
            <a:off x="2616200" y="468058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11" name="TextBox 17"/>
          <p:cNvSpPr txBox="1">
            <a:spLocks noChangeArrowheads="1"/>
          </p:cNvSpPr>
          <p:nvPr/>
        </p:nvSpPr>
        <p:spPr bwMode="auto">
          <a:xfrm>
            <a:off x="3048635" y="551497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2" name="TextBox 17"/>
          <p:cNvSpPr txBox="1">
            <a:spLocks noChangeArrowheads="1"/>
          </p:cNvSpPr>
          <p:nvPr/>
        </p:nvSpPr>
        <p:spPr bwMode="auto">
          <a:xfrm>
            <a:off x="3060700" y="578421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3" name="TextBox 17"/>
          <p:cNvSpPr txBox="1">
            <a:spLocks noChangeArrowheads="1"/>
          </p:cNvSpPr>
          <p:nvPr/>
        </p:nvSpPr>
        <p:spPr bwMode="auto">
          <a:xfrm>
            <a:off x="3048635" y="33934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All</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4" name="TextBox 17"/>
          <p:cNvSpPr txBox="1">
            <a:spLocks noChangeArrowheads="1"/>
          </p:cNvSpPr>
          <p:nvPr/>
        </p:nvSpPr>
        <p:spPr bwMode="auto">
          <a:xfrm>
            <a:off x="3060700" y="36626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7"/>
          <p:cNvSpPr txBox="1">
            <a:spLocks noChangeArrowheads="1"/>
          </p:cNvSpPr>
          <p:nvPr/>
        </p:nvSpPr>
        <p:spPr bwMode="auto">
          <a:xfrm>
            <a:off x="3068320" y="443674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By Id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7"/>
          <p:cNvSpPr txBox="1">
            <a:spLocks noChangeArrowheads="1"/>
          </p:cNvSpPr>
          <p:nvPr/>
        </p:nvSpPr>
        <p:spPr bwMode="auto">
          <a:xfrm>
            <a:off x="3080385" y="470598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0" name="object 18"/>
          <p:cNvSpPr/>
          <p:nvPr/>
        </p:nvSpPr>
        <p:spPr>
          <a:xfrm>
            <a:off x="6554470" y="2711450"/>
            <a:ext cx="187325" cy="166370"/>
          </a:xfrm>
          <a:prstGeom prst="rect">
            <a:avLst/>
          </a:prstGeom>
          <a:blipFill>
            <a:blip r:embed="rId18" cstate="print"/>
            <a:stretch>
              <a:fillRect/>
            </a:stretch>
          </a:blipFill>
        </p:spPr>
        <p:txBody>
          <a:bodyPr wrap="square" lIns="0" tIns="0" rIns="0" bIns="0" rtlCol="0"/>
          <a:p/>
        </p:txBody>
      </p:sp>
      <p:sp>
        <p:nvSpPr>
          <p:cNvPr id="122" name="TextBox 17"/>
          <p:cNvSpPr txBox="1">
            <a:spLocks noChangeArrowheads="1"/>
          </p:cNvSpPr>
          <p:nvPr/>
        </p:nvSpPr>
        <p:spPr bwMode="auto">
          <a:xfrm>
            <a:off x="6907530" y="10115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3" name="TextBox 17"/>
          <p:cNvSpPr txBox="1">
            <a:spLocks noChangeArrowheads="1"/>
          </p:cNvSpPr>
          <p:nvPr/>
        </p:nvSpPr>
        <p:spPr bwMode="auto">
          <a:xfrm>
            <a:off x="6910705" y="219519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4" name="TextBox 17"/>
          <p:cNvSpPr txBox="1">
            <a:spLocks noChangeArrowheads="1"/>
          </p:cNvSpPr>
          <p:nvPr/>
        </p:nvSpPr>
        <p:spPr bwMode="auto">
          <a:xfrm>
            <a:off x="6922135" y="330454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5" name="TextBox 17"/>
          <p:cNvSpPr txBox="1">
            <a:spLocks noChangeArrowheads="1"/>
          </p:cNvSpPr>
          <p:nvPr/>
        </p:nvSpPr>
        <p:spPr bwMode="auto">
          <a:xfrm>
            <a:off x="6925310" y="440563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6" name="TextBox 17"/>
          <p:cNvSpPr txBox="1">
            <a:spLocks noChangeArrowheads="1"/>
          </p:cNvSpPr>
          <p:nvPr/>
        </p:nvSpPr>
        <p:spPr bwMode="auto">
          <a:xfrm>
            <a:off x="6928485" y="54819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object 18"/>
          <p:cNvSpPr/>
          <p:nvPr/>
        </p:nvSpPr>
        <p:spPr>
          <a:xfrm>
            <a:off x="6541770" y="1635125"/>
            <a:ext cx="187325" cy="166370"/>
          </a:xfrm>
          <a:prstGeom prst="rect">
            <a:avLst/>
          </a:prstGeom>
          <a:blipFill>
            <a:blip r:embed="rId18" cstate="print"/>
            <a:stretch>
              <a:fillRect/>
            </a:stretch>
          </a:blipFill>
        </p:spPr>
        <p:txBody>
          <a:bodyPr wrap="square" lIns="0" tIns="0" rIns="0" bIns="0" rtlCol="0"/>
          <a:p/>
        </p:txBody>
      </p:sp>
      <p:sp>
        <p:nvSpPr>
          <p:cNvPr id="6" name="object 18"/>
          <p:cNvSpPr/>
          <p:nvPr/>
        </p:nvSpPr>
        <p:spPr>
          <a:xfrm>
            <a:off x="6507480" y="3834130"/>
            <a:ext cx="187325" cy="166370"/>
          </a:xfrm>
          <a:prstGeom prst="rect">
            <a:avLst/>
          </a:prstGeom>
          <a:blipFill>
            <a:blip r:embed="rId18" cstate="print"/>
            <a:stretch>
              <a:fillRect/>
            </a:stretch>
          </a:blipFill>
        </p:spPr>
        <p:txBody>
          <a:bodyPr wrap="square" lIns="0" tIns="0" rIns="0" bIns="0" rtlCol="0"/>
          <a:p/>
        </p:txBody>
      </p:sp>
      <p:sp>
        <p:nvSpPr>
          <p:cNvPr id="9" name="object 18"/>
          <p:cNvSpPr/>
          <p:nvPr/>
        </p:nvSpPr>
        <p:spPr>
          <a:xfrm>
            <a:off x="6554470" y="4951095"/>
            <a:ext cx="187325" cy="166370"/>
          </a:xfrm>
          <a:prstGeom prst="rect">
            <a:avLst/>
          </a:prstGeom>
          <a:blipFill>
            <a:blip r:embed="rId18" cstate="print"/>
            <a:stretch>
              <a:fillRect/>
            </a:stretch>
          </a:blipFill>
        </p:spPr>
        <p:txBody>
          <a:bodyPr wrap="square" lIns="0" tIns="0" rIns="0" bIns="0" rtlCol="0"/>
          <a:p/>
        </p:txBody>
      </p:sp>
      <p:sp>
        <p:nvSpPr>
          <p:cNvPr id="14" name="object 18"/>
          <p:cNvSpPr/>
          <p:nvPr/>
        </p:nvSpPr>
        <p:spPr>
          <a:xfrm>
            <a:off x="6587490" y="5996305"/>
            <a:ext cx="187325" cy="166370"/>
          </a:xfrm>
          <a:prstGeom prst="rect">
            <a:avLst/>
          </a:prstGeom>
          <a:blipFill>
            <a:blip r:embed="rId18" cstate="print"/>
            <a:stretch>
              <a:fillRect/>
            </a:stretch>
          </a:blipFill>
        </p:spPr>
        <p:txBody>
          <a:bodyPr wrap="square" lIns="0" tIns="0" rIns="0" bIns="0" rtlCol="0"/>
          <a:p/>
        </p:txBody>
      </p:sp>
      <p:sp>
        <p:nvSpPr>
          <p:cNvPr id="15" name="Rectangles 14"/>
          <p:cNvSpPr/>
          <p:nvPr/>
        </p:nvSpPr>
        <p:spPr>
          <a:xfrm>
            <a:off x="497840" y="587375"/>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520065" y="1660525"/>
            <a:ext cx="10163810" cy="4610100"/>
          </a:xfrm>
          <a:prstGeom prst="rect">
            <a:avLst/>
          </a:prstGeom>
        </p:spPr>
      </p:pic>
      <p:sp>
        <p:nvSpPr>
          <p:cNvPr id="2" name="Rectangles 1"/>
          <p:cNvSpPr/>
          <p:nvPr/>
        </p:nvSpPr>
        <p:spPr>
          <a:xfrm>
            <a:off x="8161655" y="6287135"/>
            <a:ext cx="3743325" cy="450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2"/>
          <a:stretch>
            <a:fillRect/>
          </a:stretch>
        </p:blipFill>
        <p:spPr>
          <a:xfrm>
            <a:off x="10960100" y="5183505"/>
            <a:ext cx="678815" cy="678815"/>
          </a:xfrm>
          <a:prstGeom prst="rect">
            <a:avLst/>
          </a:prstGeom>
        </p:spPr>
      </p:pic>
      <p:sp>
        <p:nvSpPr>
          <p:cNvPr id="5" name="Text Box 4"/>
          <p:cNvSpPr txBox="1"/>
          <p:nvPr/>
        </p:nvSpPr>
        <p:spPr>
          <a:xfrm>
            <a:off x="8255000" y="6367145"/>
            <a:ext cx="3487420" cy="306705"/>
          </a:xfrm>
          <a:prstGeom prst="rect">
            <a:avLst/>
          </a:prstGeom>
          <a:noFill/>
        </p:spPr>
        <p:txBody>
          <a:bodyPr wrap="none" rtlCol="0">
            <a:spAutoFit/>
          </a:bodyPr>
          <a:p>
            <a:pPr algn="l"/>
            <a:r>
              <a:rPr lang="en-US" sz="1400">
                <a:solidFill>
                  <a:schemeClr val="bg1"/>
                </a:solidFill>
              </a:rPr>
              <a:t>https://github.com/weder96/poc-cdk-java</a:t>
            </a:r>
            <a:endParaRPr lang="en-US" sz="1400">
              <a:solidFill>
                <a:schemeClr val="bg1"/>
              </a:solidFill>
            </a:endParaRPr>
          </a:p>
        </p:txBody>
      </p:sp>
      <p:pic>
        <p:nvPicPr>
          <p:cNvPr id="7" name="Picture 6"/>
          <p:cNvPicPr>
            <a:picLocks noChangeAspect="1"/>
          </p:cNvPicPr>
          <p:nvPr/>
        </p:nvPicPr>
        <p:blipFill>
          <a:blip r:embed="rId3"/>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Proof of Concepts  AWS CDK</a:t>
            </a:r>
            <a:endParaRPr lang="pt-PT" altLang="en-US" sz="2000" b="1" dirty="0">
              <a:solidFill>
                <a:schemeClr val="bg1"/>
              </a:solidFill>
            </a:endParaRPr>
          </a:p>
        </p:txBody>
      </p:sp>
      <p:sp>
        <p:nvSpPr>
          <p:cNvPr id="9" name="Text Box 8"/>
          <p:cNvSpPr txBox="1"/>
          <p:nvPr/>
        </p:nvSpPr>
        <p:spPr>
          <a:xfrm>
            <a:off x="374015" y="728980"/>
            <a:ext cx="10780395" cy="737235"/>
          </a:xfrm>
          <a:prstGeom prst="rect">
            <a:avLst/>
          </a:prstGeom>
          <a:noFill/>
        </p:spPr>
        <p:txBody>
          <a:bodyPr wrap="square" rtlCol="0" anchor="t">
            <a:spAutoFit/>
          </a:bodyPr>
          <a:p>
            <a:pPr algn="l"/>
            <a:r>
              <a:rPr lang="en-US" sz="1400">
                <a:solidFill>
                  <a:schemeClr val="bg1"/>
                </a:solidFill>
              </a:rPr>
              <a:t>The purpose of this PoC is to understand how to use the CDK </a:t>
            </a:r>
            <a:r>
              <a:rPr lang="en-US" sz="1400" b="1">
                <a:solidFill>
                  <a:schemeClr val="bg1"/>
                </a:solidFill>
              </a:rPr>
              <a:t>to generate the infra(JAVA)</a:t>
            </a:r>
            <a:r>
              <a:rPr lang="en-US" sz="1400">
                <a:solidFill>
                  <a:schemeClr val="bg1"/>
                </a:solidFill>
              </a:rPr>
              <a:t> of a </a:t>
            </a:r>
            <a:r>
              <a:rPr lang="en-US" sz="1400" b="1">
                <a:solidFill>
                  <a:schemeClr val="bg1"/>
                </a:solidFill>
              </a:rPr>
              <a:t>CRUD(Create, Read, Update, Delete)</a:t>
            </a:r>
            <a:r>
              <a:rPr lang="en-US" sz="1400">
                <a:solidFill>
                  <a:schemeClr val="bg1"/>
                </a:solidFill>
              </a:rPr>
              <a:t> using , </a:t>
            </a:r>
            <a:r>
              <a:rPr lang="en-US" sz="1400" b="1">
                <a:solidFill>
                  <a:schemeClr val="bg1"/>
                </a:solidFill>
              </a:rPr>
              <a:t>API Gateway, lambdas(Python) and DynamoDB</a:t>
            </a:r>
            <a:r>
              <a:rPr lang="en-US" sz="1400">
                <a:solidFill>
                  <a:schemeClr val="bg1"/>
                </a:solidFill>
              </a:rPr>
              <a:t>, its advantages and limitations of </a:t>
            </a:r>
            <a:r>
              <a:rPr lang="en-US" sz="1400" b="1">
                <a:solidFill>
                  <a:schemeClr val="bg1"/>
                </a:solidFill>
              </a:rPr>
              <a:t>traditional use with the creation of a Cloudformation(SAM) template</a:t>
            </a:r>
            <a:r>
              <a:rPr lang="en-US" sz="1400">
                <a:solidFill>
                  <a:schemeClr val="bg1"/>
                </a:solidFill>
              </a:rPr>
              <a:t>.</a:t>
            </a:r>
            <a:endParaRPr lang="en-US" sz="1400">
              <a:solidFill>
                <a:schemeClr val="bg1"/>
              </a:solidFill>
            </a:endParaRPr>
          </a:p>
        </p:txBody>
      </p:sp>
      <p:pic>
        <p:nvPicPr>
          <p:cNvPr id="3" name="Picture 2"/>
          <p:cNvPicPr>
            <a:picLocks noChangeAspect="1"/>
          </p:cNvPicPr>
          <p:nvPr/>
        </p:nvPicPr>
        <p:blipFill>
          <a:blip r:embed="rId4"/>
          <a:stretch>
            <a:fillRect/>
          </a:stretch>
        </p:blipFill>
        <p:spPr>
          <a:xfrm>
            <a:off x="9450070" y="1720850"/>
            <a:ext cx="2292350" cy="2316480"/>
          </a:xfrm>
          <a:prstGeom prst="rect">
            <a:avLst/>
          </a:prstGeom>
        </p:spPr>
      </p:pic>
      <p:sp>
        <p:nvSpPr>
          <p:cNvPr id="10" name="Rectangles 9"/>
          <p:cNvSpPr/>
          <p:nvPr/>
        </p:nvSpPr>
        <p:spPr>
          <a:xfrm>
            <a:off x="711200" y="2989580"/>
            <a:ext cx="1230630"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710565" y="4707255"/>
            <a:ext cx="1853565"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1678940" y="3073400"/>
            <a:ext cx="174625" cy="166370"/>
          </a:xfrm>
          <a:prstGeom prst="rect">
            <a:avLst/>
          </a:prstGeom>
          <a:blipFill>
            <a:blip r:embed="rId5" cstate="print"/>
            <a:stretch>
              <a:fillRect/>
            </a:stretch>
          </a:blipFill>
        </p:spPr>
        <p:txBody>
          <a:bodyPr wrap="square" lIns="0" tIns="0" rIns="0" bIns="0" rtlCol="0"/>
          <a:p/>
        </p:txBody>
      </p:sp>
      <p:pic>
        <p:nvPicPr>
          <p:cNvPr id="14" name="Picture 13"/>
          <p:cNvPicPr>
            <a:picLocks noChangeAspect="1"/>
          </p:cNvPicPr>
          <p:nvPr/>
        </p:nvPicPr>
        <p:blipFill>
          <a:blip r:embed="rId6"/>
          <a:stretch>
            <a:fillRect/>
          </a:stretch>
        </p:blipFill>
        <p:spPr>
          <a:xfrm>
            <a:off x="2068830" y="4707255"/>
            <a:ext cx="421005" cy="42100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6123305" y="6211570"/>
            <a:ext cx="570547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6759575" y="6262370"/>
            <a:ext cx="4817110" cy="368300"/>
          </a:xfrm>
          <a:prstGeom prst="rect">
            <a:avLst/>
          </a:prstGeom>
          <a:noFill/>
        </p:spPr>
        <p:txBody>
          <a:bodyPr wrap="none" rtlCol="0">
            <a:spAutoFit/>
          </a:bodyPr>
          <a:p>
            <a:pPr algn="l"/>
            <a:r>
              <a:rPr lang="en-US">
                <a:solidFill>
                  <a:schemeClr val="bg1"/>
                </a:solidFill>
              </a:rPr>
              <a:t>https://hands-on.cloud/install-aws-cdk-guide/</a:t>
            </a:r>
            <a:endParaRPr lang="en-US">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Prerequisites for Installing AWS CDK</a:t>
            </a:r>
            <a:endParaRPr lang="pt-PT" altLang="en-US" sz="2000" b="1" dirty="0">
              <a:solidFill>
                <a:schemeClr val="bg1"/>
              </a:solidFill>
            </a:endParaRPr>
          </a:p>
        </p:txBody>
      </p:sp>
      <p:sp>
        <p:nvSpPr>
          <p:cNvPr id="9" name="Text Box 8"/>
          <p:cNvSpPr txBox="1"/>
          <p:nvPr/>
        </p:nvSpPr>
        <p:spPr>
          <a:xfrm>
            <a:off x="347345" y="709930"/>
            <a:ext cx="10780395" cy="583565"/>
          </a:xfrm>
          <a:prstGeom prst="rect">
            <a:avLst/>
          </a:prstGeom>
          <a:noFill/>
        </p:spPr>
        <p:txBody>
          <a:bodyPr wrap="square" rtlCol="0" anchor="t">
            <a:spAutoFit/>
          </a:bodyPr>
          <a:p>
            <a:pPr algn="l"/>
            <a:r>
              <a:rPr lang="en-US" sz="1600">
                <a:solidFill>
                  <a:schemeClr val="bg1"/>
                </a:solidFill>
              </a:rPr>
              <a:t>Before you can dive into the world of AWS CDK, you need to take care of a couple of prerequisites. First, ensure you have Node.js version 18.0.0 or later installed on your system.</a:t>
            </a:r>
            <a:endParaRPr lang="en-US" sz="1600">
              <a:solidFill>
                <a:schemeClr val="bg1"/>
              </a:solidFill>
            </a:endParaRPr>
          </a:p>
        </p:txBody>
      </p:sp>
      <p:pic>
        <p:nvPicPr>
          <p:cNvPr id="6" name="Picture 5"/>
          <p:cNvPicPr>
            <a:picLocks noChangeAspect="1"/>
          </p:cNvPicPr>
          <p:nvPr/>
        </p:nvPicPr>
        <p:blipFill>
          <a:blip r:embed="rId2"/>
          <a:stretch>
            <a:fillRect/>
          </a:stretch>
        </p:blipFill>
        <p:spPr>
          <a:xfrm>
            <a:off x="408305" y="1616075"/>
            <a:ext cx="3771900" cy="1181100"/>
          </a:xfrm>
          <a:prstGeom prst="rect">
            <a:avLst/>
          </a:prstGeom>
        </p:spPr>
      </p:pic>
      <p:sp>
        <p:nvSpPr>
          <p:cNvPr id="10" name="Title 1"/>
          <p:cNvSpPr>
            <a:spLocks noGrp="1"/>
          </p:cNvSpPr>
          <p:nvPr/>
        </p:nvSpPr>
        <p:spPr>
          <a:xfrm>
            <a:off x="317500" y="2980055"/>
            <a:ext cx="2542540"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Installing AWS CDK</a:t>
            </a:r>
            <a:endParaRPr lang="pt-PT" altLang="en-US" sz="1600" b="1" dirty="0">
              <a:solidFill>
                <a:schemeClr val="bg1"/>
              </a:solidFill>
            </a:endParaRPr>
          </a:p>
        </p:txBody>
      </p:sp>
      <p:pic>
        <p:nvPicPr>
          <p:cNvPr id="11" name="Picture 10"/>
          <p:cNvPicPr>
            <a:picLocks noChangeAspect="1"/>
          </p:cNvPicPr>
          <p:nvPr/>
        </p:nvPicPr>
        <p:blipFill>
          <a:blip r:embed="rId3"/>
          <a:stretch>
            <a:fillRect/>
          </a:stretch>
        </p:blipFill>
        <p:spPr>
          <a:xfrm>
            <a:off x="445770" y="5496560"/>
            <a:ext cx="4038600" cy="1123950"/>
          </a:xfrm>
          <a:prstGeom prst="rect">
            <a:avLst/>
          </a:prstGeom>
        </p:spPr>
      </p:pic>
      <p:pic>
        <p:nvPicPr>
          <p:cNvPr id="13" name="Picture 12"/>
          <p:cNvPicPr>
            <a:picLocks noChangeAspect="1"/>
          </p:cNvPicPr>
          <p:nvPr/>
        </p:nvPicPr>
        <p:blipFill>
          <a:blip r:embed="rId4"/>
          <a:stretch>
            <a:fillRect/>
          </a:stretch>
        </p:blipFill>
        <p:spPr>
          <a:xfrm>
            <a:off x="408305" y="3789680"/>
            <a:ext cx="3321050" cy="1012825"/>
          </a:xfrm>
          <a:prstGeom prst="rect">
            <a:avLst/>
          </a:prstGeom>
        </p:spPr>
      </p:pic>
      <p:sp>
        <p:nvSpPr>
          <p:cNvPr id="14" name="Text Box 13"/>
          <p:cNvSpPr txBox="1"/>
          <p:nvPr/>
        </p:nvSpPr>
        <p:spPr>
          <a:xfrm>
            <a:off x="317500" y="3210560"/>
            <a:ext cx="11033125" cy="583565"/>
          </a:xfrm>
          <a:prstGeom prst="rect">
            <a:avLst/>
          </a:prstGeom>
          <a:noFill/>
        </p:spPr>
        <p:txBody>
          <a:bodyPr wrap="square" rtlCol="0" anchor="t">
            <a:spAutoFit/>
          </a:bodyPr>
          <a:p>
            <a:r>
              <a:rPr lang="en-US" sz="1600">
                <a:solidFill>
                  <a:schemeClr val="bg1"/>
                </a:solidFill>
              </a:rPr>
              <a:t>Installing the AWS CDK is a breeze. Run the following command in your terminal or command prompt to install AWS CDK:</a:t>
            </a:r>
            <a:endParaRPr lang="en-US" sz="1600">
              <a:solidFill>
                <a:schemeClr val="bg1"/>
              </a:solidFill>
            </a:endParaRPr>
          </a:p>
        </p:txBody>
      </p:sp>
      <p:sp>
        <p:nvSpPr>
          <p:cNvPr id="15" name="Title 1"/>
          <p:cNvSpPr>
            <a:spLocks noGrp="1"/>
          </p:cNvSpPr>
          <p:nvPr/>
        </p:nvSpPr>
        <p:spPr>
          <a:xfrm>
            <a:off x="367030" y="5055870"/>
            <a:ext cx="3740785"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Verifying AWS CDK Installation</a:t>
            </a:r>
            <a:endParaRPr lang="pt-PT" altLang="en-US" sz="1600" b="1" dirty="0">
              <a:solidFill>
                <a:schemeClr val="bg1"/>
              </a:solidFill>
            </a:endParaRPr>
          </a:p>
        </p:txBody>
      </p:sp>
      <p:sp>
        <p:nvSpPr>
          <p:cNvPr id="3" name="Rectangles 2"/>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7416165" y="6211570"/>
            <a:ext cx="436308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433945" y="6268085"/>
            <a:ext cx="4304030" cy="337185"/>
          </a:xfrm>
          <a:prstGeom prst="rect">
            <a:avLst/>
          </a:prstGeom>
          <a:noFill/>
        </p:spPr>
        <p:txBody>
          <a:bodyPr wrap="none" rtlCol="0">
            <a:spAutoFit/>
          </a:bodyPr>
          <a:p>
            <a:pPr algn="l"/>
            <a:r>
              <a:rPr lang="en-US" sz="1600">
                <a:solidFill>
                  <a:schemeClr val="bg1"/>
                </a:solidFill>
              </a:rPr>
              <a:t>https://hands-on.cloud/install-aws-cdk-guide/</a:t>
            </a:r>
            <a:endParaRPr lang="en-US" sz="1600">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Initializing a CDK Project</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lang="en-US" sz="1600">
                <a:solidFill>
                  <a:schemeClr val="bg1"/>
                </a:solidFill>
              </a:rPr>
              <a:t>To initialize a new CDK project, navigate to the desired directory in your terminal or command prompt and run the cdk init command with the appropriate template and programming language. For example, to create a </a:t>
            </a:r>
            <a:r>
              <a:rPr lang="pt-PT" altLang="en-US" sz="1600">
                <a:solidFill>
                  <a:schemeClr val="bg1"/>
                </a:solidFill>
              </a:rPr>
              <a:t>Java</a:t>
            </a:r>
            <a:r>
              <a:rPr lang="en-US" sz="1600">
                <a:solidFill>
                  <a:schemeClr val="bg1"/>
                </a:solidFill>
              </a:rPr>
              <a:t>-based CDK project, you would run the following command:</a:t>
            </a:r>
            <a:endParaRPr lang="en-US" sz="1600">
              <a:solidFill>
                <a:schemeClr val="bg1"/>
              </a:solidFill>
            </a:endParaRPr>
          </a:p>
        </p:txBody>
      </p:sp>
      <p:pic>
        <p:nvPicPr>
          <p:cNvPr id="3" name="Picture 2"/>
          <p:cNvPicPr>
            <a:picLocks noChangeAspect="1"/>
          </p:cNvPicPr>
          <p:nvPr/>
        </p:nvPicPr>
        <p:blipFill>
          <a:blip r:embed="rId2"/>
          <a:stretch>
            <a:fillRect/>
          </a:stretch>
        </p:blipFill>
        <p:spPr>
          <a:xfrm>
            <a:off x="1276350" y="3604260"/>
            <a:ext cx="1920875" cy="1920875"/>
          </a:xfrm>
          <a:prstGeom prst="rect">
            <a:avLst/>
          </a:prstGeom>
        </p:spPr>
      </p:pic>
      <p:pic>
        <p:nvPicPr>
          <p:cNvPr id="4" name="Picture 3"/>
          <p:cNvPicPr>
            <a:picLocks noChangeAspect="1"/>
          </p:cNvPicPr>
          <p:nvPr/>
        </p:nvPicPr>
        <p:blipFill>
          <a:blip r:embed="rId3"/>
          <a:stretch>
            <a:fillRect/>
          </a:stretch>
        </p:blipFill>
        <p:spPr>
          <a:xfrm>
            <a:off x="497205" y="1865630"/>
            <a:ext cx="3870960" cy="1558290"/>
          </a:xfrm>
          <a:prstGeom prst="rect">
            <a:avLst/>
          </a:prstGeom>
        </p:spPr>
      </p:pic>
      <p:pic>
        <p:nvPicPr>
          <p:cNvPr id="12" name="Picture 11"/>
          <p:cNvPicPr>
            <a:picLocks noChangeAspect="1"/>
          </p:cNvPicPr>
          <p:nvPr/>
        </p:nvPicPr>
        <p:blipFill>
          <a:blip r:embed="rId4"/>
          <a:stretch>
            <a:fillRect/>
          </a:stretch>
        </p:blipFill>
        <p:spPr>
          <a:xfrm>
            <a:off x="4516755" y="1818640"/>
            <a:ext cx="7238365" cy="3785235"/>
          </a:xfrm>
          <a:prstGeom prst="rect">
            <a:avLst/>
          </a:prstGeom>
        </p:spPr>
      </p:pic>
      <p:sp>
        <p:nvSpPr>
          <p:cNvPr id="15" name="Rectangles 14"/>
          <p:cNvSpPr/>
          <p:nvPr/>
        </p:nvSpPr>
        <p:spPr>
          <a:xfrm>
            <a:off x="450215" y="558800"/>
            <a:ext cx="328269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pt-PT" altLang="en-US">
                <a:latin typeface="Inter Light" panose="02000403000000020004" charset="0"/>
                <a:cs typeface="Inter Light" panose="02000403000000020004" charset="0"/>
              </a:rPr>
              <a:t>,</a:t>
            </a:r>
            <a:endParaRPr lang="pt-PT" altLang="en-US">
              <a:latin typeface="Inter Light" panose="02000403000000020004" charset="0"/>
              <a:cs typeface="Inter Light" panose="02000403000000020004"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Building and Deploying Your AWS CDK App</a:t>
            </a:r>
            <a:endParaRPr lang="pt-PT" altLang="en-US" sz="2000" b="1" dirty="0">
              <a:solidFill>
                <a:schemeClr val="bg1"/>
              </a:solidFill>
            </a:endParaRPr>
          </a:p>
        </p:txBody>
      </p:sp>
      <p:sp>
        <p:nvSpPr>
          <p:cNvPr id="9" name="Text Box 8"/>
          <p:cNvSpPr txBox="1"/>
          <p:nvPr/>
        </p:nvSpPr>
        <p:spPr>
          <a:xfrm>
            <a:off x="347345" y="709930"/>
            <a:ext cx="10780395" cy="1568450"/>
          </a:xfrm>
          <a:prstGeom prst="rect">
            <a:avLst/>
          </a:prstGeom>
          <a:noFill/>
        </p:spPr>
        <p:txBody>
          <a:bodyPr wrap="square" rtlCol="0" anchor="t">
            <a:spAutoFit/>
          </a:bodyPr>
          <a:p>
            <a:pPr algn="l"/>
            <a:r>
              <a:rPr sz="1600">
                <a:solidFill>
                  <a:schemeClr val="bg1"/>
                </a:solidFill>
              </a:rPr>
              <a:t>Once your CDK project is set up, the next step is to build and deploy your AWS CDK app. </a:t>
            </a:r>
            <a:endParaRPr sz="1600">
              <a:solidFill>
                <a:schemeClr val="bg1"/>
              </a:solidFill>
            </a:endParaRPr>
          </a:p>
          <a:p>
            <a:pPr algn="l"/>
            <a:r>
              <a:rPr sz="1600">
                <a:solidFill>
                  <a:schemeClr val="bg1"/>
                </a:solidFill>
              </a:rPr>
              <a:t>This process involves </a:t>
            </a:r>
            <a:r>
              <a:rPr sz="1600" b="1">
                <a:solidFill>
                  <a:schemeClr val="bg1"/>
                </a:solidFill>
              </a:rPr>
              <a:t>synthesizing CloudFormation templates </a:t>
            </a:r>
            <a:r>
              <a:rPr sz="1600">
                <a:solidFill>
                  <a:schemeClr val="bg1"/>
                </a:solidFill>
              </a:rPr>
              <a:t>in </a:t>
            </a:r>
            <a:r>
              <a:rPr sz="1600" b="1">
                <a:solidFill>
                  <a:schemeClr val="bg1"/>
                </a:solidFill>
              </a:rPr>
              <a:t>YAML format</a:t>
            </a:r>
            <a:r>
              <a:rPr sz="1600">
                <a:solidFill>
                  <a:schemeClr val="bg1"/>
                </a:solidFill>
              </a:rPr>
              <a:t>, saving them in the </a:t>
            </a:r>
            <a:r>
              <a:rPr sz="1600" b="1">
                <a:solidFill>
                  <a:schemeClr val="bg1"/>
                </a:solidFill>
              </a:rPr>
              <a:t>cdk.out</a:t>
            </a:r>
            <a:r>
              <a:rPr sz="1600">
                <a:solidFill>
                  <a:schemeClr val="bg1"/>
                </a:solidFill>
              </a:rPr>
              <a:t> folder as JSON, bootstrapping your stack, and deploying your app to your AWS account.</a:t>
            </a:r>
            <a:endParaRPr sz="1600">
              <a:solidFill>
                <a:schemeClr val="bg1"/>
              </a:solidFill>
            </a:endParaRPr>
          </a:p>
          <a:p>
            <a:pPr algn="l"/>
            <a:endParaRPr sz="1600">
              <a:solidFill>
                <a:schemeClr val="bg1"/>
              </a:solidFill>
            </a:endParaRPr>
          </a:p>
          <a:p>
            <a:pPr algn="l"/>
            <a:r>
              <a:rPr sz="1600">
                <a:solidFill>
                  <a:schemeClr val="bg1"/>
                </a:solidFill>
              </a:rPr>
              <a:t>By following these steps, you can create and manage your </a:t>
            </a:r>
            <a:r>
              <a:rPr sz="1600" b="1">
                <a:solidFill>
                  <a:schemeClr val="bg1"/>
                </a:solidFill>
              </a:rPr>
              <a:t>AWS infrastructure</a:t>
            </a:r>
            <a:r>
              <a:rPr sz="1600">
                <a:solidFill>
                  <a:schemeClr val="bg1"/>
                </a:solidFill>
              </a:rPr>
              <a:t> using the power of AWS CDK and </a:t>
            </a:r>
            <a:r>
              <a:rPr sz="1600" b="1">
                <a:solidFill>
                  <a:schemeClr val="bg1"/>
                </a:solidFill>
              </a:rPr>
              <a:t>your preferred programming language</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446655"/>
            <a:ext cx="5433695" cy="1167765"/>
          </a:xfrm>
          <a:prstGeom prst="rect">
            <a:avLst/>
          </a:prstGeom>
        </p:spPr>
      </p:pic>
      <p:sp>
        <p:nvSpPr>
          <p:cNvPr id="18" name="Text Box 17"/>
          <p:cNvSpPr txBox="1"/>
          <p:nvPr/>
        </p:nvSpPr>
        <p:spPr>
          <a:xfrm>
            <a:off x="2442845" y="2743835"/>
            <a:ext cx="1419860" cy="275590"/>
          </a:xfrm>
          <a:prstGeom prst="rect">
            <a:avLst/>
          </a:prstGeom>
          <a:noFill/>
        </p:spPr>
        <p:txBody>
          <a:bodyPr wrap="square" rtlCol="0">
            <a:spAutoFit/>
          </a:bodyPr>
          <a:p>
            <a:r>
              <a:rPr lang="en-US" sz="1200">
                <a:solidFill>
                  <a:schemeClr val="bg1"/>
                </a:solidFill>
              </a:rPr>
              <a:t> cdk synth</a:t>
            </a:r>
            <a:endParaRPr lang="en-US" sz="1200">
              <a:solidFill>
                <a:schemeClr val="bg1"/>
              </a:solidFill>
            </a:endParaRPr>
          </a:p>
        </p:txBody>
      </p:sp>
      <p:sp>
        <p:nvSpPr>
          <p:cNvPr id="19" name="Text Box 18"/>
          <p:cNvSpPr txBox="1"/>
          <p:nvPr/>
        </p:nvSpPr>
        <p:spPr>
          <a:xfrm>
            <a:off x="435610" y="3912870"/>
            <a:ext cx="5784215" cy="1568450"/>
          </a:xfrm>
          <a:prstGeom prst="rect">
            <a:avLst/>
          </a:prstGeom>
          <a:noFill/>
        </p:spPr>
        <p:txBody>
          <a:bodyPr wrap="square" rtlCol="0">
            <a:spAutoFit/>
          </a:bodyPr>
          <a:p>
            <a:pPr algn="l">
              <a:buClrTx/>
              <a:buSzTx/>
              <a:buNone/>
            </a:pPr>
            <a:r>
              <a:rPr sz="1600">
                <a:solidFill>
                  <a:schemeClr val="bg1"/>
                </a:solidFill>
              </a:rPr>
              <a:t>To synthesize </a:t>
            </a:r>
            <a:r>
              <a:rPr sz="1600" b="1">
                <a:solidFill>
                  <a:schemeClr val="bg1"/>
                </a:solidFill>
              </a:rPr>
              <a:t>CloudFormation templates for your AWS CDK app</a:t>
            </a:r>
            <a:r>
              <a:rPr sz="1600">
                <a:solidFill>
                  <a:schemeClr val="bg1"/>
                </a:solidFill>
              </a:rPr>
              <a:t>, run the cdk synth command in your terminal or command prompt. This command generates</a:t>
            </a:r>
            <a:r>
              <a:rPr sz="1600" b="1">
                <a:solidFill>
                  <a:schemeClr val="bg1"/>
                </a:solidFill>
              </a:rPr>
              <a:t> YAML-formatted CloudFormation templates</a:t>
            </a:r>
            <a:r>
              <a:rPr sz="1600">
                <a:solidFill>
                  <a:schemeClr val="bg1"/>
                </a:solidFill>
              </a:rPr>
              <a:t> for each stack in your app, encompassing all the </a:t>
            </a:r>
            <a:r>
              <a:rPr sz="1600" b="1">
                <a:solidFill>
                  <a:schemeClr val="bg1"/>
                </a:solidFill>
              </a:rPr>
              <a:t>resources you’ve defined in your CDK code</a:t>
            </a:r>
            <a:r>
              <a:rPr sz="1600">
                <a:solidFill>
                  <a:schemeClr val="bg1"/>
                </a:solidFill>
              </a:rPr>
              <a:t>.</a:t>
            </a:r>
            <a:endParaRPr sz="1600">
              <a:solidFill>
                <a:schemeClr val="bg1"/>
              </a:solidFill>
            </a:endParaRPr>
          </a:p>
        </p:txBody>
      </p:sp>
      <p:pic>
        <p:nvPicPr>
          <p:cNvPr id="20" name="Picture 19"/>
          <p:cNvPicPr>
            <a:picLocks noChangeAspect="1"/>
          </p:cNvPicPr>
          <p:nvPr/>
        </p:nvPicPr>
        <p:blipFill>
          <a:blip r:embed="rId3"/>
          <a:stretch>
            <a:fillRect/>
          </a:stretch>
        </p:blipFill>
        <p:spPr>
          <a:xfrm>
            <a:off x="6273165" y="2446655"/>
            <a:ext cx="5554345" cy="3173730"/>
          </a:xfrm>
          <a:prstGeom prst="rect">
            <a:avLst/>
          </a:prstGeom>
        </p:spPr>
      </p:pic>
      <p:sp>
        <p:nvSpPr>
          <p:cNvPr id="15" name="Rectangles 14"/>
          <p:cNvSpPr/>
          <p:nvPr/>
        </p:nvSpPr>
        <p:spPr>
          <a:xfrm>
            <a:off x="450215" y="558800"/>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Bootstrapping AWS CDK</a:t>
            </a:r>
            <a:endParaRPr lang="pt-PT" altLang="en-US" sz="2000" b="1" dirty="0">
              <a:solidFill>
                <a:schemeClr val="bg1"/>
              </a:solidFill>
            </a:endParaRPr>
          </a:p>
        </p:txBody>
      </p:sp>
      <p:sp>
        <p:nvSpPr>
          <p:cNvPr id="9" name="Text Box 8"/>
          <p:cNvSpPr txBox="1"/>
          <p:nvPr/>
        </p:nvSpPr>
        <p:spPr>
          <a:xfrm>
            <a:off x="347345" y="709930"/>
            <a:ext cx="10780395" cy="1568450"/>
          </a:xfrm>
          <a:prstGeom prst="rect">
            <a:avLst/>
          </a:prstGeom>
          <a:noFill/>
        </p:spPr>
        <p:txBody>
          <a:bodyPr wrap="square" rtlCol="0" anchor="t">
            <a:spAutoFit/>
          </a:bodyPr>
          <a:p>
            <a:pPr algn="l"/>
            <a:r>
              <a:rPr sz="1600">
                <a:solidFill>
                  <a:schemeClr val="bg1"/>
                </a:solidFill>
              </a:rPr>
              <a:t>Before deploying your AWS CDK app, </a:t>
            </a:r>
            <a:r>
              <a:rPr sz="1600" b="1">
                <a:solidFill>
                  <a:schemeClr val="bg1"/>
                </a:solidFill>
              </a:rPr>
              <a:t>you’ll need to bootstrap your stack</a:t>
            </a:r>
            <a:r>
              <a:rPr sz="1600">
                <a:solidFill>
                  <a:schemeClr val="bg1"/>
                </a:solidFill>
              </a:rPr>
              <a:t>. Bootstrapping involves creating dedicated Amazon S3 buckets and other containers required for deploying your app using AWS CloudFormation.</a:t>
            </a:r>
            <a:endParaRPr sz="1600">
              <a:solidFill>
                <a:schemeClr val="bg1"/>
              </a:solidFill>
            </a:endParaRPr>
          </a:p>
          <a:p>
            <a:pPr algn="l"/>
            <a:endParaRPr sz="1600">
              <a:solidFill>
                <a:schemeClr val="bg1"/>
              </a:solidFill>
            </a:endParaRPr>
          </a:p>
          <a:p>
            <a:pPr algn="l"/>
            <a:r>
              <a:rPr sz="1600">
                <a:solidFill>
                  <a:schemeClr val="bg1"/>
                </a:solidFill>
              </a:rPr>
              <a:t>To bootstrap your stack, run the cdk bootstrap command in your terminal or command prompt. This command deploys a CDKToolkit CloudFormation stack into the specified environment, provisioning the necessary resources for your AWS CDK app.</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446655"/>
            <a:ext cx="5433695" cy="1167765"/>
          </a:xfrm>
          <a:prstGeom prst="rect">
            <a:avLst/>
          </a:prstGeom>
        </p:spPr>
      </p:pic>
      <p:sp>
        <p:nvSpPr>
          <p:cNvPr id="18" name="Text Box 17"/>
          <p:cNvSpPr txBox="1"/>
          <p:nvPr/>
        </p:nvSpPr>
        <p:spPr>
          <a:xfrm>
            <a:off x="2442845" y="2743835"/>
            <a:ext cx="1419860" cy="275590"/>
          </a:xfrm>
          <a:prstGeom prst="rect">
            <a:avLst/>
          </a:prstGeom>
          <a:noFill/>
        </p:spPr>
        <p:txBody>
          <a:bodyPr wrap="square" rtlCol="0">
            <a:spAutoFit/>
          </a:bodyPr>
          <a:p>
            <a:r>
              <a:rPr lang="en-US" sz="1200">
                <a:solidFill>
                  <a:schemeClr val="bg1"/>
                </a:solidFill>
              </a:rPr>
              <a:t>cdk bootstrap</a:t>
            </a:r>
            <a:endParaRPr lang="en-US" sz="1200">
              <a:solidFill>
                <a:schemeClr val="bg1"/>
              </a:solidFill>
            </a:endParaRPr>
          </a:p>
        </p:txBody>
      </p:sp>
      <p:pic>
        <p:nvPicPr>
          <p:cNvPr id="2" name="Picture 1"/>
          <p:cNvPicPr>
            <a:picLocks noChangeAspect="1"/>
          </p:cNvPicPr>
          <p:nvPr/>
        </p:nvPicPr>
        <p:blipFill>
          <a:blip r:embed="rId3"/>
          <a:stretch>
            <a:fillRect/>
          </a:stretch>
        </p:blipFill>
        <p:spPr>
          <a:xfrm>
            <a:off x="469900" y="4451985"/>
            <a:ext cx="10534650" cy="188595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650240" y="588899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150" y="-40640"/>
            <a:ext cx="12139295" cy="68281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360680" y="2058035"/>
            <a:ext cx="4696460" cy="1487170"/>
          </a:xfrm>
          <a:prstGeom prst="rect">
            <a:avLst/>
          </a:prstGeom>
        </p:spPr>
        <p:txBody>
          <a:bodyPr vert="horz" wrap="square" lIns="0" tIns="10583" rIns="0" bIns="0" rtlCol="0">
            <a:spAutoFit/>
          </a:bodyPr>
          <a:lstStyle/>
          <a:p>
            <a:pPr marL="12700">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IDE Toolkits</a:t>
            </a:r>
            <a:br>
              <a:rPr lang="en-US" sz="4800" spc="170" dirty="0">
                <a:solidFill>
                  <a:schemeClr val="bg1"/>
                </a:solidFill>
                <a:latin typeface="Swiss921 BT" panose="020B0806030502050204" charset="0"/>
                <a:cs typeface="Swiss921 BT" panose="020B0806030502050204" charset="0"/>
                <a:sym typeface="+mn-ea"/>
              </a:rPr>
            </a:br>
            <a:endParaRPr lang="en-US" altLang="en-US" sz="4800" spc="170" dirty="0">
              <a:solidFill>
                <a:schemeClr val="bg1"/>
              </a:solidFill>
              <a:latin typeface="Swiss921 BT" panose="020B0806030502050204" charset="0"/>
              <a:cs typeface="Swiss921 BT" panose="020B0806030502050204" charset="0"/>
              <a:sym typeface="+mn-ea"/>
            </a:endParaRPr>
          </a:p>
        </p:txBody>
      </p:sp>
      <p:pic>
        <p:nvPicPr>
          <p:cNvPr id="4" name="Picture 3" descr="vscode-origina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540" y="111125"/>
            <a:ext cx="1219200" cy="1219200"/>
          </a:xfrm>
          <a:prstGeom prst="rect">
            <a:avLst/>
          </a:prstGeom>
        </p:spPr>
      </p:pic>
      <p:pic>
        <p:nvPicPr>
          <p:cNvPr id="39" name="Graphic 44"/>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56410" y="3735705"/>
            <a:ext cx="1257300" cy="1257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709930"/>
            <a:ext cx="10780395" cy="583565"/>
          </a:xfrm>
          <a:prstGeom prst="rect">
            <a:avLst/>
          </a:prstGeom>
          <a:noFill/>
        </p:spPr>
        <p:txBody>
          <a:bodyPr wrap="square" rtlCol="0" anchor="t">
            <a:spAutoFit/>
          </a:bodyPr>
          <a:p>
            <a:pPr algn="l"/>
            <a:r>
              <a:rPr sz="1600">
                <a:solidFill>
                  <a:schemeClr val="bg1"/>
                </a:solidFill>
              </a:rPr>
              <a:t>You’re ready to deploy your AWS CDK app with your synthesized CloudFormation templates and bootstrapped stack. To do this, run the </a:t>
            </a:r>
            <a:r>
              <a:rPr sz="1600" b="1">
                <a:solidFill>
                  <a:schemeClr val="bg1"/>
                </a:solidFill>
              </a:rPr>
              <a:t>cdk deploy</a:t>
            </a:r>
            <a:r>
              <a:rPr sz="1600">
                <a:solidFill>
                  <a:schemeClr val="bg1"/>
                </a:solidFill>
              </a:rPr>
              <a:t> command in your terminal or command prompt.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492250"/>
            <a:ext cx="5433695" cy="1167765"/>
          </a:xfrm>
          <a:prstGeom prst="rect">
            <a:avLst/>
          </a:prstGeom>
        </p:spPr>
      </p:pic>
      <p:sp>
        <p:nvSpPr>
          <p:cNvPr id="18" name="Text Box 17"/>
          <p:cNvSpPr txBox="1"/>
          <p:nvPr/>
        </p:nvSpPr>
        <p:spPr>
          <a:xfrm>
            <a:off x="2451735" y="1789430"/>
            <a:ext cx="1419860" cy="275590"/>
          </a:xfrm>
          <a:prstGeom prst="rect">
            <a:avLst/>
          </a:prstGeom>
          <a:noFill/>
        </p:spPr>
        <p:txBody>
          <a:bodyPr wrap="square" rtlCol="0">
            <a:spAutoFit/>
          </a:bodyPr>
          <a:p>
            <a:r>
              <a:rPr lang="en-US" sz="1200">
                <a:solidFill>
                  <a:schemeClr val="bg1"/>
                </a:solidFill>
              </a:rPr>
              <a:t> cdk </a:t>
            </a:r>
            <a:r>
              <a:rPr lang="pt-PT" altLang="en-US" sz="1200">
                <a:solidFill>
                  <a:schemeClr val="bg1"/>
                </a:solidFill>
              </a:rPr>
              <a:t>deploy</a:t>
            </a:r>
            <a:endParaRPr lang="pt-PT" altLang="en-US" sz="1200">
              <a:solidFill>
                <a:schemeClr val="bg1"/>
              </a:solidFill>
            </a:endParaRPr>
          </a:p>
        </p:txBody>
      </p:sp>
      <p:pic>
        <p:nvPicPr>
          <p:cNvPr id="6" name="Picture 5"/>
          <p:cNvPicPr>
            <a:picLocks noChangeAspect="1"/>
          </p:cNvPicPr>
          <p:nvPr/>
        </p:nvPicPr>
        <p:blipFill>
          <a:blip r:embed="rId3"/>
          <a:stretch>
            <a:fillRect/>
          </a:stretch>
        </p:blipFill>
        <p:spPr>
          <a:xfrm>
            <a:off x="516890" y="3571875"/>
            <a:ext cx="6762750" cy="3101340"/>
          </a:xfrm>
          <a:prstGeom prst="rect">
            <a:avLst/>
          </a:prstGeom>
        </p:spPr>
      </p:pic>
      <p:sp>
        <p:nvSpPr>
          <p:cNvPr id="7" name="Text Box 6"/>
          <p:cNvSpPr txBox="1"/>
          <p:nvPr/>
        </p:nvSpPr>
        <p:spPr>
          <a:xfrm>
            <a:off x="444500" y="2660015"/>
            <a:ext cx="10780395" cy="829945"/>
          </a:xfrm>
          <a:prstGeom prst="rect">
            <a:avLst/>
          </a:prstGeom>
          <a:noFill/>
        </p:spPr>
        <p:txBody>
          <a:bodyPr wrap="square" rtlCol="0" anchor="t">
            <a:spAutoFit/>
          </a:bodyPr>
          <a:p>
            <a:pPr algn="l"/>
            <a:r>
              <a:rPr sz="1600">
                <a:solidFill>
                  <a:schemeClr val="bg1"/>
                </a:solidFill>
              </a:rPr>
              <a:t>This command deploys your CDK app to your AWS account,</a:t>
            </a:r>
            <a:r>
              <a:rPr sz="1600" b="1">
                <a:solidFill>
                  <a:schemeClr val="bg1"/>
                </a:solidFill>
              </a:rPr>
              <a:t> creating and updating the necessary AWS resources</a:t>
            </a:r>
            <a:r>
              <a:rPr sz="1600">
                <a:solidFill>
                  <a:schemeClr val="bg1"/>
                </a:solidFill>
              </a:rPr>
              <a:t> as defined in your CloudFormation templates. Once the deployment is complete, you can monitor and manage your deployed resources using the </a:t>
            </a:r>
            <a:r>
              <a:rPr sz="1600" b="1">
                <a:solidFill>
                  <a:schemeClr val="bg1"/>
                </a:solidFill>
              </a:rPr>
              <a:t>AWS Management Console or AWS CLI.</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76885" y="630174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709930"/>
            <a:ext cx="10780395" cy="337185"/>
          </a:xfrm>
          <a:prstGeom prst="rect">
            <a:avLst/>
          </a:prstGeom>
          <a:noFill/>
        </p:spPr>
        <p:txBody>
          <a:bodyPr wrap="square" rtlCol="0" anchor="t">
            <a:spAutoFit/>
          </a:bodyPr>
          <a:p>
            <a:pPr algn="l"/>
            <a:r>
              <a:rPr sz="1600">
                <a:solidFill>
                  <a:schemeClr val="bg1"/>
                </a:solidFill>
              </a:rPr>
              <a:t>aws resources being created by the </a:t>
            </a:r>
            <a:r>
              <a:rPr sz="1600" b="1">
                <a:solidFill>
                  <a:schemeClr val="bg1"/>
                </a:solidFill>
              </a:rPr>
              <a:t>deploy </a:t>
            </a:r>
            <a:r>
              <a:rPr sz="1600">
                <a:solidFill>
                  <a:schemeClr val="bg1"/>
                </a:solidFill>
              </a:rPr>
              <a:t>command, using the template created in the </a:t>
            </a:r>
            <a:r>
              <a:rPr sz="1600" b="1">
                <a:solidFill>
                  <a:schemeClr val="bg1"/>
                </a:solidFill>
              </a:rPr>
              <a:t>synth </a:t>
            </a:r>
            <a:r>
              <a:rPr sz="1600">
                <a:solidFill>
                  <a:schemeClr val="bg1"/>
                </a:solidFill>
              </a:rPr>
              <a:t>command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347345" y="1494790"/>
            <a:ext cx="6669405" cy="1703705"/>
          </a:xfrm>
          <a:prstGeom prst="rect">
            <a:avLst/>
          </a:prstGeom>
        </p:spPr>
      </p:pic>
      <p:pic>
        <p:nvPicPr>
          <p:cNvPr id="4" name="Picture 3"/>
          <p:cNvPicPr>
            <a:picLocks noChangeAspect="1"/>
          </p:cNvPicPr>
          <p:nvPr/>
        </p:nvPicPr>
        <p:blipFill>
          <a:blip r:embed="rId3"/>
          <a:stretch>
            <a:fillRect/>
          </a:stretch>
        </p:blipFill>
        <p:spPr>
          <a:xfrm>
            <a:off x="3627755" y="3419475"/>
            <a:ext cx="7915275" cy="3171825"/>
          </a:xfrm>
          <a:prstGeom prst="rect">
            <a:avLst/>
          </a:prstGeom>
        </p:spPr>
      </p:pic>
      <p:sp>
        <p:nvSpPr>
          <p:cNvPr id="5" name="Text Box 4"/>
          <p:cNvSpPr txBox="1"/>
          <p:nvPr/>
        </p:nvSpPr>
        <p:spPr>
          <a:xfrm>
            <a:off x="347345" y="4594225"/>
            <a:ext cx="2976880" cy="1322070"/>
          </a:xfrm>
          <a:prstGeom prst="rect">
            <a:avLst/>
          </a:prstGeom>
          <a:noFill/>
        </p:spPr>
        <p:txBody>
          <a:bodyPr wrap="square" rtlCol="0" anchor="t">
            <a:spAutoFit/>
          </a:bodyPr>
          <a:p>
            <a:pPr algn="l"/>
            <a:r>
              <a:rPr sz="1600">
                <a:solidFill>
                  <a:schemeClr val="bg1"/>
                </a:solidFill>
              </a:rPr>
              <a:t>After creating it, it shows the time it was created and whether it managed to </a:t>
            </a:r>
            <a:r>
              <a:rPr sz="1600" b="1">
                <a:solidFill>
                  <a:schemeClr val="bg1"/>
                </a:solidFill>
              </a:rPr>
              <a:t>create all the necessary resources</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3627755" y="5116830"/>
            <a:ext cx="7475855" cy="9017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Destroy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no longer need certain resources in your AWS CDK app, </a:t>
            </a:r>
            <a:r>
              <a:rPr sz="1600" b="1">
                <a:solidFill>
                  <a:schemeClr val="bg1"/>
                </a:solidFill>
              </a:rPr>
              <a:t>you can destroy them using the cdk destroy command.</a:t>
            </a:r>
            <a:r>
              <a:rPr sz="1600">
                <a:solidFill>
                  <a:schemeClr val="bg1"/>
                </a:solidFill>
              </a:rPr>
              <a:t> This command deletes the specified stack and all its associated resources unless they have been marked with a Deletion Policy to be retained.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a:solidFill>
                  <a:schemeClr val="bg1"/>
                </a:solidFill>
              </a:rPr>
              <a:t> cdk </a:t>
            </a:r>
            <a:r>
              <a:rPr lang="pt-PT" altLang="en-US" sz="1200">
                <a:solidFill>
                  <a:schemeClr val="bg1"/>
                </a:solidFill>
              </a:rPr>
              <a:t>destroy</a:t>
            </a:r>
            <a:endParaRPr lang="pt-PT" altLang="en-US" sz="1200">
              <a:solidFill>
                <a:schemeClr val="bg1"/>
              </a:solidFill>
            </a:endParaRPr>
          </a:p>
        </p:txBody>
      </p:sp>
      <p:pic>
        <p:nvPicPr>
          <p:cNvPr id="4" name="Picture 3"/>
          <p:cNvPicPr>
            <a:picLocks noChangeAspect="1"/>
          </p:cNvPicPr>
          <p:nvPr/>
        </p:nvPicPr>
        <p:blipFill>
          <a:blip r:embed="rId3"/>
          <a:stretch>
            <a:fillRect/>
          </a:stretch>
        </p:blipFill>
        <p:spPr>
          <a:xfrm>
            <a:off x="459105" y="3326765"/>
            <a:ext cx="7720330" cy="129984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50215" y="411988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Diff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have </a:t>
            </a:r>
            <a:r>
              <a:rPr sz="1600" b="1">
                <a:solidFill>
                  <a:schemeClr val="bg1"/>
                </a:solidFill>
              </a:rPr>
              <a:t>made changes to your infrastructure code</a:t>
            </a:r>
            <a:r>
              <a:rPr sz="1600">
                <a:solidFill>
                  <a:schemeClr val="bg1"/>
                </a:solidFill>
              </a:rPr>
              <a:t> by </a:t>
            </a:r>
            <a:r>
              <a:rPr sz="1600" b="1">
                <a:solidFill>
                  <a:schemeClr val="bg1"/>
                </a:solidFill>
              </a:rPr>
              <a:t>adding </a:t>
            </a:r>
            <a:r>
              <a:rPr sz="1600">
                <a:solidFill>
                  <a:schemeClr val="bg1"/>
                </a:solidFill>
              </a:rPr>
              <a:t>or </a:t>
            </a:r>
            <a:r>
              <a:rPr sz="1600" b="1">
                <a:solidFill>
                  <a:schemeClr val="bg1"/>
                </a:solidFill>
              </a:rPr>
              <a:t>removing </a:t>
            </a:r>
            <a:r>
              <a:rPr sz="1600">
                <a:solidFill>
                  <a:schemeClr val="bg1"/>
                </a:solidFill>
              </a:rPr>
              <a:t>certain </a:t>
            </a:r>
            <a:r>
              <a:rPr sz="1600" b="1">
                <a:solidFill>
                  <a:schemeClr val="bg1"/>
                </a:solidFill>
              </a:rPr>
              <a:t>resources </a:t>
            </a:r>
            <a:r>
              <a:rPr sz="1600">
                <a:solidFill>
                  <a:schemeClr val="bg1"/>
                </a:solidFill>
              </a:rPr>
              <a:t>in your AWS CDK application, you can use the</a:t>
            </a:r>
            <a:r>
              <a:rPr sz="1600" b="1">
                <a:solidFill>
                  <a:schemeClr val="bg1"/>
                </a:solidFill>
              </a:rPr>
              <a:t> cdk diff </a:t>
            </a:r>
            <a:r>
              <a:rPr sz="1600">
                <a:solidFill>
                  <a:schemeClr val="bg1"/>
                </a:solidFill>
              </a:rPr>
              <a:t>command. </a:t>
            </a:r>
            <a:r>
              <a:rPr lang="pt-PT" sz="1600">
                <a:solidFill>
                  <a:schemeClr val="bg1"/>
                </a:solidFill>
              </a:rPr>
              <a:t> </a:t>
            </a:r>
            <a:r>
              <a:rPr sz="1600">
                <a:solidFill>
                  <a:schemeClr val="bg1"/>
                </a:solidFill>
              </a:rPr>
              <a:t>This </a:t>
            </a:r>
            <a:r>
              <a:rPr sz="1600" b="1">
                <a:solidFill>
                  <a:schemeClr val="bg1"/>
                </a:solidFill>
              </a:rPr>
              <a:t>command </a:t>
            </a:r>
            <a:r>
              <a:rPr sz="1600">
                <a:solidFill>
                  <a:schemeClr val="bg1"/>
                </a:solidFill>
              </a:rPr>
              <a:t>will show what has been </a:t>
            </a:r>
            <a:r>
              <a:rPr sz="1600" b="1">
                <a:solidFill>
                  <a:schemeClr val="bg1"/>
                </a:solidFill>
              </a:rPr>
              <a:t>modified </a:t>
            </a:r>
            <a:r>
              <a:rPr sz="1600">
                <a:solidFill>
                  <a:schemeClr val="bg1"/>
                </a:solidFill>
              </a:rPr>
              <a:t>and which resources will be created and will be </a:t>
            </a:r>
            <a:r>
              <a:rPr sz="1600" b="1">
                <a:solidFill>
                  <a:schemeClr val="bg1"/>
                </a:solidFill>
              </a:rPr>
              <a:t>listed </a:t>
            </a:r>
            <a:r>
              <a:rPr sz="1600">
                <a:solidFill>
                  <a:schemeClr val="bg1"/>
                </a:solidFill>
              </a:rPr>
              <a:t>for </a:t>
            </a:r>
            <a:r>
              <a:rPr sz="1600" b="1">
                <a:solidFill>
                  <a:schemeClr val="bg1"/>
                </a:solidFill>
              </a:rPr>
              <a:t>monitoring</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a:solidFill>
                  <a:schemeClr val="bg1"/>
                </a:solidFill>
              </a:rPr>
              <a:t> cdk </a:t>
            </a:r>
            <a:r>
              <a:rPr lang="pt-PT" altLang="en-US" sz="1200">
                <a:solidFill>
                  <a:schemeClr val="bg1"/>
                </a:solidFill>
              </a:rPr>
              <a:t>diff</a:t>
            </a:r>
            <a:endParaRPr lang="pt-PT" altLang="en-US" sz="1200">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 name="Picture 1"/>
          <p:cNvPicPr>
            <a:picLocks noChangeAspect="1"/>
          </p:cNvPicPr>
          <p:nvPr/>
        </p:nvPicPr>
        <p:blipFill>
          <a:blip r:embed="rId3"/>
          <a:stretch>
            <a:fillRect/>
          </a:stretch>
        </p:blipFill>
        <p:spPr>
          <a:xfrm>
            <a:off x="4088765" y="1945640"/>
            <a:ext cx="7988300" cy="4807585"/>
          </a:xfrm>
          <a:prstGeom prst="rect">
            <a:avLst/>
          </a:prstGeom>
        </p:spPr>
      </p:pic>
      <p:sp>
        <p:nvSpPr>
          <p:cNvPr id="5" name="Rectangles 4"/>
          <p:cNvSpPr/>
          <p:nvPr/>
        </p:nvSpPr>
        <p:spPr>
          <a:xfrm>
            <a:off x="4088765" y="5842000"/>
            <a:ext cx="810323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Lambda with Python</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The </a:t>
            </a:r>
            <a:r>
              <a:rPr sz="1600" b="1">
                <a:solidFill>
                  <a:schemeClr val="bg1"/>
                </a:solidFill>
              </a:rPr>
              <a:t>AWS SDK for Python (Boto3)</a:t>
            </a:r>
            <a:r>
              <a:rPr sz="1600">
                <a:solidFill>
                  <a:schemeClr val="bg1"/>
                </a:solidFill>
              </a:rPr>
              <a:t> provides a </a:t>
            </a:r>
            <a:r>
              <a:rPr sz="1600" b="1">
                <a:solidFill>
                  <a:schemeClr val="bg1"/>
                </a:solidFill>
              </a:rPr>
              <a:t>Python API for AWS infrastructure services</a:t>
            </a:r>
            <a:r>
              <a:rPr sz="1600">
                <a:solidFill>
                  <a:schemeClr val="bg1"/>
                </a:solidFill>
              </a:rPr>
              <a:t>. </a:t>
            </a:r>
            <a:endParaRPr sz="1600">
              <a:solidFill>
                <a:schemeClr val="bg1"/>
              </a:solidFill>
            </a:endParaRPr>
          </a:p>
          <a:p>
            <a:pPr algn="l"/>
            <a:r>
              <a:rPr sz="1600">
                <a:solidFill>
                  <a:schemeClr val="bg1"/>
                </a:solidFill>
              </a:rPr>
              <a:t>Using the </a:t>
            </a:r>
            <a:r>
              <a:rPr sz="1600" b="1">
                <a:solidFill>
                  <a:schemeClr val="bg1"/>
                </a:solidFill>
              </a:rPr>
              <a:t>SDK for Python</a:t>
            </a:r>
            <a:r>
              <a:rPr sz="1600">
                <a:solidFill>
                  <a:schemeClr val="bg1"/>
                </a:solidFill>
              </a:rPr>
              <a:t>, you can build applications on top of </a:t>
            </a:r>
            <a:r>
              <a:rPr sz="1600" b="1">
                <a:solidFill>
                  <a:schemeClr val="bg1"/>
                </a:solidFill>
              </a:rPr>
              <a:t>Amazon S3, Amazon EC2, Amazon DynamoDB</a:t>
            </a:r>
            <a:r>
              <a:rPr sz="1600">
                <a:solidFill>
                  <a:schemeClr val="bg1"/>
                </a:solidFill>
              </a:rPr>
              <a:t>, and more</a:t>
            </a:r>
            <a:r>
              <a:rPr lang="pt-PT" sz="1600">
                <a:solidFill>
                  <a:schemeClr val="bg1"/>
                </a:solidFill>
              </a:rPr>
              <a:t>.</a:t>
            </a:r>
            <a:endParaRPr lang="pt-PT"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461645" y="1678305"/>
            <a:ext cx="2513965" cy="4871720"/>
          </a:xfrm>
          <a:prstGeom prst="rect">
            <a:avLst/>
          </a:prstGeom>
        </p:spPr>
      </p:pic>
      <p:sp>
        <p:nvSpPr>
          <p:cNvPr id="5" name="Rectangles 4"/>
          <p:cNvSpPr/>
          <p:nvPr/>
        </p:nvSpPr>
        <p:spPr>
          <a:xfrm>
            <a:off x="663575" y="2551430"/>
            <a:ext cx="2154555" cy="13576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3"/>
          <a:stretch>
            <a:fillRect/>
          </a:stretch>
        </p:blipFill>
        <p:spPr>
          <a:xfrm>
            <a:off x="3665855" y="1678305"/>
            <a:ext cx="5621655" cy="4810125"/>
          </a:xfrm>
          <a:prstGeom prst="rect">
            <a:avLst/>
          </a:prstGeom>
        </p:spPr>
      </p:pic>
      <p:sp>
        <p:nvSpPr>
          <p:cNvPr id="121" name="object 18"/>
          <p:cNvSpPr/>
          <p:nvPr/>
        </p:nvSpPr>
        <p:spPr>
          <a:xfrm>
            <a:off x="8557260" y="1949450"/>
            <a:ext cx="525145" cy="499745"/>
          </a:xfrm>
          <a:prstGeom prst="rect">
            <a:avLst/>
          </a:prstGeom>
          <a:blipFill>
            <a:blip r:embed="rId4" cstate="print"/>
            <a:stretch>
              <a:fillRect/>
            </a:stretch>
          </a:blipFill>
        </p:spPr>
        <p:txBody>
          <a:bodyPr wrap="square" lIns="0" tIns="0" rIns="0" bIns="0" rtlCol="0"/>
          <a:p/>
        </p:txBody>
      </p:sp>
      <p:pic>
        <p:nvPicPr>
          <p:cNvPr id="7" name="Picture 6"/>
          <p:cNvPicPr>
            <a:picLocks noChangeAspect="1"/>
          </p:cNvPicPr>
          <p:nvPr/>
        </p:nvPicPr>
        <p:blipFill>
          <a:blip r:embed="rId1"/>
          <a:stretch>
            <a:fillRect/>
          </a:stretch>
        </p:blipFill>
        <p:spPr>
          <a:xfrm>
            <a:off x="2150110" y="4383405"/>
            <a:ext cx="728980" cy="72898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2120" y="1647825"/>
            <a:ext cx="2875280" cy="50482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829945"/>
          </a:xfrm>
          <a:prstGeom prst="rect">
            <a:avLst/>
          </a:prstGeom>
          <a:noFill/>
        </p:spPr>
        <p:txBody>
          <a:bodyPr wrap="square" rtlCol="0" anchor="t">
            <a:spAutoFit/>
          </a:bodyPr>
          <a:p>
            <a:pPr algn="just"/>
            <a:r>
              <a:rPr sz="1600">
                <a:solidFill>
                  <a:schemeClr val="bg1"/>
                </a:solidFill>
              </a:rPr>
              <a:t>In this case we </a:t>
            </a:r>
            <a:r>
              <a:rPr sz="1600" b="1">
                <a:solidFill>
                  <a:schemeClr val="bg1"/>
                </a:solidFill>
              </a:rPr>
              <a:t>are generating the infrastructure</a:t>
            </a:r>
            <a:r>
              <a:rPr sz="1600">
                <a:solidFill>
                  <a:schemeClr val="bg1"/>
                </a:solidFill>
              </a:rPr>
              <a:t> using the AWS SDK, however the code controller is </a:t>
            </a:r>
            <a:r>
              <a:rPr sz="1600" b="1">
                <a:solidFill>
                  <a:schemeClr val="bg1"/>
                </a:solidFill>
              </a:rPr>
              <a:t>written in Java</a:t>
            </a:r>
            <a:r>
              <a:rPr sz="1600">
                <a:solidFill>
                  <a:schemeClr val="bg1"/>
                </a:solidFill>
              </a:rPr>
              <a:t>, using the </a:t>
            </a:r>
            <a:r>
              <a:rPr sz="1600" b="1">
                <a:solidFill>
                  <a:schemeClr val="bg1"/>
                </a:solidFill>
              </a:rPr>
              <a:t>CDK </a:t>
            </a:r>
            <a:r>
              <a:rPr sz="1600">
                <a:solidFill>
                  <a:schemeClr val="bg1"/>
                </a:solidFill>
              </a:rPr>
              <a:t>it generates the Cloudformation template, which is then deployed creating the services automatically in </a:t>
            </a:r>
            <a:r>
              <a:rPr sz="1600" b="1">
                <a:solidFill>
                  <a:schemeClr val="bg1"/>
                </a:solidFill>
              </a:rPr>
              <a:t>AWS in your account</a:t>
            </a:r>
            <a:r>
              <a:rPr sz="1600">
                <a:solidFill>
                  <a:schemeClr val="bg1"/>
                </a:solidFill>
              </a:rPr>
              <a:t> configured in your machine via </a:t>
            </a:r>
            <a:r>
              <a:rPr sz="1600" b="1">
                <a:solidFill>
                  <a:schemeClr val="bg1"/>
                </a:solidFill>
              </a:rPr>
              <a:t>credentials</a:t>
            </a:r>
            <a:r>
              <a:rPr sz="1600">
                <a:solidFill>
                  <a:schemeClr val="bg1"/>
                </a:solidFill>
              </a:rPr>
              <a:t>.</a:t>
            </a:r>
            <a:endParaRPr sz="1600">
              <a:solidFill>
                <a:schemeClr val="bg1"/>
              </a:solidFill>
            </a:endParaRPr>
          </a:p>
        </p:txBody>
      </p:sp>
      <p:sp>
        <p:nvSpPr>
          <p:cNvPr id="5" name="Rectangles 4"/>
          <p:cNvSpPr/>
          <p:nvPr/>
        </p:nvSpPr>
        <p:spPr>
          <a:xfrm>
            <a:off x="606425" y="2989580"/>
            <a:ext cx="2658745" cy="15093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p:cNvPicPr>
            <a:picLocks noChangeAspect="1"/>
          </p:cNvPicPr>
          <p:nvPr/>
        </p:nvPicPr>
        <p:blipFill>
          <a:blip r:embed="rId2"/>
          <a:stretch>
            <a:fillRect/>
          </a:stretch>
        </p:blipFill>
        <p:spPr>
          <a:xfrm>
            <a:off x="3562350" y="1654175"/>
            <a:ext cx="8392795" cy="4799330"/>
          </a:xfrm>
          <a:prstGeom prst="rect">
            <a:avLst/>
          </a:prstGeom>
        </p:spPr>
      </p:pic>
      <p:pic>
        <p:nvPicPr>
          <p:cNvPr id="10" name="Picture 9"/>
          <p:cNvPicPr>
            <a:picLocks noChangeAspect="1"/>
          </p:cNvPicPr>
          <p:nvPr/>
        </p:nvPicPr>
        <p:blipFill>
          <a:blip r:embed="rId3"/>
          <a:stretch>
            <a:fillRect/>
          </a:stretch>
        </p:blipFill>
        <p:spPr>
          <a:xfrm>
            <a:off x="2602865" y="2087880"/>
            <a:ext cx="728980" cy="728980"/>
          </a:xfrm>
          <a:prstGeom prst="rect">
            <a:avLst/>
          </a:prstGeom>
        </p:spPr>
      </p:pic>
      <p:pic>
        <p:nvPicPr>
          <p:cNvPr id="11" name="Picture 10"/>
          <p:cNvPicPr>
            <a:picLocks noChangeAspect="1"/>
          </p:cNvPicPr>
          <p:nvPr/>
        </p:nvPicPr>
        <p:blipFill>
          <a:blip r:embed="rId3"/>
          <a:stretch>
            <a:fillRect/>
          </a:stretch>
        </p:blipFill>
        <p:spPr>
          <a:xfrm>
            <a:off x="11127740" y="5431155"/>
            <a:ext cx="728980" cy="728980"/>
          </a:xfrm>
          <a:prstGeom prst="rect">
            <a:avLst/>
          </a:prstGeom>
        </p:spPr>
      </p:pic>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11480" y="1400175"/>
            <a:ext cx="10213340" cy="38862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Create Lambda Role</a:t>
            </a:r>
            <a:endParaRPr lang="pt-PT" sz="1600" b="1">
              <a:solidFill>
                <a:schemeClr val="bg1"/>
              </a:solidFill>
            </a:endParaRPr>
          </a:p>
        </p:txBody>
      </p:sp>
      <p:sp>
        <p:nvSpPr>
          <p:cNvPr id="5" name="Rectangles 4"/>
          <p:cNvSpPr/>
          <p:nvPr/>
        </p:nvSpPr>
        <p:spPr>
          <a:xfrm>
            <a:off x="2339975" y="2284095"/>
            <a:ext cx="7764145" cy="5867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9894570" y="4533900"/>
            <a:ext cx="728980" cy="728980"/>
          </a:xfrm>
          <a:prstGeom prst="rect">
            <a:avLst/>
          </a:prstGeom>
        </p:spPr>
      </p:pic>
      <p:sp>
        <p:nvSpPr>
          <p:cNvPr id="3" name="Rectangles 2"/>
          <p:cNvSpPr/>
          <p:nvPr/>
        </p:nvSpPr>
        <p:spPr>
          <a:xfrm>
            <a:off x="2463800" y="4710430"/>
            <a:ext cx="3535680" cy="3581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42595" y="3037840"/>
            <a:ext cx="11296650" cy="358330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Create DynamoBD and Grant Permissions Lambda Functions</a:t>
            </a:r>
            <a:endParaRPr lang="pt-PT" sz="1600" b="1">
              <a:solidFill>
                <a:schemeClr val="bg1"/>
              </a:solidFill>
            </a:endParaRPr>
          </a:p>
        </p:txBody>
      </p:sp>
      <p:sp>
        <p:nvSpPr>
          <p:cNvPr id="5" name="Rectangles 4"/>
          <p:cNvSpPr/>
          <p:nvPr/>
        </p:nvSpPr>
        <p:spPr>
          <a:xfrm>
            <a:off x="596900" y="3246120"/>
            <a:ext cx="4792980" cy="7486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654050" y="5586730"/>
            <a:ext cx="4107180" cy="1056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10772775" y="3037840"/>
            <a:ext cx="728980" cy="728980"/>
          </a:xfrm>
          <a:prstGeom prst="rect">
            <a:avLst/>
          </a:prstGeom>
        </p:spPr>
      </p:pic>
      <p:pic>
        <p:nvPicPr>
          <p:cNvPr id="7" name="Picture 6"/>
          <p:cNvPicPr>
            <a:picLocks noChangeAspect="1"/>
          </p:cNvPicPr>
          <p:nvPr/>
        </p:nvPicPr>
        <p:blipFill>
          <a:blip r:embed="rId3"/>
          <a:stretch>
            <a:fillRect/>
          </a:stretch>
        </p:blipFill>
        <p:spPr>
          <a:xfrm>
            <a:off x="6466840" y="1337945"/>
            <a:ext cx="5229225" cy="1390650"/>
          </a:xfrm>
          <a:prstGeom prst="rect">
            <a:avLst/>
          </a:prstGeom>
        </p:spPr>
      </p:pic>
      <p:pic>
        <p:nvPicPr>
          <p:cNvPr id="11" name="Picture 10"/>
          <p:cNvPicPr>
            <a:picLocks noChangeAspect="1"/>
          </p:cNvPicPr>
          <p:nvPr/>
        </p:nvPicPr>
        <p:blipFill>
          <a:blip r:embed="rId4"/>
          <a:stretch>
            <a:fillRect/>
          </a:stretch>
        </p:blipFill>
        <p:spPr>
          <a:xfrm>
            <a:off x="442595" y="1337945"/>
            <a:ext cx="5946140" cy="1402715"/>
          </a:xfrm>
          <a:prstGeom prst="rect">
            <a:avLst/>
          </a:prstGeom>
        </p:spPr>
      </p:pic>
      <p:cxnSp>
        <p:nvCxnSpPr>
          <p:cNvPr id="12" name="Straight Arrow Connector 11"/>
          <p:cNvCxnSpPr/>
          <p:nvPr/>
        </p:nvCxnSpPr>
        <p:spPr>
          <a:xfrm flipH="1" flipV="1">
            <a:off x="3100070" y="2519045"/>
            <a:ext cx="19050" cy="81915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008120" y="2519045"/>
            <a:ext cx="3707130" cy="120777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276225" y="4562475"/>
            <a:ext cx="11915775" cy="12954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Reading Lambda Functions</a:t>
            </a:r>
            <a:endParaRPr lang="pt-PT" sz="1600" b="1">
              <a:solidFill>
                <a:schemeClr val="bg1"/>
              </a:solidFill>
            </a:endParaRPr>
          </a:p>
        </p:txBody>
      </p:sp>
      <p:pic>
        <p:nvPicPr>
          <p:cNvPr id="10" name="Picture 9"/>
          <p:cNvPicPr>
            <a:picLocks noChangeAspect="1"/>
          </p:cNvPicPr>
          <p:nvPr/>
        </p:nvPicPr>
        <p:blipFill>
          <a:blip r:embed="rId2"/>
          <a:stretch>
            <a:fillRect/>
          </a:stretch>
        </p:blipFill>
        <p:spPr>
          <a:xfrm>
            <a:off x="11404600" y="140335"/>
            <a:ext cx="728980" cy="728980"/>
          </a:xfrm>
          <a:prstGeom prst="rect">
            <a:avLst/>
          </a:prstGeom>
        </p:spPr>
      </p:pic>
      <p:sp>
        <p:nvSpPr>
          <p:cNvPr id="3" name="Rectangles 2"/>
          <p:cNvSpPr/>
          <p:nvPr/>
        </p:nvSpPr>
        <p:spPr>
          <a:xfrm>
            <a:off x="6226175" y="4496435"/>
            <a:ext cx="569658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662670" y="4208145"/>
            <a:ext cx="135255" cy="30670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5064760" y="1012825"/>
            <a:ext cx="6859270" cy="3175000"/>
          </a:xfrm>
          <a:prstGeom prst="rect">
            <a:avLst/>
          </a:prstGeom>
        </p:spPr>
      </p:pic>
      <p:sp>
        <p:nvSpPr>
          <p:cNvPr id="13" name="Rectangles 12"/>
          <p:cNvSpPr/>
          <p:nvPr/>
        </p:nvSpPr>
        <p:spPr>
          <a:xfrm>
            <a:off x="6216650" y="1853565"/>
            <a:ext cx="2916555" cy="10521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4"/>
          <a:stretch>
            <a:fillRect/>
          </a:stretch>
        </p:blipFill>
        <p:spPr>
          <a:xfrm>
            <a:off x="152400" y="1120140"/>
            <a:ext cx="4746625" cy="1275715"/>
          </a:xfrm>
          <a:prstGeom prst="rect">
            <a:avLst/>
          </a:prstGeom>
        </p:spPr>
      </p:pic>
      <p:cxnSp>
        <p:nvCxnSpPr>
          <p:cNvPr id="15" name="Straight Arrow Connector 14"/>
          <p:cNvCxnSpPr/>
          <p:nvPr/>
        </p:nvCxnSpPr>
        <p:spPr>
          <a:xfrm flipH="1">
            <a:off x="4899025" y="1463040"/>
            <a:ext cx="1968500" cy="21653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1054100" y="2468880"/>
            <a:ext cx="2943225" cy="1971675"/>
          </a:xfrm>
          <a:prstGeom prst="rect">
            <a:avLst/>
          </a:prstGeom>
        </p:spPr>
      </p:pic>
      <p:cxnSp>
        <p:nvCxnSpPr>
          <p:cNvPr id="17" name="Straight Arrow Connector 16"/>
          <p:cNvCxnSpPr>
            <a:endCxn id="18" idx="0"/>
          </p:cNvCxnSpPr>
          <p:nvPr/>
        </p:nvCxnSpPr>
        <p:spPr>
          <a:xfrm>
            <a:off x="2009775" y="1679575"/>
            <a:ext cx="258445" cy="135826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1224280" y="3037840"/>
            <a:ext cx="2087245" cy="13538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3547110" y="2905760"/>
            <a:ext cx="239395" cy="287655"/>
          </a:xfrm>
          <a:prstGeom prst="rect">
            <a:avLst/>
          </a:prstGeom>
          <a:blipFill>
            <a:blip r:embed="rId6" cstate="print"/>
            <a:stretch>
              <a:fillRect/>
            </a:stretch>
          </a:blipFill>
        </p:spPr>
        <p:txBody>
          <a:bodyPr wrap="square" lIns="0" tIns="0" rIns="0" bIns="0" rtlCol="0"/>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0215" y="613410"/>
            <a:ext cx="7416800" cy="357886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 - Create API Gateway</a:t>
            </a:r>
            <a:endParaRPr lang="pt-PT" altLang="en-US" sz="2000" b="1" dirty="0">
              <a:solidFill>
                <a:schemeClr val="bg1"/>
              </a:solidFill>
            </a:endParaRPr>
          </a:p>
        </p:txBody>
      </p:sp>
      <p:pic>
        <p:nvPicPr>
          <p:cNvPr id="10" name="Picture 9"/>
          <p:cNvPicPr>
            <a:picLocks noChangeAspect="1"/>
          </p:cNvPicPr>
          <p:nvPr/>
        </p:nvPicPr>
        <p:blipFill>
          <a:blip r:embed="rId2"/>
          <a:stretch>
            <a:fillRect/>
          </a:stretch>
        </p:blipFill>
        <p:spPr>
          <a:xfrm>
            <a:off x="11404600" y="140335"/>
            <a:ext cx="728980" cy="728980"/>
          </a:xfrm>
          <a:prstGeom prst="rect">
            <a:avLst/>
          </a:prstGeom>
        </p:spPr>
      </p:pic>
      <p:sp>
        <p:nvSpPr>
          <p:cNvPr id="3" name="Rectangles 2"/>
          <p:cNvSpPr/>
          <p:nvPr/>
        </p:nvSpPr>
        <p:spPr>
          <a:xfrm>
            <a:off x="6226175" y="4496435"/>
            <a:ext cx="569658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662670" y="4208145"/>
            <a:ext cx="135255" cy="30670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550545" y="3959225"/>
            <a:ext cx="2018030" cy="3911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Picture 4"/>
          <p:cNvPicPr>
            <a:picLocks noChangeAspect="1"/>
          </p:cNvPicPr>
          <p:nvPr/>
        </p:nvPicPr>
        <p:blipFill>
          <a:blip r:embed="rId3"/>
          <a:stretch>
            <a:fillRect/>
          </a:stretch>
        </p:blipFill>
        <p:spPr>
          <a:xfrm>
            <a:off x="5382260" y="3395980"/>
            <a:ext cx="6695440" cy="3183890"/>
          </a:xfrm>
          <a:prstGeom prst="rect">
            <a:avLst/>
          </a:prstGeom>
        </p:spPr>
      </p:pic>
      <p:cxnSp>
        <p:nvCxnSpPr>
          <p:cNvPr id="15" name="Straight Arrow Connector 14"/>
          <p:cNvCxnSpPr>
            <a:stCxn id="18" idx="3"/>
          </p:cNvCxnSpPr>
          <p:nvPr/>
        </p:nvCxnSpPr>
        <p:spPr>
          <a:xfrm flipV="1">
            <a:off x="2568575" y="3529330"/>
            <a:ext cx="3872865" cy="62547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Toolkit for Visual Studio Code</a:t>
            </a:r>
            <a:endParaRPr sz="2000" b="1">
              <a:solidFill>
                <a:schemeClr val="bg1"/>
              </a:solidFill>
            </a:endParaRPr>
          </a:p>
        </p:txBody>
      </p:sp>
      <p:pic>
        <p:nvPicPr>
          <p:cNvPr id="9" name="Picture 8"/>
          <p:cNvPicPr>
            <a:picLocks noChangeAspect="1"/>
          </p:cNvPicPr>
          <p:nvPr/>
        </p:nvPicPr>
        <p:blipFill>
          <a:blip r:embed="rId1"/>
          <a:stretch>
            <a:fillRect/>
          </a:stretch>
        </p:blipFill>
        <p:spPr>
          <a:xfrm>
            <a:off x="339090" y="822960"/>
            <a:ext cx="7585075" cy="2503170"/>
          </a:xfrm>
          <a:prstGeom prst="rect">
            <a:avLst/>
          </a:prstGeom>
        </p:spPr>
      </p:pic>
      <p:pic>
        <p:nvPicPr>
          <p:cNvPr id="10" name="Picture 9"/>
          <p:cNvPicPr>
            <a:picLocks noChangeAspect="1"/>
          </p:cNvPicPr>
          <p:nvPr/>
        </p:nvPicPr>
        <p:blipFill>
          <a:blip r:embed="rId2"/>
          <a:stretch>
            <a:fillRect/>
          </a:stretch>
        </p:blipFill>
        <p:spPr>
          <a:xfrm>
            <a:off x="350520" y="3609340"/>
            <a:ext cx="7585075" cy="2392045"/>
          </a:xfrm>
          <a:prstGeom prst="rect">
            <a:avLst/>
          </a:prstGeom>
        </p:spPr>
      </p:pic>
      <p:pic>
        <p:nvPicPr>
          <p:cNvPr id="11" name="Picture 10"/>
          <p:cNvPicPr>
            <a:picLocks noChangeAspect="1"/>
          </p:cNvPicPr>
          <p:nvPr/>
        </p:nvPicPr>
        <p:blipFill>
          <a:blip r:embed="rId3"/>
          <a:stretch>
            <a:fillRect/>
          </a:stretch>
        </p:blipFill>
        <p:spPr>
          <a:xfrm>
            <a:off x="9121140" y="421640"/>
            <a:ext cx="2624455" cy="5804535"/>
          </a:xfrm>
          <a:prstGeom prst="rect">
            <a:avLst/>
          </a:prstGeom>
        </p:spPr>
      </p:pic>
      <p:sp>
        <p:nvSpPr>
          <p:cNvPr id="16" name="Rectangles 15"/>
          <p:cNvSpPr/>
          <p:nvPr/>
        </p:nvSpPr>
        <p:spPr>
          <a:xfrm>
            <a:off x="3850640" y="6268720"/>
            <a:ext cx="8002905" cy="45656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 Box 1"/>
          <p:cNvSpPr txBox="1"/>
          <p:nvPr/>
        </p:nvSpPr>
        <p:spPr>
          <a:xfrm>
            <a:off x="8004175" y="6226175"/>
            <a:ext cx="3965575" cy="306705"/>
          </a:xfrm>
          <a:prstGeom prst="rect">
            <a:avLst/>
          </a:prstGeom>
          <a:noFill/>
        </p:spPr>
        <p:txBody>
          <a:bodyPr wrap="square" rtlCol="0">
            <a:spAutoFit/>
          </a:bodyPr>
          <a:p>
            <a:pPr algn="l"/>
            <a:r>
              <a:rPr lang="en-US" sz="1400">
                <a:solidFill>
                  <a:schemeClr val="bg1"/>
                </a:solidFill>
              </a:rPr>
              <a:t>https://aws.amazon.com/serverless/?nc1=h_ls</a:t>
            </a:r>
            <a:endParaRPr lang="en-US" sz="1400">
              <a:solidFill>
                <a:schemeClr val="bg1"/>
              </a:solidFill>
            </a:endParaRPr>
          </a:p>
        </p:txBody>
      </p:sp>
      <p:sp>
        <p:nvSpPr>
          <p:cNvPr id="4" name="Text Box 3"/>
          <p:cNvSpPr txBox="1"/>
          <p:nvPr/>
        </p:nvSpPr>
        <p:spPr>
          <a:xfrm>
            <a:off x="4010025" y="6475730"/>
            <a:ext cx="7916545" cy="306705"/>
          </a:xfrm>
          <a:prstGeom prst="rect">
            <a:avLst/>
          </a:prstGeom>
          <a:noFill/>
        </p:spPr>
        <p:txBody>
          <a:bodyPr wrap="square" rtlCol="0" anchor="t">
            <a:spAutoFit/>
          </a:bodyPr>
          <a:p>
            <a:r>
              <a:rPr lang="en-US" sz="1400">
                <a:solidFill>
                  <a:schemeClr val="bg1"/>
                </a:solidFill>
              </a:rPr>
              <a:t>https://marketplace.visualstudio.com/items?itemName=AmazonWebServices.aws-toolkit-vscode</a:t>
            </a:r>
            <a:endParaRPr lang="en-US" sz="1400">
              <a:solidFill>
                <a:schemeClr val="bg1"/>
              </a:solidFill>
            </a:endParaRPr>
          </a:p>
        </p:txBody>
      </p:sp>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2" name="Rectangles 11"/>
          <p:cNvSpPr/>
          <p:nvPr/>
        </p:nvSpPr>
        <p:spPr>
          <a:xfrm>
            <a:off x="1795780" y="2827655"/>
            <a:ext cx="3651250" cy="30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ectangles 13"/>
          <p:cNvSpPr/>
          <p:nvPr/>
        </p:nvSpPr>
        <p:spPr>
          <a:xfrm>
            <a:off x="9121140" y="4727575"/>
            <a:ext cx="2591435" cy="14986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9223375" y="2741930"/>
            <a:ext cx="2522855" cy="13639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659130" y="4092575"/>
            <a:ext cx="1527810" cy="393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867025" y="2630170"/>
            <a:ext cx="8820150" cy="39052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569970"/>
            <a:ext cx="841756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063875" y="4662805"/>
            <a:ext cx="3535680" cy="157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0204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972435" y="2524125"/>
            <a:ext cx="8181975" cy="41338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47472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158490" y="4662805"/>
            <a:ext cx="3441065" cy="1082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20872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400300" y="1938020"/>
            <a:ext cx="9210675" cy="46818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410460" y="278892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2787015" y="4662805"/>
            <a:ext cx="3954780" cy="19570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3061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572510" y="1092835"/>
            <a:ext cx="7734300" cy="52990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72510" y="1788795"/>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91890" y="2976880"/>
            <a:ext cx="4182745" cy="34150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601470"/>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28365" y="894715"/>
            <a:ext cx="8086725" cy="562991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43935" y="170307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72840" y="3615055"/>
            <a:ext cx="5848985" cy="25298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8395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3543935" y="1008380"/>
            <a:ext cx="6321425" cy="527685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Create Item</a:t>
            </a:r>
            <a:endParaRPr lang="pt-PT" sz="2000" b="1" dirty="0">
              <a:solidFill>
                <a:schemeClr val="bg1"/>
              </a:solidFill>
            </a:endParaRPr>
          </a:p>
        </p:txBody>
      </p:sp>
      <p:sp>
        <p:nvSpPr>
          <p:cNvPr id="5" name="Rectangles 4"/>
          <p:cNvSpPr/>
          <p:nvPr/>
        </p:nvSpPr>
        <p:spPr>
          <a:xfrm>
            <a:off x="3672840" y="1536700"/>
            <a:ext cx="616267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39820" y="3242310"/>
            <a:ext cx="6177915" cy="1899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7037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549650" y="756285"/>
            <a:ext cx="5889625" cy="565213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Update Item</a:t>
            </a:r>
            <a:endParaRPr lang="pt-PT" sz="2000" b="1" dirty="0">
              <a:solidFill>
                <a:schemeClr val="bg1"/>
              </a:solidFill>
            </a:endParaRPr>
          </a:p>
        </p:txBody>
      </p:sp>
      <p:sp>
        <p:nvSpPr>
          <p:cNvPr id="5" name="Rectangles 4"/>
          <p:cNvSpPr/>
          <p:nvPr/>
        </p:nvSpPr>
        <p:spPr>
          <a:xfrm>
            <a:off x="3672840" y="1891665"/>
            <a:ext cx="576707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98545" y="3101975"/>
            <a:ext cx="5848350" cy="28809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44665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505835" y="742950"/>
            <a:ext cx="6838950" cy="541020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All Item</a:t>
            </a:r>
            <a:endParaRPr lang="pt-PT" sz="2000" b="1" dirty="0">
              <a:solidFill>
                <a:schemeClr val="bg1"/>
              </a:solidFill>
            </a:endParaRPr>
          </a:p>
        </p:txBody>
      </p:sp>
      <p:sp>
        <p:nvSpPr>
          <p:cNvPr id="5" name="Rectangles 4"/>
          <p:cNvSpPr/>
          <p:nvPr/>
        </p:nvSpPr>
        <p:spPr>
          <a:xfrm>
            <a:off x="3524250" y="1495425"/>
            <a:ext cx="683196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2532380"/>
            <a:ext cx="6808470" cy="8293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08343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68370" y="756285"/>
            <a:ext cx="7932420" cy="503618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One Item By Id</a:t>
            </a:r>
            <a:endParaRPr lang="pt-PT" sz="2000" b="1" dirty="0">
              <a:solidFill>
                <a:schemeClr val="bg1"/>
              </a:solidFill>
            </a:endParaRPr>
          </a:p>
        </p:txBody>
      </p:sp>
      <p:sp>
        <p:nvSpPr>
          <p:cNvPr id="5" name="Rectangles 4"/>
          <p:cNvSpPr/>
          <p:nvPr/>
        </p:nvSpPr>
        <p:spPr>
          <a:xfrm>
            <a:off x="3507740" y="2750185"/>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3364230"/>
            <a:ext cx="7844155" cy="17405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26504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430905" y="756285"/>
            <a:ext cx="7955280" cy="530034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Delete Item By Id</a:t>
            </a:r>
            <a:endParaRPr lang="pt-PT" sz="2000" b="1" dirty="0">
              <a:solidFill>
                <a:schemeClr val="bg1"/>
              </a:solidFill>
            </a:endParaRPr>
          </a:p>
        </p:txBody>
      </p:sp>
      <p:sp>
        <p:nvSpPr>
          <p:cNvPr id="5" name="Rectangles 4"/>
          <p:cNvSpPr/>
          <p:nvPr/>
        </p:nvSpPr>
        <p:spPr>
          <a:xfrm>
            <a:off x="3507740" y="2362200"/>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4272280"/>
            <a:ext cx="7844155" cy="13119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8688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9" name="Rectangles 8"/>
          <p:cNvSpPr/>
          <p:nvPr/>
        </p:nvSpPr>
        <p:spPr>
          <a:xfrm>
            <a:off x="3486150" y="2877185"/>
            <a:ext cx="7860665" cy="9702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de IDE da AWS </a:t>
            </a:r>
            <a:r>
              <a:rPr lang="en-US" sz="2000" b="1">
                <a:solidFill>
                  <a:schemeClr val="bg1"/>
                </a:solidFill>
                <a:sym typeface="+mn-ea"/>
              </a:rPr>
              <a:t>?</a:t>
            </a:r>
            <a:endParaRPr sz="2000" b="1">
              <a:solidFill>
                <a:schemeClr val="bg1"/>
              </a:solidFill>
            </a:endParaRPr>
          </a:p>
        </p:txBody>
      </p:sp>
      <p:pic>
        <p:nvPicPr>
          <p:cNvPr id="2" name="Picture 1"/>
          <p:cNvPicPr>
            <a:picLocks noChangeAspect="1"/>
          </p:cNvPicPr>
          <p:nvPr/>
        </p:nvPicPr>
        <p:blipFill>
          <a:blip r:embed="rId1"/>
          <a:stretch>
            <a:fillRect/>
          </a:stretch>
        </p:blipFill>
        <p:spPr>
          <a:xfrm>
            <a:off x="342900" y="829310"/>
            <a:ext cx="6769100" cy="5531485"/>
          </a:xfrm>
          <a:prstGeom prst="rect">
            <a:avLst/>
          </a:prstGeom>
        </p:spPr>
      </p:pic>
      <p:pic>
        <p:nvPicPr>
          <p:cNvPr id="7" name="Picture 6"/>
          <p:cNvPicPr>
            <a:picLocks noChangeAspect="1"/>
          </p:cNvPicPr>
          <p:nvPr/>
        </p:nvPicPr>
        <p:blipFill>
          <a:blip r:embed="rId2"/>
          <a:stretch>
            <a:fillRect/>
          </a:stretch>
        </p:blipFill>
        <p:spPr>
          <a:xfrm>
            <a:off x="10093960" y="69723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s 2"/>
          <p:cNvSpPr/>
          <p:nvPr/>
        </p:nvSpPr>
        <p:spPr>
          <a:xfrm>
            <a:off x="1809115" y="1489710"/>
            <a:ext cx="2409190" cy="6889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271780" y="3140710"/>
            <a:ext cx="1537335" cy="2336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429895" y="699135"/>
            <a:ext cx="11383010" cy="57067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a:t>
            </a:r>
            <a:r>
              <a:rPr lang="pt-PT" sz="2000" b="1" dirty="0">
                <a:solidFill>
                  <a:schemeClr val="bg1"/>
                </a:solidFill>
              </a:rPr>
              <a:t> create(GET)</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95438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943350" y="128524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943350" y="390398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87985" y="723900"/>
            <a:ext cx="11687810" cy="57359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(POST) </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31760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4034155" y="1252220"/>
            <a:ext cx="67703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4034155" y="3903980"/>
            <a:ext cx="676973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62585" y="833120"/>
            <a:ext cx="11717020" cy="556768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(DELETE)</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11270" y="1252220"/>
            <a:ext cx="66687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64908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94970" y="825500"/>
            <a:ext cx="11626850" cy="54705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(GET)</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6179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59574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36245" y="643890"/>
            <a:ext cx="11438255" cy="56292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(PATCH)</a:t>
            </a:r>
            <a:endParaRPr lang="pt-PT" sz="2000" b="1" dirty="0">
              <a:solidFill>
                <a:schemeClr val="bg1"/>
              </a:solidFill>
            </a:endParaRPr>
          </a:p>
        </p:txBody>
      </p:sp>
      <p:sp>
        <p:nvSpPr>
          <p:cNvPr id="3" name="Rectangles 2"/>
          <p:cNvSpPr/>
          <p:nvPr/>
        </p:nvSpPr>
        <p:spPr>
          <a:xfrm>
            <a:off x="5124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838815" y="12344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4274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410960"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43230" y="825500"/>
            <a:ext cx="11346815" cy="422402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(Lambdas)</a:t>
            </a:r>
            <a:endParaRPr lang="pt-PT" sz="2000" b="1" dirty="0">
              <a:solidFill>
                <a:schemeClr val="bg1"/>
              </a:solidFill>
            </a:endParaRPr>
          </a:p>
        </p:txBody>
      </p:sp>
      <p:sp>
        <p:nvSpPr>
          <p:cNvPr id="3" name="Rectangles 2"/>
          <p:cNvSpPr/>
          <p:nvPr/>
        </p:nvSpPr>
        <p:spPr>
          <a:xfrm>
            <a:off x="1054100" y="2525395"/>
            <a:ext cx="437769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8923020" y="2524760"/>
            <a:ext cx="1365885" cy="245681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95935" y="3565525"/>
            <a:ext cx="8476615" cy="3201035"/>
          </a:xfrm>
          <a:prstGeom prst="rect">
            <a:avLst/>
          </a:prstGeom>
        </p:spPr>
      </p:pic>
      <p:pic>
        <p:nvPicPr>
          <p:cNvPr id="4" name="Picture 3"/>
          <p:cNvPicPr>
            <a:picLocks noChangeAspect="1"/>
          </p:cNvPicPr>
          <p:nvPr/>
        </p:nvPicPr>
        <p:blipFill>
          <a:blip r:embed="rId2"/>
          <a:stretch>
            <a:fillRect/>
          </a:stretch>
        </p:blipFill>
        <p:spPr>
          <a:xfrm>
            <a:off x="425450" y="673735"/>
            <a:ext cx="11125835" cy="27349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(DynamoDB)</a:t>
            </a:r>
            <a:endParaRPr lang="pt-PT" sz="2000" b="1" dirty="0">
              <a:solidFill>
                <a:schemeClr val="bg1"/>
              </a:solidFill>
            </a:endParaRPr>
          </a:p>
        </p:txBody>
      </p:sp>
      <p:sp>
        <p:nvSpPr>
          <p:cNvPr id="3" name="Rectangles 2"/>
          <p:cNvSpPr/>
          <p:nvPr/>
        </p:nvSpPr>
        <p:spPr>
          <a:xfrm>
            <a:off x="457835" y="2294255"/>
            <a:ext cx="10784840" cy="9144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2500630" y="6036310"/>
            <a:ext cx="6454140" cy="6013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507365" y="5277485"/>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25450" y="75438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s 9"/>
          <p:cNvSpPr/>
          <p:nvPr/>
        </p:nvSpPr>
        <p:spPr>
          <a:xfrm>
            <a:off x="499745" y="358775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25450" y="754380"/>
            <a:ext cx="10897870" cy="431609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(IAM Role)</a:t>
            </a:r>
            <a:endParaRPr lang="pt-PT" sz="2000" b="1" dirty="0">
              <a:solidFill>
                <a:schemeClr val="bg1"/>
              </a:solidFill>
            </a:endParaRPr>
          </a:p>
        </p:txBody>
      </p:sp>
      <p:sp>
        <p:nvSpPr>
          <p:cNvPr id="3" name="Rectangles 2"/>
          <p:cNvSpPr/>
          <p:nvPr/>
        </p:nvSpPr>
        <p:spPr>
          <a:xfrm>
            <a:off x="433070" y="3406140"/>
            <a:ext cx="10864850" cy="16586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57835" y="94107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sym typeface="+mn-ea"/>
              </a:rPr>
              <a:t>Proof of Concepts  AWS CDK -</a:t>
            </a:r>
            <a:r>
              <a:rPr sz="2000" b="1">
                <a:solidFill>
                  <a:schemeClr val="bg1"/>
                </a:solidFill>
              </a:rPr>
              <a:t> Using SNS, SQS</a:t>
            </a:r>
            <a:r>
              <a:rPr lang="pt-PT" sz="2000" b="1">
                <a:solidFill>
                  <a:schemeClr val="bg1"/>
                </a:solidFill>
              </a:rPr>
              <a:t> </a:t>
            </a:r>
            <a:r>
              <a:rPr sz="2000" b="1">
                <a:solidFill>
                  <a:schemeClr val="bg1"/>
                </a:solidFill>
              </a:rPr>
              <a:t>and Lambda</a:t>
            </a:r>
            <a:endParaRPr sz="2000" b="1">
              <a:solidFill>
                <a:schemeClr val="bg1"/>
              </a:solidFill>
            </a:endParaRPr>
          </a:p>
        </p:txBody>
      </p:sp>
      <p:sp>
        <p:nvSpPr>
          <p:cNvPr id="49" name="Rectangle 48"/>
          <p:cNvSpPr/>
          <p:nvPr/>
        </p:nvSpPr>
        <p:spPr>
          <a:xfrm>
            <a:off x="1764665" y="902335"/>
            <a:ext cx="9927590" cy="5570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cxnSp>
        <p:nvCxnSpPr>
          <p:cNvPr id="23" name="Straight Arrow Connector 22"/>
          <p:cNvCxnSpPr/>
          <p:nvPr/>
        </p:nvCxnSpPr>
        <p:spPr>
          <a:xfrm>
            <a:off x="1315085" y="3467735"/>
            <a:ext cx="1631950" cy="762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1767682" y="901383"/>
            <a:ext cx="381000" cy="381000"/>
          </a:xfrm>
          <a:prstGeom prst="rect">
            <a:avLst/>
          </a:prstGeom>
        </p:spPr>
      </p:pic>
      <p:sp>
        <p:nvSpPr>
          <p:cNvPr id="9" name="TextBox 34"/>
          <p:cNvSpPr txBox="1"/>
          <p:nvPr/>
        </p:nvSpPr>
        <p:spPr>
          <a:xfrm>
            <a:off x="7524750" y="3914775"/>
            <a:ext cx="1676400" cy="460375"/>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Amazon </a:t>
            </a:r>
            <a:endParaRPr lang="pt-PT" sz="1200" dirty="0">
              <a:solidFill>
                <a:schemeClr val="bg1"/>
              </a:solidFill>
              <a:latin typeface="Inter Light" panose="02000403000000020004" charset="0"/>
              <a:cs typeface="Inter Light" panose="02000403000000020004" charset="0"/>
            </a:endParaRPr>
          </a:p>
          <a:p>
            <a:pPr algn="ctr"/>
            <a:r>
              <a:rPr lang="pt-PT" sz="1200" dirty="0">
                <a:solidFill>
                  <a:schemeClr val="bg1"/>
                </a:solidFill>
                <a:latin typeface="Inter Light" panose="02000403000000020004" charset="0"/>
                <a:cs typeface="Inter Light" panose="02000403000000020004" charset="0"/>
              </a:rPr>
              <a:t>Lambda Function</a:t>
            </a:r>
            <a:endParaRPr lang="pt-PT"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0433" y="30977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8148" y="3071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2724150" y="383540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4240" y="30991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1"/>
          <p:cNvSpPr txBox="1">
            <a:spLocks noChangeArrowheads="1"/>
          </p:cNvSpPr>
          <p:nvPr/>
        </p:nvSpPr>
        <p:spPr bwMode="auto">
          <a:xfrm>
            <a:off x="4497070" y="3870960"/>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3" name="TextBox 19"/>
          <p:cNvSpPr txBox="1">
            <a:spLocks noChangeArrowheads="1"/>
          </p:cNvSpPr>
          <p:nvPr/>
        </p:nvSpPr>
        <p:spPr bwMode="auto">
          <a:xfrm>
            <a:off x="1835150" y="3025140"/>
            <a:ext cx="91757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publish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Message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2115185" y="3499485"/>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 name="Straight Arrow Connector 50"/>
          <p:cNvCxnSpPr/>
          <p:nvPr/>
        </p:nvCxnSpPr>
        <p:spPr>
          <a:xfrm>
            <a:off x="5473065" y="346773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6826885" y="3479800"/>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4789805" y="482790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4884103" y="43999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23"/>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7246620" y="354647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6737350" y="316801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SQS Trigger</a:t>
            </a:r>
            <a:endPar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6119" y="56940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73380" y="6491605"/>
            <a:ext cx="264477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and CDK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694815" y="6254115"/>
            <a:ext cx="680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1809554" y="57826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85350" y="402209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0029825" y="3964305"/>
            <a:ext cx="12249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112642" name="Graphic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3085" y="30956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52" name="TextBox 12"/>
          <p:cNvSpPr txBox="1">
            <a:spLocks noChangeArrowheads="1"/>
          </p:cNvSpPr>
          <p:nvPr/>
        </p:nvSpPr>
        <p:spPr bwMode="auto">
          <a:xfrm>
            <a:off x="93980" y="3857625"/>
            <a:ext cx="171513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AWS Command Line </a:t>
            </a:r>
            <a:b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Interface (AWS CLI)</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 name="Straight Arrow Connector 2"/>
          <p:cNvCxnSpPr/>
          <p:nvPr/>
        </p:nvCxnSpPr>
        <p:spPr>
          <a:xfrm>
            <a:off x="3731895" y="348107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 name="Rectangle 53"/>
          <p:cNvSpPr/>
          <p:nvPr/>
        </p:nvSpPr>
        <p:spPr>
          <a:xfrm>
            <a:off x="7638415" y="2938780"/>
            <a:ext cx="3669030" cy="156273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122" name="TextBox 17"/>
          <p:cNvSpPr txBox="1">
            <a:spLocks noChangeArrowheads="1"/>
          </p:cNvSpPr>
          <p:nvPr/>
        </p:nvSpPr>
        <p:spPr bwMode="auto">
          <a:xfrm>
            <a:off x="8592820" y="307213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 name="object 18"/>
          <p:cNvSpPr/>
          <p:nvPr/>
        </p:nvSpPr>
        <p:spPr>
          <a:xfrm>
            <a:off x="8590915" y="3692525"/>
            <a:ext cx="173355" cy="210820"/>
          </a:xfrm>
          <a:prstGeom prst="rect">
            <a:avLst/>
          </a:prstGeom>
          <a:blipFill>
            <a:blip r:embed="rId15" cstate="print"/>
            <a:stretch>
              <a:fillRect/>
            </a:stretch>
          </a:blipFill>
        </p:spPr>
        <p:txBody>
          <a:bodyPr wrap="square" lIns="0" tIns="0" rIns="0" bIns="0" rtlCol="0"/>
          <a:p/>
        </p:txBody>
      </p:sp>
      <p:sp>
        <p:nvSpPr>
          <p:cNvPr id="7" name="TextBox 22"/>
          <p:cNvSpPr txBox="1">
            <a:spLocks noChangeArrowheads="1"/>
          </p:cNvSpPr>
          <p:nvPr/>
        </p:nvSpPr>
        <p:spPr bwMode="auto">
          <a:xfrm>
            <a:off x="6282055" y="368046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6376353" y="325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6" name="TextBox 25"/>
          <p:cNvSpPr txBox="1">
            <a:spLocks noChangeArrowheads="1"/>
          </p:cNvSpPr>
          <p:nvPr/>
        </p:nvSpPr>
        <p:spPr bwMode="auto">
          <a:xfrm>
            <a:off x="2682492" y="4910138"/>
            <a:ext cx="13858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3146426" y="44529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450215" y="1591945"/>
            <a:ext cx="9791065" cy="5073015"/>
          </a:xfrm>
          <a:prstGeom prst="rect">
            <a:avLst/>
          </a:prstGeom>
        </p:spPr>
      </p:pic>
      <p:sp>
        <p:nvSpPr>
          <p:cNvPr id="2" name="Rectangles 1"/>
          <p:cNvSpPr/>
          <p:nvPr/>
        </p:nvSpPr>
        <p:spPr>
          <a:xfrm>
            <a:off x="8161655" y="6287135"/>
            <a:ext cx="3743325" cy="450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2"/>
          <a:stretch>
            <a:fillRect/>
          </a:stretch>
        </p:blipFill>
        <p:spPr>
          <a:xfrm>
            <a:off x="10960100" y="5183505"/>
            <a:ext cx="678815" cy="678815"/>
          </a:xfrm>
          <a:prstGeom prst="rect">
            <a:avLst/>
          </a:prstGeom>
        </p:spPr>
      </p:pic>
      <p:sp>
        <p:nvSpPr>
          <p:cNvPr id="5" name="Text Box 4"/>
          <p:cNvSpPr txBox="1"/>
          <p:nvPr/>
        </p:nvSpPr>
        <p:spPr>
          <a:xfrm>
            <a:off x="8255000" y="6367145"/>
            <a:ext cx="3487420" cy="306705"/>
          </a:xfrm>
          <a:prstGeom prst="rect">
            <a:avLst/>
          </a:prstGeom>
          <a:noFill/>
        </p:spPr>
        <p:txBody>
          <a:bodyPr wrap="none" rtlCol="0">
            <a:spAutoFit/>
          </a:bodyPr>
          <a:p>
            <a:pPr algn="l"/>
            <a:r>
              <a:rPr lang="en-US" sz="1400">
                <a:solidFill>
                  <a:schemeClr val="bg1"/>
                </a:solidFill>
              </a:rPr>
              <a:t>https://github.com/weder96/poc-cdk-java</a:t>
            </a:r>
            <a:endParaRPr lang="en-US" sz="1400">
              <a:solidFill>
                <a:schemeClr val="bg1"/>
              </a:solidFill>
            </a:endParaRPr>
          </a:p>
        </p:txBody>
      </p:sp>
      <p:pic>
        <p:nvPicPr>
          <p:cNvPr id="7" name="Picture 6"/>
          <p:cNvPicPr>
            <a:picLocks noChangeAspect="1"/>
          </p:cNvPicPr>
          <p:nvPr/>
        </p:nvPicPr>
        <p:blipFill>
          <a:blip r:embed="rId3"/>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Proof of Concepts  AWS CDK</a:t>
            </a:r>
            <a:endParaRPr lang="pt-PT" altLang="en-US" sz="2000" b="1" dirty="0">
              <a:solidFill>
                <a:schemeClr val="bg1"/>
              </a:solidFill>
            </a:endParaRPr>
          </a:p>
        </p:txBody>
      </p:sp>
      <p:sp>
        <p:nvSpPr>
          <p:cNvPr id="9" name="Text Box 8"/>
          <p:cNvSpPr txBox="1"/>
          <p:nvPr/>
        </p:nvSpPr>
        <p:spPr>
          <a:xfrm>
            <a:off x="374015" y="728980"/>
            <a:ext cx="10780395" cy="737235"/>
          </a:xfrm>
          <a:prstGeom prst="rect">
            <a:avLst/>
          </a:prstGeom>
          <a:noFill/>
        </p:spPr>
        <p:txBody>
          <a:bodyPr wrap="square" rtlCol="0" anchor="t">
            <a:spAutoFit/>
          </a:bodyPr>
          <a:p>
            <a:pPr algn="l"/>
            <a:r>
              <a:rPr lang="en-US" sz="1400">
                <a:solidFill>
                  <a:schemeClr val="bg1"/>
                </a:solidFill>
              </a:rPr>
              <a:t>The purpose of this PoC is to understand how to use the CDK </a:t>
            </a:r>
            <a:r>
              <a:rPr lang="en-US" sz="1400" b="1">
                <a:solidFill>
                  <a:schemeClr val="bg1"/>
                </a:solidFill>
              </a:rPr>
              <a:t>to generate the infra(JAVA)</a:t>
            </a:r>
            <a:r>
              <a:rPr lang="en-US" sz="1400">
                <a:solidFill>
                  <a:schemeClr val="bg1"/>
                </a:solidFill>
              </a:rPr>
              <a:t> of a</a:t>
            </a:r>
            <a:r>
              <a:rPr lang="pt-PT" altLang="en-US" sz="1400">
                <a:solidFill>
                  <a:schemeClr val="bg1"/>
                </a:solidFill>
              </a:rPr>
              <a:t> </a:t>
            </a:r>
            <a:r>
              <a:rPr lang="pt-PT" altLang="en-US" sz="1400" b="1">
                <a:solidFill>
                  <a:schemeClr val="bg1"/>
                </a:solidFill>
              </a:rPr>
              <a:t>SNS</a:t>
            </a:r>
            <a:r>
              <a:rPr lang="en-US" sz="1400" b="1">
                <a:solidFill>
                  <a:schemeClr val="bg1"/>
                </a:solidFill>
              </a:rPr>
              <a:t>,</a:t>
            </a:r>
            <a:r>
              <a:rPr lang="pt-PT" altLang="en-US" sz="1400" b="1">
                <a:solidFill>
                  <a:schemeClr val="bg1"/>
                </a:solidFill>
              </a:rPr>
              <a:t> SQS(DeadLetter) and</a:t>
            </a:r>
            <a:r>
              <a:rPr lang="en-US" sz="1400" b="1">
                <a:solidFill>
                  <a:schemeClr val="bg1"/>
                </a:solidFill>
              </a:rPr>
              <a:t> lambdas(Python)</a:t>
            </a:r>
            <a:r>
              <a:rPr lang="pt-PT" altLang="en-US" sz="1400" b="1">
                <a:solidFill>
                  <a:schemeClr val="bg1"/>
                </a:solidFill>
              </a:rPr>
              <a:t> with lambda trigger</a:t>
            </a:r>
            <a:r>
              <a:rPr lang="en-US" sz="1400" b="1">
                <a:solidFill>
                  <a:schemeClr val="bg1"/>
                </a:solidFill>
              </a:rPr>
              <a:t> </a:t>
            </a:r>
            <a:r>
              <a:rPr lang="en-US" sz="1400">
                <a:solidFill>
                  <a:schemeClr val="bg1"/>
                </a:solidFill>
              </a:rPr>
              <a:t>its advantages and limitations of </a:t>
            </a:r>
            <a:r>
              <a:rPr lang="en-US" sz="1400" b="1">
                <a:solidFill>
                  <a:schemeClr val="bg1"/>
                </a:solidFill>
              </a:rPr>
              <a:t>traditional use with the creation of a Cloudformation(SAM) template</a:t>
            </a:r>
            <a:r>
              <a:rPr lang="en-US" sz="1400">
                <a:solidFill>
                  <a:schemeClr val="bg1"/>
                </a:solidFill>
              </a:rPr>
              <a:t>.</a:t>
            </a:r>
            <a:endParaRPr lang="en-US" sz="1400">
              <a:solidFill>
                <a:schemeClr val="bg1"/>
              </a:solidFill>
            </a:endParaRPr>
          </a:p>
        </p:txBody>
      </p:sp>
      <p:pic>
        <p:nvPicPr>
          <p:cNvPr id="3" name="Picture 2"/>
          <p:cNvPicPr>
            <a:picLocks noChangeAspect="1"/>
          </p:cNvPicPr>
          <p:nvPr/>
        </p:nvPicPr>
        <p:blipFill>
          <a:blip r:embed="rId4"/>
          <a:stretch>
            <a:fillRect/>
          </a:stretch>
        </p:blipFill>
        <p:spPr>
          <a:xfrm>
            <a:off x="9450070" y="1720850"/>
            <a:ext cx="2292350" cy="2316480"/>
          </a:xfrm>
          <a:prstGeom prst="rect">
            <a:avLst/>
          </a:prstGeom>
        </p:spPr>
      </p:pic>
      <p:sp>
        <p:nvSpPr>
          <p:cNvPr id="10" name="Rectangles 9"/>
          <p:cNvSpPr/>
          <p:nvPr/>
        </p:nvSpPr>
        <p:spPr>
          <a:xfrm>
            <a:off x="711200" y="3121025"/>
            <a:ext cx="2061845" cy="4445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710565" y="4216400"/>
            <a:ext cx="1853565" cy="164655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1757680" y="3260090"/>
            <a:ext cx="174625" cy="166370"/>
          </a:xfrm>
          <a:prstGeom prst="rect">
            <a:avLst/>
          </a:prstGeom>
          <a:blipFill>
            <a:blip r:embed="rId5" cstate="print"/>
            <a:stretch>
              <a:fillRect/>
            </a:stretch>
          </a:blipFill>
        </p:spPr>
        <p:txBody>
          <a:bodyPr wrap="square" lIns="0" tIns="0" rIns="0" bIns="0" rtlCol="0"/>
          <a:p/>
        </p:txBody>
      </p:sp>
      <p:pic>
        <p:nvPicPr>
          <p:cNvPr id="14" name="Picture 13"/>
          <p:cNvPicPr>
            <a:picLocks noChangeAspect="1"/>
          </p:cNvPicPr>
          <p:nvPr/>
        </p:nvPicPr>
        <p:blipFill>
          <a:blip r:embed="rId6"/>
          <a:stretch>
            <a:fillRect/>
          </a:stretch>
        </p:blipFill>
        <p:spPr>
          <a:xfrm>
            <a:off x="2068830" y="4319270"/>
            <a:ext cx="421005" cy="42100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de IDE da AWS </a:t>
            </a:r>
            <a:r>
              <a:rPr lang="en-US" sz="2000" b="1">
                <a:solidFill>
                  <a:schemeClr val="bg1"/>
                </a:solidFill>
                <a:sym typeface="+mn-ea"/>
              </a:rPr>
              <a:t>?</a:t>
            </a:r>
            <a:endParaRPr sz="2000" b="1">
              <a:solidFill>
                <a:schemeClr val="bg1"/>
              </a:solidFill>
            </a:endParaRPr>
          </a:p>
        </p:txBody>
      </p:sp>
      <p:pic>
        <p:nvPicPr>
          <p:cNvPr id="5" name="Picture 4"/>
          <p:cNvPicPr>
            <a:picLocks noChangeAspect="1"/>
          </p:cNvPicPr>
          <p:nvPr/>
        </p:nvPicPr>
        <p:blipFill>
          <a:blip r:embed="rId1"/>
          <a:stretch>
            <a:fillRect/>
          </a:stretch>
        </p:blipFill>
        <p:spPr>
          <a:xfrm>
            <a:off x="362585" y="784225"/>
            <a:ext cx="5046980" cy="2998470"/>
          </a:xfrm>
          <a:prstGeom prst="rect">
            <a:avLst/>
          </a:prstGeom>
        </p:spPr>
      </p:pic>
      <p:pic>
        <p:nvPicPr>
          <p:cNvPr id="7" name="Picture 6"/>
          <p:cNvPicPr>
            <a:picLocks noChangeAspect="1"/>
          </p:cNvPicPr>
          <p:nvPr/>
        </p:nvPicPr>
        <p:blipFill>
          <a:blip r:embed="rId2"/>
          <a:stretch>
            <a:fillRect/>
          </a:stretch>
        </p:blipFill>
        <p:spPr>
          <a:xfrm>
            <a:off x="5640705" y="2769235"/>
            <a:ext cx="6294120" cy="3680460"/>
          </a:xfrm>
          <a:prstGeom prst="rect">
            <a:avLst/>
          </a:prstGeom>
        </p:spPr>
      </p:pic>
      <p:sp>
        <p:nvSpPr>
          <p:cNvPr id="10" name="Rectangles 9"/>
          <p:cNvSpPr/>
          <p:nvPr/>
        </p:nvSpPr>
        <p:spPr>
          <a:xfrm>
            <a:off x="529590" y="2981325"/>
            <a:ext cx="487553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9109075" y="3220085"/>
            <a:ext cx="282575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5697855" y="5168900"/>
            <a:ext cx="3364230" cy="4432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7" name="Straight Arrow Connector 16"/>
          <p:cNvCxnSpPr/>
          <p:nvPr/>
        </p:nvCxnSpPr>
        <p:spPr>
          <a:xfrm flipV="1">
            <a:off x="9062085" y="4046220"/>
            <a:ext cx="646430" cy="121221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9970770" y="37211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5" y="-17145"/>
            <a:ext cx="12231370" cy="6875780"/>
          </a:xfrm>
          <a:prstGeom prst="rect">
            <a:avLst/>
          </a:prstGeom>
        </p:spPr>
      </p:pic>
      <p:sp>
        <p:nvSpPr>
          <p:cNvPr id="2" name="Rectangles 1"/>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00330" y="3169285"/>
            <a:ext cx="4318000" cy="502285"/>
          </a:xfrm>
          <a:prstGeom prst="rect">
            <a:avLst/>
          </a:prstGeom>
        </p:spPr>
        <p:txBody>
          <a:bodyPr vert="horz" wrap="square" lIns="0" tIns="10583" rIns="0" bIns="0" rtlCol="0">
            <a:spAutoFit/>
          </a:bodyPr>
          <a:lstStyle/>
          <a:p>
            <a:pPr marL="12700" algn="ctr">
              <a:lnSpc>
                <a:spcPct val="100000"/>
              </a:lnSpc>
              <a:spcBef>
                <a:spcPts val="100"/>
              </a:spcBef>
            </a:pPr>
            <a:r>
              <a:rPr lang="pt-PT" altLang="en-US" sz="3200" b="1">
                <a:solidFill>
                  <a:schemeClr val="bg1"/>
                </a:solidFill>
                <a:sym typeface="+mn-ea"/>
              </a:rPr>
              <a:t>Next Steps</a:t>
            </a:r>
            <a:r>
              <a:rPr lang="pt-PT" altLang="en-US" sz="3200">
                <a:solidFill>
                  <a:schemeClr val="bg1"/>
                </a:solidFill>
                <a:latin typeface="Swiss921 BT" panose="020B0806030502050204" charset="0"/>
                <a:cs typeface="Swiss921 BT" panose="020B0806030502050204" charset="0"/>
                <a:sym typeface="+mn-ea"/>
              </a:rPr>
              <a:t> </a:t>
            </a:r>
            <a:endParaRPr lang="pt-PT" altLang="en-US" sz="3200">
              <a:solidFill>
                <a:schemeClr val="bg1"/>
              </a:solidFill>
              <a:latin typeface="Swiss921 BT" panose="020B0806030502050204" charset="0"/>
              <a:cs typeface="Swiss921 BT" panose="020B0806030502050204" charset="0"/>
              <a:sym typeface="+mn-ea"/>
            </a:endParaRPr>
          </a:p>
        </p:txBody>
      </p:sp>
      <p:pic>
        <p:nvPicPr>
          <p:cNvPr id="53" name="Graphic 5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765" y="265430"/>
            <a:ext cx="758952" cy="758952"/>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The AWS Step Functions Workshop</a:t>
            </a:r>
            <a:endParaRPr lang="pt-PT" altLang="en-US" sz="2000" b="1" dirty="0">
              <a:solidFill>
                <a:schemeClr val="bg1"/>
              </a:solidFill>
            </a:endParaRPr>
          </a:p>
        </p:txBody>
      </p:sp>
      <p:pic>
        <p:nvPicPr>
          <p:cNvPr id="2" name="Picture 1"/>
          <p:cNvPicPr>
            <a:picLocks noChangeAspect="1"/>
          </p:cNvPicPr>
          <p:nvPr/>
        </p:nvPicPr>
        <p:blipFill>
          <a:blip r:embed="rId1"/>
          <a:stretch>
            <a:fillRect/>
          </a:stretch>
        </p:blipFill>
        <p:spPr>
          <a:xfrm>
            <a:off x="594995" y="1732915"/>
            <a:ext cx="2423160" cy="2454630"/>
          </a:xfrm>
          <a:prstGeom prst="rect">
            <a:avLst/>
          </a:prstGeom>
        </p:spPr>
      </p:pic>
      <p:pic>
        <p:nvPicPr>
          <p:cNvPr id="4" name="Picture 3"/>
          <p:cNvPicPr>
            <a:picLocks noChangeAspect="1"/>
          </p:cNvPicPr>
          <p:nvPr/>
        </p:nvPicPr>
        <p:blipFill>
          <a:blip r:embed="rId2"/>
          <a:stretch>
            <a:fillRect/>
          </a:stretch>
        </p:blipFill>
        <p:spPr>
          <a:xfrm>
            <a:off x="4284345" y="1250315"/>
            <a:ext cx="7353935" cy="4234180"/>
          </a:xfrm>
          <a:prstGeom prst="rect">
            <a:avLst/>
          </a:prstGeom>
        </p:spPr>
      </p:pic>
      <p:sp>
        <p:nvSpPr>
          <p:cNvPr id="7" name="Rectangles 6"/>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a:hlinkClick r:id="rId3" action="ppaction://hlinkfile"/>
          </p:cNvPr>
          <p:cNvSpPr txBox="1"/>
          <p:nvPr/>
        </p:nvSpPr>
        <p:spPr>
          <a:xfrm>
            <a:off x="6249670" y="6346190"/>
            <a:ext cx="4687570" cy="306705"/>
          </a:xfrm>
          <a:prstGeom prst="rect">
            <a:avLst/>
          </a:prstGeom>
          <a:noFill/>
        </p:spPr>
        <p:txBody>
          <a:bodyPr wrap="square" rtlCol="0" anchor="t">
            <a:spAutoFit/>
          </a:bodyPr>
          <a:p>
            <a:r>
              <a:rPr lang="en-US" sz="1400">
                <a:solidFill>
                  <a:schemeClr val="bg1"/>
                </a:solidFill>
              </a:rPr>
              <a:t>https://catalog.workshops.aws/stepfunctions/en-US</a:t>
            </a:r>
            <a:endParaRPr lang="en-US" sz="1400">
              <a:solidFill>
                <a:schemeClr val="bg1"/>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Serverless Digital Learning Badges</a:t>
            </a:r>
            <a:endParaRPr lang="pt-PT" altLang="en-US" sz="2000" b="1" dirty="0">
              <a:solidFill>
                <a:schemeClr val="bg1"/>
              </a:solidFill>
            </a:endParaRPr>
          </a:p>
        </p:txBody>
      </p:sp>
      <p:sp>
        <p:nvSpPr>
          <p:cNvPr id="6" name="Title 1"/>
          <p:cNvSpPr>
            <a:spLocks noGrp="1"/>
          </p:cNvSpPr>
          <p:nvPr/>
        </p:nvSpPr>
        <p:spPr>
          <a:xfrm>
            <a:off x="345440" y="662940"/>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AWS Skill Builder</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605790" y="1745615"/>
            <a:ext cx="2370966" cy="2423160"/>
          </a:xfrm>
          <a:prstGeom prst="rect">
            <a:avLst/>
          </a:prstGeom>
        </p:spPr>
      </p:pic>
      <p:pic>
        <p:nvPicPr>
          <p:cNvPr id="8" name="Picture 7"/>
          <p:cNvPicPr>
            <a:picLocks noChangeAspect="1"/>
          </p:cNvPicPr>
          <p:nvPr/>
        </p:nvPicPr>
        <p:blipFill>
          <a:blip r:embed="rId2"/>
          <a:stretch>
            <a:fillRect/>
          </a:stretch>
        </p:blipFill>
        <p:spPr>
          <a:xfrm>
            <a:off x="8850630" y="1745615"/>
            <a:ext cx="2828925" cy="3248025"/>
          </a:xfrm>
          <a:prstGeom prst="rect">
            <a:avLst/>
          </a:prstGeom>
        </p:spPr>
      </p:pic>
      <p:sp>
        <p:nvSpPr>
          <p:cNvPr id="2" name="Rectangles 1"/>
          <p:cNvSpPr/>
          <p:nvPr/>
        </p:nvSpPr>
        <p:spPr>
          <a:xfrm>
            <a:off x="3217545" y="6338570"/>
            <a:ext cx="8462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3345180" y="6360795"/>
            <a:ext cx="8286750" cy="306705"/>
          </a:xfrm>
          <a:prstGeom prst="rect">
            <a:avLst/>
          </a:prstGeom>
          <a:noFill/>
        </p:spPr>
        <p:txBody>
          <a:bodyPr wrap="square" rtlCol="0" anchor="t">
            <a:spAutoFit/>
          </a:bodyPr>
          <a:p>
            <a:r>
              <a:rPr lang="en-US" sz="1400">
                <a:solidFill>
                  <a:schemeClr val="bg1"/>
                </a:solidFill>
              </a:rPr>
              <a:t>https://aws.amazon.com/blogs/compute/introducing-new-aws-serverless-digital-learning-badges/</a:t>
            </a:r>
            <a:endParaRPr lang="en-US" sz="1400">
              <a:solidFill>
                <a:schemeClr val="bg1"/>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905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44195"/>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Security Workshop</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535940" y="1610360"/>
            <a:ext cx="2423160" cy="2360569"/>
          </a:xfrm>
          <a:prstGeom prst="rect">
            <a:avLst/>
          </a:prstGeom>
        </p:spPr>
      </p:pic>
      <p:pic>
        <p:nvPicPr>
          <p:cNvPr id="7" name="Picture 6"/>
          <p:cNvPicPr>
            <a:picLocks noChangeAspect="1"/>
          </p:cNvPicPr>
          <p:nvPr/>
        </p:nvPicPr>
        <p:blipFill>
          <a:blip r:embed="rId2"/>
          <a:stretch>
            <a:fillRect/>
          </a:stretch>
        </p:blipFill>
        <p:spPr>
          <a:xfrm>
            <a:off x="4183380" y="1610360"/>
            <a:ext cx="7612380" cy="4068445"/>
          </a:xfrm>
          <a:prstGeom prst="rect">
            <a:avLst/>
          </a:prstGeom>
        </p:spPr>
      </p:pic>
      <p:sp>
        <p:nvSpPr>
          <p:cNvPr id="3" name="Rectangles 2"/>
          <p:cNvSpPr/>
          <p:nvPr/>
        </p:nvSpPr>
        <p:spPr>
          <a:xfrm>
            <a:off x="2855595" y="6244590"/>
            <a:ext cx="894016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2855595" y="6269355"/>
            <a:ext cx="8929370" cy="275590"/>
          </a:xfrm>
          <a:prstGeom prst="rect">
            <a:avLst/>
          </a:prstGeom>
          <a:noFill/>
        </p:spPr>
        <p:txBody>
          <a:bodyPr wrap="square" rtlCol="0" anchor="t">
            <a:spAutoFit/>
          </a:bodyPr>
          <a:p>
            <a:pPr algn="ctr"/>
            <a:r>
              <a:rPr lang="en-US" sz="1200">
                <a:solidFill>
                  <a:schemeClr val="bg1"/>
                </a:solidFill>
              </a:rPr>
              <a:t>https://catalog.us-east-1.prod.workshops.aws/workshops/026f84fd-f589-4a59-a4d1-81dc543fcd30/en-US</a:t>
            </a:r>
            <a:endParaRPr lang="en-US" sz="1200">
              <a:solidFill>
                <a:schemeClr val="bg1"/>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524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06095"/>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Serverland AWS Lambda Fundamentals</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5299710" y="1610360"/>
            <a:ext cx="6464935" cy="3655695"/>
          </a:xfrm>
          <a:prstGeom prst="rect">
            <a:avLst/>
          </a:prstGeom>
        </p:spPr>
      </p:pic>
      <p:pic>
        <p:nvPicPr>
          <p:cNvPr id="8" name="Picture 7"/>
          <p:cNvPicPr>
            <a:picLocks noChangeAspect="1"/>
          </p:cNvPicPr>
          <p:nvPr/>
        </p:nvPicPr>
        <p:blipFill>
          <a:blip r:embed="rId2"/>
          <a:stretch>
            <a:fillRect/>
          </a:stretch>
        </p:blipFill>
        <p:spPr>
          <a:xfrm>
            <a:off x="535940" y="1610360"/>
            <a:ext cx="2423160" cy="2423160"/>
          </a:xfrm>
          <a:prstGeom prst="rect">
            <a:avLst/>
          </a:prstGeom>
        </p:spPr>
      </p:pic>
      <p:sp>
        <p:nvSpPr>
          <p:cNvPr id="4" name="Rectangles 3"/>
          <p:cNvSpPr/>
          <p:nvPr/>
        </p:nvSpPr>
        <p:spPr>
          <a:xfrm>
            <a:off x="5474970" y="624459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612890" y="6231890"/>
            <a:ext cx="4289425" cy="368300"/>
          </a:xfrm>
          <a:prstGeom prst="rect">
            <a:avLst/>
          </a:prstGeom>
          <a:noFill/>
        </p:spPr>
        <p:txBody>
          <a:bodyPr wrap="square" rtlCol="0" anchor="t">
            <a:spAutoFit/>
          </a:bodyPr>
          <a:p>
            <a:r>
              <a:rPr lang="en-US">
                <a:solidFill>
                  <a:schemeClr val="bg1"/>
                </a:solidFill>
              </a:rPr>
              <a:t>https://s12d.com/lambda-fundamentals</a:t>
            </a:r>
            <a:endParaRPr lang="en-US">
              <a:solidFill>
                <a:schemeClr val="bg1"/>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381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9182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airline – Multiple patterns/practices</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456565" y="1510665"/>
            <a:ext cx="3067050" cy="3095625"/>
          </a:xfrm>
          <a:prstGeom prst="rect">
            <a:avLst/>
          </a:prstGeom>
        </p:spPr>
      </p:pic>
      <p:pic>
        <p:nvPicPr>
          <p:cNvPr id="7" name="Picture 6"/>
          <p:cNvPicPr>
            <a:picLocks noChangeAspect="1"/>
          </p:cNvPicPr>
          <p:nvPr/>
        </p:nvPicPr>
        <p:blipFill>
          <a:blip r:embed="rId2"/>
          <a:stretch>
            <a:fillRect/>
          </a:stretch>
        </p:blipFill>
        <p:spPr>
          <a:xfrm>
            <a:off x="4305935" y="1619250"/>
            <a:ext cx="7328535" cy="3619500"/>
          </a:xfrm>
          <a:prstGeom prst="rect">
            <a:avLst/>
          </a:prstGeom>
        </p:spPr>
      </p:pic>
      <p:sp>
        <p:nvSpPr>
          <p:cNvPr id="3" name="Rectangles 2"/>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6152515" y="6359525"/>
            <a:ext cx="4576445" cy="275590"/>
          </a:xfrm>
          <a:prstGeom prst="rect">
            <a:avLst/>
          </a:prstGeom>
          <a:noFill/>
        </p:spPr>
        <p:txBody>
          <a:bodyPr wrap="square" rtlCol="0" anchor="t">
            <a:spAutoFit/>
          </a:bodyPr>
          <a:p>
            <a:r>
              <a:rPr lang="en-US" sz="1200">
                <a:solidFill>
                  <a:schemeClr val="bg1"/>
                </a:solidFill>
              </a:rPr>
              <a:t>https://github.com/aws-samples/aws-serverless-airline-booking</a:t>
            </a:r>
            <a:endParaRPr lang="en-US" sz="1200">
              <a:solidFill>
                <a:schemeClr val="bg1"/>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1907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7277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 Workshop</a:t>
            </a:r>
            <a:endParaRPr lang="pt-PT" altLang="en-US" sz="1600" b="1" dirty="0">
              <a:solidFill>
                <a:srgbClr val="527FFF"/>
              </a:solidFill>
            </a:endParaRPr>
          </a:p>
        </p:txBody>
      </p:sp>
      <p:sp>
        <p:nvSpPr>
          <p:cNvPr id="3" name="Rectangles 2"/>
          <p:cNvSpPr/>
          <p:nvPr/>
        </p:nvSpPr>
        <p:spPr>
          <a:xfrm>
            <a:off x="8196580" y="6319520"/>
            <a:ext cx="345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954135" y="6359525"/>
            <a:ext cx="2210435" cy="275590"/>
          </a:xfrm>
          <a:prstGeom prst="rect">
            <a:avLst/>
          </a:prstGeom>
          <a:noFill/>
        </p:spPr>
        <p:txBody>
          <a:bodyPr wrap="square" rtlCol="0" anchor="t">
            <a:spAutoFit/>
          </a:bodyPr>
          <a:p>
            <a:r>
              <a:rPr lang="en-US" sz="1200">
                <a:solidFill>
                  <a:schemeClr val="bg1"/>
                </a:solidFill>
              </a:rPr>
              <a:t>https://cdkworkshop.com/</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357245" y="910590"/>
            <a:ext cx="8295640" cy="4117340"/>
          </a:xfrm>
          <a:prstGeom prst="rect">
            <a:avLst/>
          </a:prstGeom>
        </p:spPr>
      </p:pic>
      <p:pic>
        <p:nvPicPr>
          <p:cNvPr id="9" name="Picture 8"/>
          <p:cNvPicPr>
            <a:picLocks noChangeAspect="1"/>
          </p:cNvPicPr>
          <p:nvPr/>
        </p:nvPicPr>
        <p:blipFill>
          <a:blip r:embed="rId2"/>
          <a:stretch>
            <a:fillRect/>
          </a:stretch>
        </p:blipFill>
        <p:spPr>
          <a:xfrm>
            <a:off x="456565" y="1864360"/>
            <a:ext cx="2422525" cy="2409825"/>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Patterns</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https://cdkpatterns.com/</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423545" y="1986280"/>
            <a:ext cx="2170430" cy="2159635"/>
          </a:xfrm>
          <a:prstGeom prst="rect">
            <a:avLst/>
          </a:prstGeom>
        </p:spPr>
      </p:pic>
      <p:pic>
        <p:nvPicPr>
          <p:cNvPr id="7" name="Picture 6"/>
          <p:cNvPicPr>
            <a:picLocks noChangeAspect="1"/>
          </p:cNvPicPr>
          <p:nvPr/>
        </p:nvPicPr>
        <p:blipFill>
          <a:blip r:embed="rId2"/>
          <a:stretch>
            <a:fillRect/>
          </a:stretch>
        </p:blipFill>
        <p:spPr>
          <a:xfrm>
            <a:off x="2823210" y="628015"/>
            <a:ext cx="8893175" cy="4779010"/>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handson.cloud</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https://hands-on.cloud/</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45440" y="998220"/>
            <a:ext cx="10730865" cy="5187950"/>
          </a:xfrm>
          <a:prstGeom prst="rect">
            <a:avLst/>
          </a:prstGeom>
        </p:spPr>
      </p:pic>
      <p:pic>
        <p:nvPicPr>
          <p:cNvPr id="2" name="Picture 1"/>
          <p:cNvPicPr>
            <a:picLocks noChangeAspect="1"/>
          </p:cNvPicPr>
          <p:nvPr/>
        </p:nvPicPr>
        <p:blipFill>
          <a:blip r:embed="rId2"/>
          <a:stretch>
            <a:fillRect/>
          </a:stretch>
        </p:blipFill>
        <p:spPr>
          <a:xfrm>
            <a:off x="9403715" y="981075"/>
            <a:ext cx="2468245" cy="2437130"/>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ext Box 7"/>
          <p:cNvSpPr txBox="1"/>
          <p:nvPr/>
        </p:nvSpPr>
        <p:spPr>
          <a:xfrm>
            <a:off x="615950" y="1075690"/>
            <a:ext cx="5459095" cy="645160"/>
          </a:xfrm>
          <a:prstGeom prst="rect">
            <a:avLst/>
          </a:prstGeom>
          <a:noFill/>
        </p:spPr>
        <p:txBody>
          <a:bodyPr wrap="none" rtlCol="0">
            <a:spAutoFit/>
          </a:bodyPr>
          <a:p>
            <a:pPr algn="l"/>
            <a:r>
              <a:rPr lang="en-US">
                <a:sym typeface="+mn-ea"/>
                <a:hlinkClick r:id="rId1" action="ppaction://hlinkfile"/>
              </a:rPr>
              <a:t>https://cdkworkshop.com</a:t>
            </a:r>
            <a:r>
              <a:rPr lang="en-US">
                <a:solidFill>
                  <a:schemeClr val="bg1"/>
                </a:solidFill>
              </a:rPr>
              <a:t> </a:t>
            </a:r>
            <a:endParaRPr lang="en-US">
              <a:solidFill>
                <a:schemeClr val="bg1"/>
              </a:solidFill>
            </a:endParaRPr>
          </a:p>
          <a:p>
            <a:pPr algn="l"/>
            <a:r>
              <a:rPr lang="en-US">
                <a:sym typeface="+mn-ea"/>
                <a:hlinkClick r:id="rId2" action="ppaction://hlinkfile"/>
              </a:rPr>
              <a:t>https://github.com/aws-samples/aws-cdk-examples</a:t>
            </a:r>
            <a:endParaRPr lang="pt-PT" altLang="en-US">
              <a:solidFill>
                <a:schemeClr val="bg1"/>
              </a:solidFill>
            </a:endParaRPr>
          </a:p>
        </p:txBody>
      </p:sp>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16891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sp>
        <p:nvSpPr>
          <p:cNvPr id="3" name="Text Box 2"/>
          <p:cNvSpPr txBox="1"/>
          <p:nvPr/>
        </p:nvSpPr>
        <p:spPr>
          <a:xfrm>
            <a:off x="615950" y="1649095"/>
            <a:ext cx="10741660" cy="4523105"/>
          </a:xfrm>
          <a:prstGeom prst="rect">
            <a:avLst/>
          </a:prstGeom>
          <a:noFill/>
        </p:spPr>
        <p:txBody>
          <a:bodyPr wrap="square" rtlCol="0" anchor="t">
            <a:spAutoFit/>
          </a:bodyPr>
          <a:p>
            <a:r>
              <a:rPr lang="en-US">
                <a:hlinkClick r:id="rId3" action="ppaction://hlinkfile"/>
              </a:rPr>
              <a:t>https://docs.aws.amazon.com/cli/latest/userguide/getting-started-install.html</a:t>
            </a:r>
            <a:endParaRPr lang="en-US"/>
          </a:p>
          <a:p>
            <a:r>
              <a:rPr lang="en-US">
                <a:hlinkClick r:id="rId4" action="ppaction://hlinkfile"/>
              </a:rPr>
              <a:t>https://aws.amazon.com/pt/developer/language/java/</a:t>
            </a:r>
            <a:endParaRPr lang="en-US"/>
          </a:p>
          <a:p>
            <a:r>
              <a:rPr lang="en-US">
                <a:hlinkClick r:id="rId5" action="ppaction://hlinkfile"/>
              </a:rPr>
              <a:t>https://docs.aws.amazon.com/toolkit-for-jetbrains/latest/userguide/setup-toolkit.html</a:t>
            </a:r>
            <a:endParaRPr lang="en-US"/>
          </a:p>
          <a:p>
            <a:r>
              <a:rPr lang="en-US">
                <a:hlinkClick r:id="rId6" action="ppaction://hlinkfile"/>
              </a:rPr>
              <a:t>https://aws.amazon.com/pt/intellij/</a:t>
            </a:r>
            <a:endParaRPr lang="en-US"/>
          </a:p>
          <a:p>
            <a:r>
              <a:rPr lang="en-US">
                <a:hlinkClick r:id="rId7" action="ppaction://hlinkfile"/>
              </a:rPr>
              <a:t>https://docs.aws.amazon.com/code-library/latest/ug/java_2_code_examples.html</a:t>
            </a:r>
            <a:endParaRPr lang="en-US"/>
          </a:p>
          <a:p>
            <a:r>
              <a:rPr lang="en-US">
                <a:hlinkClick r:id="rId8" action="ppaction://hlinkfile"/>
              </a:rPr>
              <a:t>https://docs.aws.amazon.com/pt_br/prescriptive-guidance/latest/patterns/deploy-a-ci-cd-pipeline-for-java-microservices-on-amazon-ecs.html</a:t>
            </a:r>
            <a:endParaRPr lang="en-US"/>
          </a:p>
          <a:p>
            <a:r>
              <a:rPr lang="en-US">
                <a:hlinkClick r:id="rId9" action="ppaction://hlinkfile"/>
              </a:rPr>
              <a:t>https://docs.aws.amazon.com/lambda/latest/dg/lambda-java.html</a:t>
            </a:r>
            <a:endParaRPr lang="en-US"/>
          </a:p>
          <a:p>
            <a:r>
              <a:rPr lang="en-US">
                <a:hlinkClick r:id="rId10" action="ppaction://hlinkfile"/>
              </a:rPr>
              <a:t>https://aws.amazon.com/pt/blogs/compute/java-17-runtime-now-available-on-aws-lambda/</a:t>
            </a:r>
            <a:endParaRPr lang="en-US"/>
          </a:p>
          <a:p>
            <a:r>
              <a:rPr lang="en-US">
                <a:hlinkClick r:id="rId11" action="ppaction://hlinkfile"/>
              </a:rPr>
              <a:t>https://www.slideshare.net/AmazonWebServices/java-on-aws</a:t>
            </a:r>
            <a:endParaRPr lang="en-US"/>
          </a:p>
          <a:p>
            <a:r>
              <a:rPr lang="en-US">
                <a:hlinkClick r:id="rId12" action="ppaction://hlinkfile"/>
              </a:rPr>
              <a:t>https://www.jrebel.com/blog/aws-java-application-setup</a:t>
            </a:r>
            <a:endParaRPr lang="en-US"/>
          </a:p>
          <a:p>
            <a:r>
              <a:rPr lang="en-US">
                <a:hlinkClick r:id="rId13" action="ppaction://hlinkfile"/>
              </a:rPr>
              <a:t>https://www.slideshare.net/VadymKazulkin/adopting-java-for-the-serverless-world-at-jax-2022</a:t>
            </a:r>
            <a:endParaRPr lang="en-US"/>
          </a:p>
          <a:p>
            <a:r>
              <a:rPr lang="en-US">
                <a:hlinkClick r:id="rId14" action="ppaction://hlinkfile"/>
              </a:rPr>
              <a:t>https://towardsaws.com/deploy-spring-boot-application-to-aws-ec2-using-docker-f359e7ad2026</a:t>
            </a:r>
            <a:endParaRPr lang="en-US"/>
          </a:p>
          <a:p>
            <a:r>
              <a:rPr lang="en-US">
                <a:hlinkClick r:id="rId15" action="ppaction://hlinkfile"/>
              </a:rPr>
              <a:t>https://aws.amazon.com/pt/blogs/developer/stepfunctions-fluent-api/</a:t>
            </a:r>
            <a:endParaRPr lang="en-US">
              <a:hlinkClick r:id="rId15" action="ppaction://hlinkfile"/>
            </a:endParaRPr>
          </a:p>
          <a:p>
            <a:r>
              <a:rPr lang="en-US">
                <a:hlinkClick r:id="rId16" action="ppaction://hlinkfile"/>
              </a:rPr>
              <a:t>https://aws.amazon.com/blogs/compute/java-17-runtime-now-available-on-aws-lambda/</a:t>
            </a:r>
            <a:endParaRPr lang="en-US"/>
          </a:p>
          <a:p>
            <a:r>
              <a:rPr lang="en-US">
                <a:hlinkClick r:id="rId17" action="ppaction://hlinkfile"/>
              </a:rPr>
              <a:t>https://docs.aws.amazon.com/lambda/latest/dg/snapstart.html</a:t>
            </a:r>
            <a:endParaRPr lang="en-US"/>
          </a:p>
        </p:txBody>
      </p:sp>
      <p:sp>
        <p:nvSpPr>
          <p:cNvPr id="15" name="Rectangles 14"/>
          <p:cNvSpPr/>
          <p:nvPr/>
        </p:nvSpPr>
        <p:spPr>
          <a:xfrm>
            <a:off x="450215" y="558800"/>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971800" y="0"/>
            <a:ext cx="9239250" cy="6858000"/>
          </a:xfrm>
          <a:prstGeom prst="rect">
            <a:avLst/>
          </a:prstGeom>
        </p:spPr>
      </p:pic>
      <p:sp>
        <p:nvSpPr>
          <p:cNvPr id="2" name="Rectangles 1"/>
          <p:cNvSpPr/>
          <p:nvPr/>
        </p:nvSpPr>
        <p:spPr>
          <a:xfrm>
            <a:off x="22225" y="635"/>
            <a:ext cx="4629785" cy="687768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915670" y="2524760"/>
            <a:ext cx="2770505" cy="748665"/>
          </a:xfrm>
          <a:prstGeom prst="rect">
            <a:avLst/>
          </a:prstGeom>
        </p:spPr>
        <p:txBody>
          <a:bodyPr vert="horz" wrap="square" lIns="0" tIns="10583" rIns="0" bIns="0" rtlCol="0">
            <a:spAutoFit/>
          </a:bodyPr>
          <a:lstStyle/>
          <a:p>
            <a:pPr marL="12700">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S</a:t>
            </a:r>
            <a:r>
              <a:rPr lang="pt-PT" altLang="en-US" sz="4800">
                <a:solidFill>
                  <a:schemeClr val="bg1"/>
                </a:solidFill>
                <a:latin typeface="Swiss921 BT" panose="020B0806030502050204" charset="0"/>
                <a:cs typeface="Swiss921 BT" panose="020B0806030502050204" charset="0"/>
                <a:sym typeface="+mn-ea"/>
              </a:rPr>
              <a:t>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Graphic 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250190" y="292100"/>
            <a:ext cx="1227455" cy="12274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a:t>
            </a:r>
            <a:r>
              <a:rPr lang="pt-PT" altLang="en-GB" sz="1400" dirty="0">
                <a:solidFill>
                  <a:schemeClr val="bg1"/>
                </a:solidFill>
                <a:ea typeface="Amazon Ember"/>
                <a:cs typeface="Amazon Ember"/>
              </a:rPr>
              <a:t> Java</a:t>
            </a:r>
            <a:r>
              <a:rPr lang="en-GB" sz="1400" dirty="0">
                <a:solidFill>
                  <a:schemeClr val="bg1"/>
                </a:solidFill>
                <a:ea typeface="Amazon Ember"/>
                <a:cs typeface="Amazon Ember"/>
              </a:rPr>
              <a:t>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9" action="ppaction://hlinkfile"/>
              </a:rPr>
              <a:t>https://twitter.com/weder96</a:t>
            </a:r>
            <a:endParaRPr sz="1600"/>
          </a:p>
        </p:txBody>
      </p:sp>
      <p:pic>
        <p:nvPicPr>
          <p:cNvPr id="23" name="Picture 22"/>
          <p:cNvPicPr>
            <a:picLocks noChangeAspect="1"/>
          </p:cNvPicPr>
          <p:nvPr/>
        </p:nvPicPr>
        <p:blipFill>
          <a:blip r:embed="rId10"/>
          <a:stretch>
            <a:fillRect/>
          </a:stretch>
        </p:blipFill>
        <p:spPr>
          <a:xfrm>
            <a:off x="6326505" y="4145915"/>
            <a:ext cx="318135" cy="318135"/>
          </a:xfrm>
          <a:prstGeom prst="rect">
            <a:avLst/>
          </a:prstGeom>
        </p:spPr>
      </p:pic>
      <p:pic>
        <p:nvPicPr>
          <p:cNvPr id="25" name="Picture 24"/>
          <p:cNvPicPr>
            <a:picLocks noChangeAspect="1"/>
          </p:cNvPicPr>
          <p:nvPr/>
        </p:nvPicPr>
        <p:blipFill>
          <a:blip r:embed="rId11"/>
          <a:stretch>
            <a:fillRect/>
          </a:stretch>
        </p:blipFill>
        <p:spPr>
          <a:xfrm>
            <a:off x="6300470" y="3256915"/>
            <a:ext cx="320040" cy="320040"/>
          </a:xfrm>
          <a:prstGeom prst="rect">
            <a:avLst/>
          </a:prstGeom>
        </p:spPr>
      </p:pic>
      <p:pic>
        <p:nvPicPr>
          <p:cNvPr id="26" name="Picture 25"/>
          <p:cNvPicPr>
            <a:picLocks noChangeAspect="1"/>
          </p:cNvPicPr>
          <p:nvPr/>
        </p:nvPicPr>
        <p:blipFill>
          <a:blip r:embed="rId12"/>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3" action="ppaction://hlinkfile"/>
              </a:rPr>
              <a:t>https://dev.to/weder96</a:t>
            </a:r>
            <a:endParaRPr lang="en-US" sz="1600"/>
          </a:p>
        </p:txBody>
      </p:sp>
      <p:pic>
        <p:nvPicPr>
          <p:cNvPr id="30" name="Picture 29"/>
          <p:cNvPicPr>
            <a:picLocks noChangeAspect="1"/>
          </p:cNvPicPr>
          <p:nvPr/>
        </p:nvPicPr>
        <p:blipFill>
          <a:blip r:embed="rId14"/>
          <a:stretch>
            <a:fillRect/>
          </a:stretch>
        </p:blipFill>
        <p:spPr>
          <a:xfrm>
            <a:off x="6351270" y="4554220"/>
            <a:ext cx="320040" cy="320040"/>
          </a:xfrm>
          <a:prstGeom prst="rect">
            <a:avLst/>
          </a:prstGeom>
        </p:spPr>
      </p:pic>
      <p:sp>
        <p:nvSpPr>
          <p:cNvPr id="2" name="Text Box 1"/>
          <p:cNvSpPr txBox="1"/>
          <p:nvPr/>
        </p:nvSpPr>
        <p:spPr>
          <a:xfrm>
            <a:off x="5445125" y="626110"/>
            <a:ext cx="2615565" cy="1014730"/>
          </a:xfrm>
          <a:prstGeom prst="rect">
            <a:avLst/>
          </a:prstGeom>
          <a:noFill/>
        </p:spPr>
        <p:txBody>
          <a:bodyPr wrap="none" rtlCol="0">
            <a:spAutoFit/>
          </a:bodyPr>
          <a:p>
            <a:pPr algn="l"/>
            <a:r>
              <a:rPr lang="en-US" sz="6000" b="1">
                <a:solidFill>
                  <a:schemeClr val="bg1"/>
                </a:solidFill>
              </a:rPr>
              <a:t>Q</a:t>
            </a:r>
            <a:r>
              <a:rPr lang="pt-PT" altLang="en-US" sz="6000" b="1">
                <a:solidFill>
                  <a:schemeClr val="bg1"/>
                </a:solidFill>
              </a:rPr>
              <a:t> </a:t>
            </a:r>
            <a:r>
              <a:rPr lang="en-US" sz="6000" b="1">
                <a:solidFill>
                  <a:schemeClr val="bg1"/>
                </a:solidFill>
              </a:rPr>
              <a:t>&amp;</a:t>
            </a:r>
            <a:r>
              <a:rPr lang="pt-PT" altLang="en-US" sz="6000" b="1">
                <a:solidFill>
                  <a:schemeClr val="bg1"/>
                </a:solidFill>
              </a:rPr>
              <a:t> </a:t>
            </a:r>
            <a:r>
              <a:rPr lang="en-US" sz="6000" b="1">
                <a:solidFill>
                  <a:schemeClr val="bg1"/>
                </a:solidFill>
              </a:rPr>
              <a:t>A</a:t>
            </a:r>
            <a:endParaRPr lang="en-US" sz="6000" b="1">
              <a:solidFill>
                <a:schemeClr val="bg1"/>
              </a:solidFill>
            </a:endParaRPr>
          </a:p>
        </p:txBody>
      </p:sp>
      <p:sp>
        <p:nvSpPr>
          <p:cNvPr id="19" name="Text Box 18"/>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31" name="Text Box 30"/>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32" name="Picture 31"/>
          <p:cNvPicPr>
            <a:picLocks noChangeAspect="1"/>
          </p:cNvPicPr>
          <p:nvPr/>
        </p:nvPicPr>
        <p:blipFill>
          <a:blip r:embed="rId15"/>
          <a:stretch>
            <a:fillRect/>
          </a:stretch>
        </p:blipFill>
        <p:spPr>
          <a:xfrm>
            <a:off x="2656840" y="5989320"/>
            <a:ext cx="557784" cy="643821"/>
          </a:xfrm>
          <a:prstGeom prst="rect">
            <a:avLst/>
          </a:prstGeom>
        </p:spPr>
      </p:pic>
      <p:pic>
        <p:nvPicPr>
          <p:cNvPr id="33" name="Picture 32"/>
          <p:cNvPicPr>
            <a:picLocks noChangeAspect="1"/>
          </p:cNvPicPr>
          <p:nvPr/>
        </p:nvPicPr>
        <p:blipFill>
          <a:blip r:embed="rId16"/>
          <a:stretch>
            <a:fillRect/>
          </a:stretch>
        </p:blipFill>
        <p:spPr>
          <a:xfrm>
            <a:off x="349250" y="6047105"/>
            <a:ext cx="557784" cy="557784"/>
          </a:xfrm>
          <a:prstGeom prst="rect">
            <a:avLst/>
          </a:prstGeom>
        </p:spPr>
      </p:pic>
      <p:sp>
        <p:nvSpPr>
          <p:cNvPr id="6"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655570" y="2611120"/>
            <a:ext cx="6881495" cy="16357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9600" dirty="0">
                <a:solidFill>
                  <a:schemeClr val="bg1"/>
                </a:solidFill>
              </a:rPr>
              <a:t>THANK YOU</a:t>
            </a:r>
            <a:endParaRPr lang="pt-PT" altLang="en-US" sz="9600"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ext Box 1"/>
          <p:cNvSpPr txBox="1"/>
          <p:nvPr/>
        </p:nvSpPr>
        <p:spPr>
          <a:xfrm>
            <a:off x="533400" y="1079500"/>
            <a:ext cx="10780395" cy="2784475"/>
          </a:xfrm>
          <a:prstGeom prst="rect">
            <a:avLst/>
          </a:prstGeom>
          <a:noFill/>
        </p:spPr>
        <p:txBody>
          <a:bodyPr wrap="square" rtlCol="0" anchor="t">
            <a:spAutoFit/>
          </a:bodyPr>
          <a:p>
            <a:pPr indent="0" eaLnBrk="1" hangingPunct="1">
              <a:lnSpc>
                <a:spcPts val="2100"/>
              </a:lnSpc>
              <a:buFont typeface="Arial" panose="02080604020202020204" pitchFamily="34" charset="0"/>
              <a:buNone/>
            </a:pPr>
            <a:r>
              <a:rPr lang="en-US" sz="1600" b="1" dirty="0">
                <a:solidFill>
                  <a:schemeClr val="bg1"/>
                </a:solidFill>
                <a:sym typeface="+mn-ea"/>
              </a:rPr>
              <a:t>Serverless is a way to describe</a:t>
            </a:r>
            <a:r>
              <a:rPr lang="en-US" sz="1600" dirty="0">
                <a:solidFill>
                  <a:schemeClr val="bg1"/>
                </a:solidFill>
                <a:sym typeface="+mn-ea"/>
              </a:rPr>
              <a:t> the services that enable you to build and run applications without thinking about servers. AWS has serverless services for all layers of your stack. </a:t>
            </a:r>
            <a:endParaRPr lang="en-US" sz="1600" dirty="0">
              <a:solidFill>
                <a:schemeClr val="bg1"/>
              </a:solidFill>
              <a:sym typeface="+mn-ea"/>
            </a:endParaRPr>
          </a:p>
          <a:p>
            <a:pPr marL="285750" indent="-285750" eaLnBrk="1" hangingPunct="1">
              <a:lnSpc>
                <a:spcPts val="2100"/>
              </a:lnSpc>
              <a:buFont typeface="Arial" panose="02080604020202020204" pitchFamily="34" charset="0"/>
              <a:buChar char="•"/>
            </a:pPr>
            <a:endParaRPr lang="en-US" sz="1600" dirty="0">
              <a:solidFill>
                <a:schemeClr val="bg1"/>
              </a:solidFill>
              <a:sym typeface="+mn-ea"/>
            </a:endParaRPr>
          </a:p>
          <a:p>
            <a:pPr indent="0" eaLnBrk="1" hangingPunct="1">
              <a:lnSpc>
                <a:spcPts val="2100"/>
              </a:lnSpc>
              <a:buFont typeface="Arial" panose="02080604020202020204" pitchFamily="34" charset="0"/>
              <a:buNone/>
            </a:pPr>
            <a:r>
              <a:rPr lang="en-US" sz="1600" dirty="0">
                <a:solidFill>
                  <a:schemeClr val="bg1"/>
                </a:solidFill>
                <a:sym typeface="+mn-ea"/>
              </a:rPr>
              <a:t>In many public forums, like our marketing website, </a:t>
            </a:r>
            <a:r>
              <a:rPr lang="en-US" sz="1600" b="1" dirty="0">
                <a:solidFill>
                  <a:schemeClr val="bg1"/>
                </a:solidFill>
                <a:sym typeface="+mn-ea"/>
              </a:rPr>
              <a:t>we list these services under the Serverless</a:t>
            </a:r>
            <a:r>
              <a:rPr lang="en-US" sz="1600" dirty="0">
                <a:solidFill>
                  <a:schemeClr val="bg1"/>
                </a:solidFill>
                <a:sym typeface="+mn-ea"/>
              </a:rPr>
              <a:t> heading because it </a:t>
            </a:r>
            <a:r>
              <a:rPr lang="en-US" sz="1600" b="1" dirty="0">
                <a:solidFill>
                  <a:schemeClr val="bg1"/>
                </a:solidFill>
                <a:sym typeface="+mn-ea"/>
              </a:rPr>
              <a:t>improves discoverability</a:t>
            </a:r>
            <a:r>
              <a:rPr lang="en-US" sz="1600" dirty="0">
                <a:solidFill>
                  <a:schemeClr val="bg1"/>
                </a:solidFill>
                <a:sym typeface="+mn-ea"/>
              </a:rPr>
              <a:t>. </a:t>
            </a:r>
            <a:endParaRPr lang="en-US" sz="1600" dirty="0">
              <a:solidFill>
                <a:schemeClr val="bg1"/>
              </a:solidFill>
            </a:endParaRPr>
          </a:p>
          <a:p>
            <a:pPr marL="285750" indent="-285750" eaLnBrk="1" hangingPunct="1">
              <a:lnSpc>
                <a:spcPts val="2100"/>
              </a:lnSpc>
              <a:buFont typeface="Arial" panose="02080604020202020204" pitchFamily="34" charset="0"/>
              <a:buChar char="•"/>
            </a:pPr>
            <a:endParaRPr lang="en-US" sz="1600" dirty="0">
              <a:solidFill>
                <a:schemeClr val="bg1"/>
              </a:solidFill>
              <a:sym typeface="+mn-ea"/>
            </a:endParaRPr>
          </a:p>
          <a:p>
            <a:pPr indent="0" eaLnBrk="1" hangingPunct="1">
              <a:lnSpc>
                <a:spcPts val="2100"/>
              </a:lnSpc>
              <a:buFont typeface="Arial" panose="02080604020202020204" pitchFamily="34" charset="0"/>
              <a:buNone/>
            </a:pPr>
            <a:r>
              <a:rPr lang="en-US" sz="1600" dirty="0">
                <a:solidFill>
                  <a:schemeClr val="bg1"/>
                </a:solidFill>
                <a:sym typeface="+mn-ea"/>
              </a:rPr>
              <a:t>When it comes to building an architecture diagram,</a:t>
            </a:r>
            <a:r>
              <a:rPr lang="en-US" sz="1600" b="1" dirty="0">
                <a:solidFill>
                  <a:schemeClr val="bg1"/>
                </a:solidFill>
                <a:sym typeface="+mn-ea"/>
              </a:rPr>
              <a:t> it</a:t>
            </a:r>
            <a:r>
              <a:rPr lang="en-US" altLang="en-US" sz="1600" b="1" dirty="0">
                <a:solidFill>
                  <a:schemeClr val="bg1"/>
                </a:solidFill>
                <a:sym typeface="+mn-ea"/>
              </a:rPr>
              <a:t>’</a:t>
            </a:r>
            <a:r>
              <a:rPr lang="en-US" sz="1600" b="1" dirty="0">
                <a:solidFill>
                  <a:schemeClr val="bg1"/>
                </a:solidFill>
                <a:sym typeface="+mn-ea"/>
              </a:rPr>
              <a:t>s more intuitive to use a functional</a:t>
            </a:r>
            <a:r>
              <a:rPr lang="en-US" sz="1600" dirty="0">
                <a:solidFill>
                  <a:schemeClr val="bg1"/>
                </a:solidFill>
                <a:sym typeface="+mn-ea"/>
              </a:rPr>
              <a:t> categorization. Please find the architecture icon for each serverless service in its functional category. </a:t>
            </a:r>
            <a:endParaRPr lang="en-US" sz="1600" dirty="0">
              <a:solidFill>
                <a:schemeClr val="bg1"/>
              </a:solidFill>
              <a:sym typeface="+mn-ea"/>
            </a:endParaRPr>
          </a:p>
          <a:p>
            <a:pPr marL="285750" indent="-285750" eaLnBrk="1" hangingPunct="1">
              <a:lnSpc>
                <a:spcPts val="2100"/>
              </a:lnSpc>
              <a:buFont typeface="Arial" panose="02080604020202020204" pitchFamily="34" charset="0"/>
              <a:buChar char="•"/>
            </a:pPr>
            <a:endParaRPr lang="en-US" sz="1600" dirty="0">
              <a:solidFill>
                <a:schemeClr val="bg1"/>
              </a:solidFill>
              <a:sym typeface="+mn-ea"/>
            </a:endParaRPr>
          </a:p>
          <a:p>
            <a:pPr indent="0" eaLnBrk="1" hangingPunct="1">
              <a:lnSpc>
                <a:spcPts val="2100"/>
              </a:lnSpc>
              <a:buFont typeface="Arial" panose="02080604020202020204" pitchFamily="34" charset="0"/>
              <a:buNone/>
            </a:pPr>
            <a:r>
              <a:rPr lang="en-US" sz="1600" b="1" dirty="0">
                <a:solidFill>
                  <a:schemeClr val="bg1"/>
                </a:solidFill>
                <a:sym typeface="+mn-ea"/>
              </a:rPr>
              <a:t>You can use the serverless category</a:t>
            </a:r>
            <a:r>
              <a:rPr lang="en-US" sz="1600" dirty="0">
                <a:solidFill>
                  <a:schemeClr val="bg1"/>
                </a:solidFill>
                <a:sym typeface="+mn-ea"/>
              </a:rPr>
              <a:t> icon to describe serverless applications or architectures.</a:t>
            </a:r>
            <a:endParaRPr lang="en-US" sz="1600">
              <a:solidFill>
                <a:schemeClr val="bg1"/>
              </a:solidFill>
            </a:endParaRPr>
          </a:p>
        </p:txBody>
      </p:sp>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t>
            </a:r>
            <a:r>
              <a:rPr lang="en-US" sz="2000" b="1">
                <a:solidFill>
                  <a:schemeClr val="bg1"/>
                </a:solidFill>
                <a:sym typeface="+mn-ea"/>
              </a:rPr>
              <a:t>S</a:t>
            </a:r>
            <a:r>
              <a:rPr lang="pt-PT" sz="2000" b="1">
                <a:solidFill>
                  <a:schemeClr val="bg1"/>
                </a:solidFill>
                <a:sym typeface="+mn-ea"/>
              </a:rPr>
              <a:t>erverless</a:t>
            </a:r>
            <a:r>
              <a:rPr lang="pt-PT" altLang="en-US" sz="2000" b="1">
                <a:solidFill>
                  <a:schemeClr val="bg1"/>
                </a:solidFill>
                <a:sym typeface="+mn-ea"/>
              </a:rPr>
              <a:t> </a:t>
            </a:r>
            <a:r>
              <a:rPr lang="pt-PT" altLang="en-US" sz="2000" b="1" dirty="0">
                <a:solidFill>
                  <a:schemeClr val="bg1"/>
                </a:solidFill>
              </a:rPr>
              <a:t>?</a:t>
            </a:r>
            <a:endParaRPr lang="pt-PT" altLang="en-US" sz="2000" b="1" dirty="0">
              <a:solidFill>
                <a:schemeClr val="bg1"/>
              </a:solidFill>
            </a:endParaRPr>
          </a:p>
        </p:txBody>
      </p:sp>
      <p:sp>
        <p:nvSpPr>
          <p:cNvPr id="16" name="Rectangles 15"/>
          <p:cNvSpPr/>
          <p:nvPr/>
        </p:nvSpPr>
        <p:spPr>
          <a:xfrm>
            <a:off x="7324090" y="617728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666990" y="6226175"/>
            <a:ext cx="3965575" cy="306705"/>
          </a:xfrm>
          <a:prstGeom prst="rect">
            <a:avLst/>
          </a:prstGeom>
          <a:noFill/>
        </p:spPr>
        <p:txBody>
          <a:bodyPr wrap="square" rtlCol="0">
            <a:spAutoFit/>
          </a:bodyPr>
          <a:p>
            <a:pPr algn="l"/>
            <a:r>
              <a:rPr lang="en-US" sz="1400">
                <a:solidFill>
                  <a:schemeClr val="bg1"/>
                </a:solidFill>
              </a:rPr>
              <a:t>https://aws.amazon.com/serverless/?nc1=h_ls</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42340" y="4308475"/>
            <a:ext cx="1917700" cy="1917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01625" y="238125"/>
            <a:ext cx="3566795" cy="35433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gn="l">
              <a:buClrTx/>
              <a:buSzTx/>
              <a:buFontTx/>
            </a:pPr>
            <a:r>
              <a:rPr lang="en-US" sz="2000" b="1">
                <a:solidFill>
                  <a:schemeClr val="bg1"/>
                </a:solidFill>
              </a:rPr>
              <a:t>AWS Services </a:t>
            </a:r>
            <a:r>
              <a:rPr lang="en-US" sz="2000" b="1">
                <a:solidFill>
                  <a:schemeClr val="bg1"/>
                </a:solidFill>
                <a:sym typeface="+mn-ea"/>
              </a:rPr>
              <a:t>Serverless</a:t>
            </a:r>
            <a:endParaRPr lang="en-US" sz="2000" b="1">
              <a:solidFill>
                <a:schemeClr val="bg1"/>
              </a:solidFill>
            </a:endParaRPr>
          </a:p>
        </p:txBody>
      </p:sp>
      <p:sp>
        <p:nvSpPr>
          <p:cNvPr id="35" name="TextBox 34"/>
          <p:cNvSpPr txBox="1"/>
          <p:nvPr/>
        </p:nvSpPr>
        <p:spPr>
          <a:xfrm>
            <a:off x="305232" y="204824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973" y="1260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68"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p:cNvSpPr txBox="1">
            <a:spLocks noChangeArrowheads="1"/>
          </p:cNvSpPr>
          <p:nvPr/>
        </p:nvSpPr>
        <p:spPr bwMode="auto">
          <a:xfrm>
            <a:off x="1232853" y="206121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Fargate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10874375" y="13392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10556240" y="2110740"/>
            <a:ext cx="1386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5340"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0743"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8281670" y="2114550"/>
            <a:ext cx="12179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87" name="TextBox 11"/>
          <p:cNvSpPr txBox="1">
            <a:spLocks noChangeArrowheads="1"/>
          </p:cNvSpPr>
          <p:nvPr/>
        </p:nvSpPr>
        <p:spPr bwMode="auto">
          <a:xfrm>
            <a:off x="9503410" y="2141220"/>
            <a:ext cx="11664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1" name="TextBox 15"/>
          <p:cNvSpPr txBox="1">
            <a:spLocks noChangeArrowheads="1"/>
          </p:cNvSpPr>
          <p:nvPr/>
        </p:nvSpPr>
        <p:spPr bwMode="auto">
          <a:xfrm>
            <a:off x="9816783" y="598995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AppSync</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8331835" y="5922645"/>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738"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44475" y="596963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4" name="Graphic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8911"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1881505" y="5993765"/>
            <a:ext cx="107950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EFS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170"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243840" y="383476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9570" name="Graphic 1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3596005" y="3078480"/>
            <a:ext cx="751205" cy="7512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p:cNvSpPr txBox="1">
            <a:spLocks noChangeArrowheads="1"/>
          </p:cNvSpPr>
          <p:nvPr/>
        </p:nvSpPr>
        <p:spPr bwMode="auto">
          <a:xfrm>
            <a:off x="3264535" y="3841750"/>
            <a:ext cx="132778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RDS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proxy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51" name="Graphic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55738"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6" name="TextBox 9"/>
          <p:cNvSpPr txBox="1">
            <a:spLocks noChangeArrowheads="1"/>
          </p:cNvSpPr>
          <p:nvPr/>
        </p:nvSpPr>
        <p:spPr bwMode="auto">
          <a:xfrm>
            <a:off x="1190625" y="3841750"/>
            <a:ext cx="13119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Aurora</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Serverless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8830" y="32851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4"/>
          <p:cNvSpPr txBox="1">
            <a:spLocks noChangeArrowheads="1"/>
          </p:cNvSpPr>
          <p:nvPr/>
        </p:nvSpPr>
        <p:spPr bwMode="auto">
          <a:xfrm>
            <a:off x="5139055" y="4055745"/>
            <a:ext cx="11677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Redshift</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6498" name="Graphic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02535" y="30797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8" name="TextBox 12"/>
          <p:cNvSpPr txBox="1">
            <a:spLocks noChangeArrowheads="1"/>
          </p:cNvSpPr>
          <p:nvPr/>
        </p:nvSpPr>
        <p:spPr bwMode="auto">
          <a:xfrm>
            <a:off x="2191385" y="3841750"/>
            <a:ext cx="1419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Neptune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Serverless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6366510" y="4076065"/>
            <a:ext cx="1478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OpenSearch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Service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2" name="Graphic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31318" y="32937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s 1"/>
          <p:cNvSpPr/>
          <p:nvPr/>
        </p:nvSpPr>
        <p:spPr>
          <a:xfrm>
            <a:off x="206375" y="646049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338455" y="6485255"/>
            <a:ext cx="3965575" cy="306705"/>
          </a:xfrm>
          <a:prstGeom prst="rect">
            <a:avLst/>
          </a:prstGeom>
          <a:noFill/>
        </p:spPr>
        <p:txBody>
          <a:bodyPr wrap="square" rtlCol="0">
            <a:spAutoFit/>
          </a:bodyPr>
          <a:p>
            <a:pPr algn="l"/>
            <a:r>
              <a:rPr lang="en-US" sz="1400">
                <a:solidFill>
                  <a:schemeClr val="bg1"/>
                </a:solidFill>
                <a:latin typeface="Inter Light" panose="02000403000000020004" charset="0"/>
                <a:cs typeface="Inter Light" panose="02000403000000020004" charset="0"/>
              </a:rPr>
              <a:t>https://aws.amazon.com/serverless/?nc1=h_ls</a:t>
            </a:r>
            <a:endParaRPr lang="en-US" sz="1400">
              <a:solidFill>
                <a:schemeClr val="bg1"/>
              </a:solidFill>
              <a:latin typeface="Inter Light" panose="02000403000000020004" charset="0"/>
              <a:cs typeface="Inter Light" panose="02000403000000020004" charset="0"/>
            </a:endParaRPr>
          </a:p>
        </p:txBody>
      </p:sp>
      <p:sp>
        <p:nvSpPr>
          <p:cNvPr id="46" name="Rectangle 45"/>
          <p:cNvSpPr/>
          <p:nvPr/>
        </p:nvSpPr>
        <p:spPr>
          <a:xfrm>
            <a:off x="287655" y="799465"/>
            <a:ext cx="2952115" cy="1578610"/>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ln w="0"/>
                <a:solidFill>
                  <a:srgbClr val="FF9902"/>
                </a:solidFill>
                <a:latin typeface="Inter Light" panose="02000403000000020004" charset="0"/>
                <a:cs typeface="Inter Light" panose="02000403000000020004" charset="0"/>
              </a:rPr>
              <a:t>Compute</a:t>
            </a:r>
            <a:endParaRPr lang="pt-PT" sz="1200" dirty="0">
              <a:ln w="0"/>
              <a:solidFill>
                <a:srgbClr val="FF9902"/>
              </a:solidFill>
              <a:latin typeface="Inter Light" panose="02000403000000020004" charset="0"/>
              <a:cs typeface="Inter Light" panose="02000403000000020004" charset="0"/>
            </a:endParaRPr>
          </a:p>
        </p:txBody>
      </p:sp>
      <p:pic>
        <p:nvPicPr>
          <p:cNvPr id="6"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90672" y="808038"/>
            <a:ext cx="381000" cy="381000"/>
          </a:xfrm>
          <a:prstGeom prst="rect">
            <a:avLst/>
          </a:prstGeom>
        </p:spPr>
      </p:pic>
      <p:sp>
        <p:nvSpPr>
          <p:cNvPr id="58" name="Rectangle 57"/>
          <p:cNvSpPr/>
          <p:nvPr/>
        </p:nvSpPr>
        <p:spPr>
          <a:xfrm>
            <a:off x="8202930" y="774700"/>
            <a:ext cx="3766185" cy="194564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 Integrations Services</a:t>
            </a:r>
            <a:endParaRPr lang="en-US" sz="1200" dirty="0">
              <a:solidFill>
                <a:srgbClr val="FF4F8B"/>
              </a:solidFill>
              <a:latin typeface="Inter Light" panose="02000403000000020004" charset="0"/>
              <a:cs typeface="Inter Light" panose="02000403000000020004" charset="0"/>
            </a:endParaRPr>
          </a:p>
        </p:txBody>
      </p:sp>
      <p:pic>
        <p:nvPicPr>
          <p:cNvPr id="2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767398"/>
            <a:ext cx="381000" cy="381000"/>
          </a:xfrm>
          <a:prstGeom prst="rect">
            <a:avLst/>
          </a:prstGeom>
        </p:spPr>
      </p:pic>
      <p:pic>
        <p:nvPicPr>
          <p:cNvPr id="25" name="Graphic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5975" y="3327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p:cNvSpPr txBox="1">
            <a:spLocks noChangeArrowheads="1"/>
          </p:cNvSpPr>
          <p:nvPr/>
        </p:nvSpPr>
        <p:spPr bwMode="auto">
          <a:xfrm>
            <a:off x="8936038" y="4062095"/>
            <a:ext cx="2268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7" name="Graphic 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75608" y="5265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17"/>
          <p:cNvPicPr>
            <a:picLocks noChangeAspect="1" noChangeArrowheads="1"/>
          </p:cNvPicPr>
          <p:nvPr/>
        </p:nvPicPr>
        <p:blipFill>
          <a:blip r:embed="rId20"/>
          <a:srcRect/>
          <a:stretch>
            <a:fillRect/>
          </a:stretch>
        </p:blipFill>
        <p:spPr bwMode="auto">
          <a:xfrm>
            <a:off x="8737596" y="51943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57"/>
          <p:cNvSpPr/>
          <p:nvPr/>
        </p:nvSpPr>
        <p:spPr>
          <a:xfrm>
            <a:off x="8202930" y="287210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a:t>
            </a:r>
            <a:r>
              <a:rPr lang="pt-PT" altLang="en-US" sz="1200" dirty="0">
                <a:solidFill>
                  <a:srgbClr val="FF4F8B"/>
                </a:solidFill>
                <a:latin typeface="Inter Light" panose="02000403000000020004" charset="0"/>
                <a:cs typeface="Inter Light" panose="02000403000000020004" charset="0"/>
              </a:rPr>
              <a:t> </a:t>
            </a:r>
            <a:r>
              <a:rPr lang="en-US" sz="1200" dirty="0">
                <a:solidFill>
                  <a:srgbClr val="FF4F8B"/>
                </a:solidFill>
                <a:latin typeface="Inter Light" panose="02000403000000020004" charset="0"/>
                <a:cs typeface="Inter Light" panose="02000403000000020004" charset="0"/>
              </a:rPr>
              <a:t>Orchestration</a:t>
            </a:r>
            <a:endParaRPr lang="en-US" sz="1200" dirty="0">
              <a:solidFill>
                <a:srgbClr val="FF4F8B"/>
              </a:solidFill>
              <a:latin typeface="Inter Light" panose="02000403000000020004" charset="0"/>
              <a:cs typeface="Inter Light" panose="02000403000000020004" charset="0"/>
            </a:endParaRPr>
          </a:p>
        </p:txBody>
      </p:sp>
      <p:pic>
        <p:nvPicPr>
          <p:cNvPr id="30"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2864803"/>
            <a:ext cx="381000" cy="381000"/>
          </a:xfrm>
          <a:prstGeom prst="rect">
            <a:avLst/>
          </a:prstGeom>
        </p:spPr>
      </p:pic>
      <p:sp>
        <p:nvSpPr>
          <p:cNvPr id="31" name="Rectangle 57"/>
          <p:cNvSpPr/>
          <p:nvPr/>
        </p:nvSpPr>
        <p:spPr>
          <a:xfrm>
            <a:off x="8202930" y="479996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solidFill>
                  <a:srgbClr val="FF4F8B"/>
                </a:solidFill>
                <a:latin typeface="Inter Light" panose="02000403000000020004" charset="0"/>
                <a:cs typeface="Inter Light" panose="02000403000000020004" charset="0"/>
              </a:rPr>
              <a:t>API and AppSync</a:t>
            </a:r>
            <a:endParaRPr lang="pt-PT" sz="1200" dirty="0">
              <a:solidFill>
                <a:srgbClr val="FF4F8B"/>
              </a:solidFill>
              <a:latin typeface="Inter Light" panose="02000403000000020004" charset="0"/>
              <a:cs typeface="Inter Light" panose="02000403000000020004" charset="0"/>
            </a:endParaRPr>
          </a:p>
        </p:txBody>
      </p:sp>
      <p:pic>
        <p:nvPicPr>
          <p:cNvPr id="32"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8202772" y="4792663"/>
            <a:ext cx="381000" cy="381000"/>
          </a:xfrm>
          <a:prstGeom prst="rect">
            <a:avLst/>
          </a:prstGeom>
        </p:spPr>
      </p:pic>
      <p:sp>
        <p:nvSpPr>
          <p:cNvPr id="57" name="Rectangle 56"/>
          <p:cNvSpPr/>
          <p:nvPr/>
        </p:nvSpPr>
        <p:spPr>
          <a:xfrm>
            <a:off x="264795" y="4646295"/>
            <a:ext cx="2943225" cy="1688465"/>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6BAE3D"/>
                </a:solidFill>
                <a:latin typeface="Inter Light" panose="02000403000000020004" charset="0"/>
                <a:cs typeface="Inter Light" panose="02000403000000020004" charset="0"/>
              </a:rPr>
              <a:t>Storing &amp; Hosting</a:t>
            </a:r>
            <a:endParaRPr lang="en-US" sz="1200" dirty="0">
              <a:ln w="0"/>
              <a:solidFill>
                <a:srgbClr val="6BAE3D"/>
              </a:solidFill>
              <a:latin typeface="Inter Light" panose="02000403000000020004" charset="0"/>
              <a:cs typeface="Inter Light" panose="02000403000000020004" charset="0"/>
            </a:endParaRPr>
          </a:p>
        </p:txBody>
      </p:sp>
      <p:pic>
        <p:nvPicPr>
          <p:cNvPr id="33"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65272" y="4653598"/>
            <a:ext cx="381000" cy="381000"/>
          </a:xfrm>
          <a:prstGeom prst="rect">
            <a:avLst/>
          </a:prstGeom>
        </p:spPr>
      </p:pic>
      <p:sp>
        <p:nvSpPr>
          <p:cNvPr id="56" name="Rectangle 55"/>
          <p:cNvSpPr/>
          <p:nvPr/>
        </p:nvSpPr>
        <p:spPr>
          <a:xfrm>
            <a:off x="287655" y="2677160"/>
            <a:ext cx="4273550" cy="1738630"/>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517FFF"/>
                </a:solidFill>
                <a:latin typeface="Inter Light" panose="02000403000000020004" charset="0"/>
                <a:cs typeface="Inter Light" panose="02000403000000020004" charset="0"/>
              </a:rPr>
              <a:t>Data Persistence</a:t>
            </a:r>
            <a:endParaRPr lang="en-US" sz="1200" dirty="0">
              <a:solidFill>
                <a:srgbClr val="517FFF"/>
              </a:solidFill>
              <a:latin typeface="Inter Light" panose="02000403000000020004" charset="0"/>
              <a:cs typeface="Inter Light" panose="02000403000000020004" charset="0"/>
            </a:endParaRPr>
          </a:p>
        </p:txBody>
      </p:sp>
      <p:pic>
        <p:nvPicPr>
          <p:cNvPr id="3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290672" y="2676843"/>
            <a:ext cx="381000" cy="381000"/>
          </a:xfrm>
          <a:prstGeom prst="rect">
            <a:avLst/>
          </a:prstGeom>
        </p:spPr>
      </p:pic>
      <p:sp>
        <p:nvSpPr>
          <p:cNvPr id="52" name="Rectangle 51"/>
          <p:cNvSpPr/>
          <p:nvPr/>
        </p:nvSpPr>
        <p:spPr>
          <a:xfrm>
            <a:off x="5057140" y="4803140"/>
            <a:ext cx="2900045" cy="1872615"/>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ln w="0"/>
                <a:solidFill>
                  <a:srgbClr val="56C0A7"/>
                </a:solidFill>
                <a:latin typeface="Inter Light" panose="02000403000000020004" charset="0"/>
                <a:cs typeface="Inter Light" panose="02000403000000020004" charset="0"/>
              </a:rPr>
              <a:t>Streams</a:t>
            </a:r>
            <a:endParaRPr lang="pt-PT" altLang="en-US" sz="1200" dirty="0">
              <a:ln w="0"/>
              <a:solidFill>
                <a:srgbClr val="56C0A7"/>
              </a:solidFill>
              <a:latin typeface="Inter Light" panose="02000403000000020004" charset="0"/>
              <a:cs typeface="Inter Light" panose="02000403000000020004" charset="0"/>
            </a:endParaRPr>
          </a:p>
        </p:txBody>
      </p:sp>
      <p:pic>
        <p:nvPicPr>
          <p:cNvPr id="37"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056982" y="4798378"/>
            <a:ext cx="381000" cy="381000"/>
          </a:xfrm>
          <a:prstGeom prst="rect">
            <a:avLst/>
          </a:prstGeom>
        </p:spPr>
      </p:pic>
      <p:pic>
        <p:nvPicPr>
          <p:cNvPr id="70659" name="Graphic 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35128"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6509385" y="6024880"/>
            <a:ext cx="1226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3055"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5191125" y="6024880"/>
            <a:ext cx="11995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Stream</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0" name="Rectangle 49"/>
          <p:cNvSpPr/>
          <p:nvPr/>
        </p:nvSpPr>
        <p:spPr>
          <a:xfrm>
            <a:off x="5066665" y="2828290"/>
            <a:ext cx="2898775" cy="1722120"/>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A165FF"/>
                </a:solidFill>
                <a:latin typeface="Inter Light" panose="02000403000000020004" charset="0"/>
                <a:cs typeface="Inter Light" panose="02000403000000020004" charset="0"/>
              </a:rPr>
              <a:t>R</a:t>
            </a:r>
            <a:r>
              <a:rPr lang="en-US" sz="1200" dirty="0">
                <a:solidFill>
                  <a:srgbClr val="A165FF"/>
                </a:solidFill>
                <a:latin typeface="Inter Light" panose="02000403000000020004" charset="0"/>
                <a:cs typeface="Inter Light" panose="02000403000000020004" charset="0"/>
              </a:rPr>
              <a:t>esearch and </a:t>
            </a:r>
            <a:r>
              <a:rPr lang="pt-PT" altLang="en-US" sz="1200" dirty="0">
                <a:solidFill>
                  <a:srgbClr val="A165FF"/>
                </a:solidFill>
                <a:latin typeface="Inter Light" panose="02000403000000020004" charset="0"/>
                <a:cs typeface="Inter Light" panose="02000403000000020004" charset="0"/>
              </a:rPr>
              <a:t>A</a:t>
            </a:r>
            <a:r>
              <a:rPr lang="en-US" sz="1200" dirty="0">
                <a:solidFill>
                  <a:srgbClr val="A165FF"/>
                </a:solidFill>
                <a:latin typeface="Inter Light" panose="02000403000000020004" charset="0"/>
                <a:cs typeface="Inter Light" panose="02000403000000020004" charset="0"/>
              </a:rPr>
              <a:t>nalysis</a:t>
            </a:r>
            <a:endParaRPr lang="en-US" sz="1200" dirty="0">
              <a:solidFill>
                <a:srgbClr val="A165FF"/>
              </a:solidFill>
              <a:latin typeface="Inter Light" panose="02000403000000020004" charset="0"/>
              <a:cs typeface="Inter Light" panose="02000403000000020004" charset="0"/>
            </a:endParaRPr>
          </a:p>
        </p:txBody>
      </p:sp>
      <p:pic>
        <p:nvPicPr>
          <p:cNvPr id="40"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067777" y="2829243"/>
            <a:ext cx="381000" cy="381000"/>
          </a:xfrm>
          <a:prstGeom prst="rect">
            <a:avLst/>
          </a:prstGeom>
        </p:spPr>
      </p:pic>
      <p:sp>
        <p:nvSpPr>
          <p:cNvPr id="41" name="Rectangle 57"/>
          <p:cNvSpPr/>
          <p:nvPr/>
        </p:nvSpPr>
        <p:spPr>
          <a:xfrm>
            <a:off x="3446780" y="808355"/>
            <a:ext cx="1911350" cy="1587500"/>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Authentication</a:t>
            </a:r>
            <a:endParaRPr lang="en-US" sz="1200" dirty="0">
              <a:solidFill>
                <a:srgbClr val="FF515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and Authorization</a:t>
            </a:r>
            <a:endParaRPr lang="en-US" sz="1200" dirty="0">
              <a:solidFill>
                <a:srgbClr val="FF5151"/>
              </a:solidFill>
              <a:latin typeface="Inter Light" panose="02000403000000020004" charset="0"/>
              <a:cs typeface="Inter Light" panose="02000403000000020004" charset="0"/>
            </a:endParaRPr>
          </a:p>
        </p:txBody>
      </p:sp>
      <p:pic>
        <p:nvPicPr>
          <p:cNvPr id="42"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3452972" y="799148"/>
            <a:ext cx="381000" cy="381000"/>
          </a:xfrm>
          <a:prstGeom prst="rect">
            <a:avLst/>
          </a:prstGeom>
        </p:spPr>
      </p:pic>
      <p:pic>
        <p:nvPicPr>
          <p:cNvPr id="163844" name="Graphic 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32250" y="13239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646170" y="2073910"/>
            <a:ext cx="15309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Rectangle 49"/>
          <p:cNvSpPr/>
          <p:nvPr/>
        </p:nvSpPr>
        <p:spPr>
          <a:xfrm>
            <a:off x="5463540" y="799465"/>
            <a:ext cx="2499995" cy="18319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Serverless Deployment</a:t>
            </a:r>
            <a:endParaRPr lang="en-US" sz="1200" dirty="0">
              <a:solidFill>
                <a:schemeClr val="bg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Frameworks</a:t>
            </a:r>
            <a:endParaRPr lang="en-US" sz="1200" dirty="0">
              <a:solidFill>
                <a:schemeClr val="bg1"/>
              </a:solidFill>
              <a:latin typeface="Inter Light" panose="02000403000000020004" charset="0"/>
              <a:cs typeface="Inter Light" panose="02000403000000020004" charset="0"/>
            </a:endParaRPr>
          </a:p>
        </p:txBody>
      </p:sp>
      <p:pic>
        <p:nvPicPr>
          <p:cNvPr id="44"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471002" y="799148"/>
            <a:ext cx="381000" cy="381000"/>
          </a:xfrm>
          <a:prstGeom prst="rect">
            <a:avLst/>
          </a:prstGeom>
        </p:spPr>
      </p:pic>
      <p:pic>
        <p:nvPicPr>
          <p:cNvPr id="113666" name="Graphic 1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085965"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4" name="TextBox 11"/>
          <p:cNvSpPr txBox="1">
            <a:spLocks noChangeArrowheads="1"/>
          </p:cNvSpPr>
          <p:nvPr/>
        </p:nvSpPr>
        <p:spPr bwMode="auto">
          <a:xfrm>
            <a:off x="6750685" y="2027555"/>
            <a:ext cx="14319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CDK</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5" name="Graphic 2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72589" y="12604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2"/>
          <p:cNvSpPr txBox="1">
            <a:spLocks noChangeArrowheads="1"/>
          </p:cNvSpPr>
          <p:nvPr/>
        </p:nvSpPr>
        <p:spPr bwMode="auto">
          <a:xfrm>
            <a:off x="5375275" y="2022475"/>
            <a:ext cx="16751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Rectangles 8"/>
          <p:cNvSpPr/>
          <p:nvPr/>
        </p:nvSpPr>
        <p:spPr>
          <a:xfrm>
            <a:off x="368935" y="575310"/>
            <a:ext cx="346557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766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88905" y="358140"/>
            <a:ext cx="1487805" cy="685800"/>
          </a:xfrm>
          <a:prstGeom prst="rect">
            <a:avLst/>
          </a:prstGeom>
        </p:spPr>
      </p:pic>
      <p:sp>
        <p:nvSpPr>
          <p:cNvPr id="3" name="Text Box 2"/>
          <p:cNvSpPr txBox="1"/>
          <p:nvPr/>
        </p:nvSpPr>
        <p:spPr>
          <a:xfrm>
            <a:off x="440055" y="1043940"/>
            <a:ext cx="10989945" cy="629920"/>
          </a:xfrm>
          <a:prstGeom prst="rect">
            <a:avLst/>
          </a:prstGeom>
          <a:noFill/>
        </p:spPr>
        <p:txBody>
          <a:bodyPr wrap="square" rtlCol="0" anchor="t">
            <a:spAutoFit/>
          </a:bodyPr>
          <a:p>
            <a:pPr eaLnBrk="1" hangingPunct="1">
              <a:lnSpc>
                <a:spcPts val="2100"/>
              </a:lnSpc>
            </a:pPr>
            <a:r>
              <a:rPr lang="en-US" sz="1600">
                <a:solidFill>
                  <a:schemeClr val="bg1"/>
                </a:solidFill>
                <a:sym typeface="+mn-ea"/>
              </a:rPr>
              <a:t>When starting designing, and building serverless function, you might wonder how to deploy your function into the cloud. With AWS, there are some ways we can deploy, test and invoke your function:</a:t>
            </a:r>
            <a:endParaRPr lang="en-US" sz="1600">
              <a:solidFill>
                <a:schemeClr val="bg1"/>
              </a:solidFill>
              <a:sym typeface="+mn-ea"/>
            </a:endParaRPr>
          </a:p>
        </p:txBody>
      </p:sp>
      <p:sp>
        <p:nvSpPr>
          <p:cNvPr id="5" name="Text Box 4"/>
          <p:cNvSpPr txBox="1"/>
          <p:nvPr/>
        </p:nvSpPr>
        <p:spPr>
          <a:xfrm>
            <a:off x="492760" y="1875155"/>
            <a:ext cx="10255250" cy="4669155"/>
          </a:xfrm>
          <a:prstGeom prst="rect">
            <a:avLst/>
          </a:prstGeom>
          <a:noFill/>
        </p:spPr>
        <p:txBody>
          <a:bodyPr wrap="square" rtlCol="0" anchor="t">
            <a:spAutoFit/>
          </a:bodyPr>
          <a:p>
            <a:pPr algn="l">
              <a:lnSpc>
                <a:spcPts val="2100"/>
              </a:lnSpc>
              <a:buClrTx/>
              <a:buSzTx/>
              <a:buFontTx/>
            </a:pPr>
            <a:r>
              <a:rPr lang="pt-PT" altLang="en-US" sz="1600" b="1">
                <a:solidFill>
                  <a:schemeClr val="bg1"/>
                </a:solidFill>
              </a:rPr>
              <a:t>		</a:t>
            </a:r>
            <a:r>
              <a:rPr lang="en-US" sz="1600" b="1">
                <a:solidFill>
                  <a:schemeClr val="bg1"/>
                </a:solidFill>
              </a:rPr>
              <a:t>Using the AWS Console Management</a:t>
            </a:r>
            <a:r>
              <a:rPr lang="en-US" sz="1600">
                <a:solidFill>
                  <a:schemeClr val="bg1"/>
                </a:solidFill>
              </a:rPr>
              <a:t>: we can create lambda function, upload </a:t>
            </a:r>
            <a:r>
              <a:rPr lang="pt-PT" altLang="en-US" sz="1600">
                <a:solidFill>
                  <a:schemeClr val="bg1"/>
                </a:solidFill>
              </a:rPr>
              <a:t>			</a:t>
            </a:r>
            <a:r>
              <a:rPr lang="en-US" sz="1600">
                <a:solidFill>
                  <a:schemeClr val="bg1"/>
                </a:solidFill>
              </a:rPr>
              <a:t>code, add triggers, and test your Lambda function manually. You might use this way </a:t>
            </a:r>
            <a:r>
              <a:rPr lang="pt-PT" altLang="en-US" sz="1600">
                <a:solidFill>
                  <a:schemeClr val="bg1"/>
                </a:solidFill>
              </a:rPr>
              <a:t>			</a:t>
            </a:r>
            <a:r>
              <a:rPr lang="en-US" sz="1600">
                <a:solidFill>
                  <a:schemeClr val="bg1"/>
                </a:solidFill>
              </a:rPr>
              <a:t>when first.</a:t>
            </a:r>
            <a:endParaRPr lang="en-US" sz="1600">
              <a:solidFill>
                <a:schemeClr val="bg1"/>
              </a:solidFill>
            </a:endParaRPr>
          </a:p>
          <a:p>
            <a:pPr algn="l">
              <a:lnSpc>
                <a:spcPts val="2100"/>
              </a:lnSpc>
              <a:buClrTx/>
              <a:buSzTx/>
              <a:buFontTx/>
            </a:pPr>
            <a:endParaRPr lang="en-US" sz="1600">
              <a:solidFill>
                <a:schemeClr val="bg1"/>
              </a:solidFill>
            </a:endParaRPr>
          </a:p>
          <a:p>
            <a:pPr algn="l">
              <a:lnSpc>
                <a:spcPts val="2100"/>
              </a:lnSpc>
              <a:buClrTx/>
              <a:buSzTx/>
              <a:buFontTx/>
            </a:pPr>
            <a:r>
              <a:rPr lang="pt-PT" altLang="en-US" sz="1600" b="1">
                <a:solidFill>
                  <a:schemeClr val="bg1"/>
                </a:solidFill>
              </a:rPr>
              <a:t>		</a:t>
            </a:r>
            <a:r>
              <a:rPr lang="en-US" sz="1600" b="1">
                <a:solidFill>
                  <a:schemeClr val="bg1"/>
                </a:solidFill>
              </a:rPr>
              <a:t>AWS CLI</a:t>
            </a:r>
            <a:r>
              <a:rPr lang="en-US" sz="1600">
                <a:solidFill>
                  <a:schemeClr val="bg1"/>
                </a:solidFill>
              </a:rPr>
              <a:t>: you also can use AWS Lambda CLI to create, deploy, invoke, manage, monitor </a:t>
            </a:r>
            <a:r>
              <a:rPr lang="pt-PT" altLang="en-US" sz="1600">
                <a:solidFill>
                  <a:schemeClr val="bg1"/>
                </a:solidFill>
              </a:rPr>
              <a:t>		</a:t>
            </a:r>
            <a:r>
              <a:rPr lang="en-US" sz="1600">
                <a:solidFill>
                  <a:schemeClr val="bg1"/>
                </a:solidFill>
              </a:rPr>
              <a:t>your Lambda function. You can use existing commands to deploy and test your Lambda </a:t>
            </a:r>
            <a:r>
              <a:rPr lang="pt-PT" altLang="en-US" sz="1600">
                <a:solidFill>
                  <a:schemeClr val="bg1"/>
                </a:solidFill>
              </a:rPr>
              <a:t>			</a:t>
            </a:r>
            <a:r>
              <a:rPr lang="en-US" sz="1600">
                <a:solidFill>
                  <a:schemeClr val="bg1"/>
                </a:solidFill>
              </a:rPr>
              <a:t>function automatically without manual process. But this isn’t good for production and </a:t>
            </a:r>
            <a:r>
              <a:rPr lang="pt-PT" altLang="en-US" sz="1600">
                <a:solidFill>
                  <a:schemeClr val="bg1"/>
                </a:solidFill>
              </a:rPr>
              <a:t>			</a:t>
            </a:r>
            <a:r>
              <a:rPr lang="en-US" sz="1600">
                <a:solidFill>
                  <a:schemeClr val="bg1"/>
                </a:solidFill>
              </a:rPr>
              <a:t>large project.</a:t>
            </a:r>
            <a:endParaRPr 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2" action="ppaction://hlinkfile"/>
              </a:rPr>
              <a:t>AWS Serverless Application Model (AWS SAM)</a:t>
            </a:r>
            <a:r>
              <a:rPr lang="pt-PT" altLang="en-US" sz="1600">
                <a:solidFill>
                  <a:schemeClr val="bg1"/>
                </a:solidFill>
              </a:rPr>
              <a:t> is an open-source framework 			for building serverless applications. It provides shorthand syntax to express functions, 			APIs, databases, and event source mappings.</a:t>
            </a:r>
            <a:endParaRPr lang="pt-PT" alt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3" action="ppaction://hlinkfile"/>
              </a:rPr>
              <a:t>AWS Cloud Development Kit (AWS CDK)</a:t>
            </a:r>
            <a:r>
              <a:rPr lang="pt-PT" altLang="en-US" sz="1600">
                <a:solidFill>
                  <a:schemeClr val="bg1"/>
                </a:solidFill>
              </a:rPr>
              <a:t> is an open source software 				development framework to define your cloud application resources using familiar 			programming languages.</a:t>
            </a:r>
            <a:endParaRPr lang="pt-PT" altLang="en-US" sz="1600">
              <a:solidFill>
                <a:schemeClr val="bg1"/>
              </a:solidFill>
            </a:endParaRPr>
          </a:p>
          <a:p>
            <a:pPr algn="l">
              <a:lnSpc>
                <a:spcPts val="2100"/>
              </a:lnSpc>
              <a:buClrTx/>
              <a:buSzTx/>
              <a:buFontTx/>
            </a:pPr>
            <a:endParaRPr lang="pt-PT" altLang="en-US" sz="1600">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32435"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5450205"/>
            <a:ext cx="63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stretch>
            <a:fillRect/>
          </a:stretch>
        </p:blipFill>
        <p:spPr>
          <a:xfrm>
            <a:off x="679450" y="4375150"/>
            <a:ext cx="546735" cy="777875"/>
          </a:xfrm>
          <a:prstGeom prst="rect">
            <a:avLst/>
          </a:prstGeom>
        </p:spPr>
      </p:pic>
      <p:pic>
        <p:nvPicPr>
          <p:cNvPr id="9"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0" y="3073400"/>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883" y="1874838"/>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descr="7985335"/>
          <p:cNvPicPr>
            <a:picLocks noChangeAspect="1"/>
          </p:cNvPicPr>
          <p:nvPr/>
        </p:nvPicPr>
        <p:blipFill>
          <a:blip r:embed="rId2"/>
          <a:stretch>
            <a:fillRect/>
          </a:stretch>
        </p:blipFill>
        <p:spPr>
          <a:xfrm>
            <a:off x="-38100" y="25400"/>
            <a:ext cx="12268200" cy="6871335"/>
          </a:xfrm>
          <a:prstGeom prst="rect">
            <a:avLst/>
          </a:prstGeom>
        </p:spPr>
      </p:pic>
      <p:sp>
        <p:nvSpPr>
          <p:cNvPr id="4" name="Title 3"/>
          <p:cNvSpPr>
            <a:spLocks noGrp="1"/>
          </p:cNvSpPr>
          <p:nvPr>
            <p:ph type="ctrTitle"/>
          </p:nvPr>
        </p:nvSpPr>
        <p:spPr>
          <a:xfrm>
            <a:off x="102870" y="209550"/>
            <a:ext cx="7701915" cy="2089150"/>
          </a:xfrm>
        </p:spPr>
        <p:txBody>
          <a:bodyPr>
            <a:normAutofit fontScale="90000"/>
          </a:bodyPr>
          <a:p>
            <a:pPr algn="l"/>
            <a:r>
              <a:rPr sz="5335" b="1">
                <a:solidFill>
                  <a:schemeClr val="bg1"/>
                </a:solidFill>
              </a:rPr>
              <a:t>Getting to know AWS Serverless with CDK, Java and Python</a:t>
            </a:r>
            <a:endParaRPr sz="5335" b="1">
              <a:solidFill>
                <a:schemeClr val="bg1"/>
              </a:solidFill>
            </a:endParaRPr>
          </a:p>
        </p:txBody>
      </p:sp>
      <p:sp>
        <p:nvSpPr>
          <p:cNvPr id="15" name="Text Box 14"/>
          <p:cNvSpPr txBox="1"/>
          <p:nvPr/>
        </p:nvSpPr>
        <p:spPr>
          <a:xfrm>
            <a:off x="9441180" y="6508115"/>
            <a:ext cx="2750185" cy="337185"/>
          </a:xfrm>
          <a:prstGeom prst="rect">
            <a:avLst/>
          </a:prstGeom>
          <a:noFill/>
        </p:spPr>
        <p:txBody>
          <a:bodyPr wrap="square" rtlCol="0" anchor="t">
            <a:spAutoFit/>
          </a:bodyPr>
          <a:p>
            <a:r>
              <a:rPr lang="pt-PT" altLang="en-US" sz="1600" b="1">
                <a:solidFill>
                  <a:schemeClr val="bg1"/>
                </a:solidFill>
              </a:rPr>
              <a:t>#JoinCommunity2023</a:t>
            </a:r>
            <a:endParaRPr lang="pt-PT" altLang="en-US" sz="1600" b="1">
              <a:solidFill>
                <a:schemeClr val="bg1"/>
              </a:solidFill>
            </a:endParaRPr>
          </a:p>
        </p:txBody>
      </p:sp>
      <p:sp>
        <p:nvSpPr>
          <p:cNvPr id="3" name="Text Box 2"/>
          <p:cNvSpPr txBox="1"/>
          <p:nvPr/>
        </p:nvSpPr>
        <p:spPr>
          <a:xfrm>
            <a:off x="-4445" y="6482715"/>
            <a:ext cx="1035685" cy="337185"/>
          </a:xfrm>
          <a:prstGeom prst="rect">
            <a:avLst/>
          </a:prstGeom>
          <a:noFill/>
        </p:spPr>
        <p:txBody>
          <a:bodyPr wrap="square" rtlCol="0" anchor="t">
            <a:spAutoFit/>
          </a:bodyPr>
          <a:p>
            <a:r>
              <a:rPr lang="pt-PT" altLang="en-US" sz="1600" b="1">
                <a:solidFill>
                  <a:schemeClr val="bg1"/>
                </a:solidFill>
              </a:rPr>
              <a:t>#en-US</a:t>
            </a:r>
            <a:endParaRPr lang="pt-PT" altLang="en-US" sz="1600" b="1">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73030" y="86360"/>
            <a:ext cx="1845310" cy="850265"/>
          </a:xfrm>
          <a:prstGeom prst="rect">
            <a:avLst/>
          </a:prstGeom>
        </p:spPr>
      </p:pic>
      <p:sp>
        <p:nvSpPr>
          <p:cNvPr id="5" name="Text Box 4"/>
          <p:cNvSpPr txBox="1"/>
          <p:nvPr/>
        </p:nvSpPr>
        <p:spPr>
          <a:xfrm>
            <a:off x="440690" y="635000"/>
            <a:ext cx="10255250" cy="5477510"/>
          </a:xfrm>
          <a:prstGeom prst="rect">
            <a:avLst/>
          </a:prstGeom>
          <a:noFill/>
        </p:spPr>
        <p:txBody>
          <a:bodyPr wrap="square" rtlCol="0" anchor="t">
            <a:spAutoFit/>
          </a:bodyPr>
          <a:p>
            <a:pPr algn="l">
              <a:lnSpc>
                <a:spcPts val="2100"/>
              </a:lnSpc>
              <a:buClrTx/>
              <a:buSzTx/>
              <a:buFontTx/>
            </a:pPr>
            <a:endParaRPr lang="pt-PT" altLang="en-US" sz="1600">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2" action="ppaction://hlinkfile"/>
              </a:rPr>
              <a:t>Serverless Framework</a:t>
            </a:r>
            <a:r>
              <a:rPr lang="pt-PT" altLang="en-US">
                <a:solidFill>
                  <a:schemeClr val="bg1"/>
                </a:solidFill>
              </a:rPr>
              <a:t> - The Serverless Framework consists of an open 			source CLI and a hosted dashboard. Together, they provide you with 				full serverless application lifecycle management.</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3" action="ppaction://hlinkfile"/>
              </a:rPr>
              <a:t>Chalice </a:t>
            </a:r>
            <a:r>
              <a:rPr lang="pt-PT" altLang="en-US">
                <a:solidFill>
                  <a:schemeClr val="bg1"/>
                </a:solidFill>
              </a:rPr>
              <a:t>is a framework for writing serverless apps in Python. It allows 				you to quickly create and deploy applications that use AWS Lambda.</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4" action="ppaction://hlinkfile"/>
              </a:rPr>
              <a:t>Arc.codes</a:t>
            </a:r>
            <a:r>
              <a:rPr lang="pt-PT" altLang="en-US">
                <a:solidFill>
                  <a:schemeClr val="bg1"/>
                </a:solidFill>
              </a:rPr>
              <a:t> provides everything you need to build massively scalable 				serverless apps with low code, clear and terse config, and zero 				ceremony.</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5" action="ppaction://hlinkfile"/>
              </a:rPr>
              <a:t>Claudia.js</a:t>
            </a:r>
            <a:r>
              <a:rPr lang="pt-PT" altLang="en-US">
                <a:solidFill>
                  <a:schemeClr val="bg1"/>
                </a:solidFill>
              </a:rPr>
              <a:t> makes it easy to deploy Node.js projects to AWS Lambda 				and API Gateway.</a:t>
            </a:r>
            <a:endParaRPr lang="pt-PT" altLang="en-US">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40690"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 name="Picture 2"/>
          <p:cNvPicPr>
            <a:picLocks noChangeAspect="1"/>
          </p:cNvPicPr>
          <p:nvPr/>
        </p:nvPicPr>
        <p:blipFill>
          <a:blip r:embed="rId6"/>
          <a:stretch>
            <a:fillRect/>
          </a:stretch>
        </p:blipFill>
        <p:spPr>
          <a:xfrm>
            <a:off x="509270" y="1228725"/>
            <a:ext cx="1571625" cy="238125"/>
          </a:xfrm>
          <a:prstGeom prst="rect">
            <a:avLst/>
          </a:prstGeom>
        </p:spPr>
      </p:pic>
      <p:pic>
        <p:nvPicPr>
          <p:cNvPr id="7" name="Picture 6"/>
          <p:cNvPicPr>
            <a:picLocks noChangeAspect="1"/>
          </p:cNvPicPr>
          <p:nvPr/>
        </p:nvPicPr>
        <p:blipFill>
          <a:blip r:embed="rId7"/>
          <a:stretch>
            <a:fillRect/>
          </a:stretch>
        </p:blipFill>
        <p:spPr>
          <a:xfrm>
            <a:off x="585470" y="3998595"/>
            <a:ext cx="1219200" cy="409575"/>
          </a:xfrm>
          <a:prstGeom prst="rect">
            <a:avLst/>
          </a:prstGeom>
        </p:spPr>
      </p:pic>
      <p:pic>
        <p:nvPicPr>
          <p:cNvPr id="8" name="Picture 7"/>
          <p:cNvPicPr>
            <a:picLocks noChangeAspect="1"/>
          </p:cNvPicPr>
          <p:nvPr/>
        </p:nvPicPr>
        <p:blipFill>
          <a:blip r:embed="rId8"/>
          <a:stretch>
            <a:fillRect/>
          </a:stretch>
        </p:blipFill>
        <p:spPr>
          <a:xfrm>
            <a:off x="560070" y="5445125"/>
            <a:ext cx="1514475" cy="438150"/>
          </a:xfrm>
          <a:prstGeom prst="rect">
            <a:avLst/>
          </a:prstGeom>
        </p:spPr>
      </p:pic>
      <p:pic>
        <p:nvPicPr>
          <p:cNvPr id="9" name="Picture 8"/>
          <p:cNvPicPr>
            <a:picLocks noChangeAspect="1"/>
          </p:cNvPicPr>
          <p:nvPr/>
        </p:nvPicPr>
        <p:blipFill>
          <a:blip r:embed="rId9"/>
          <a:stretch>
            <a:fillRect/>
          </a:stretch>
        </p:blipFill>
        <p:spPr>
          <a:xfrm>
            <a:off x="572770" y="2568575"/>
            <a:ext cx="1685925" cy="3289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0" y="-12700"/>
            <a:ext cx="12233275" cy="6864985"/>
          </a:xfrm>
          <a:prstGeom prst="rect">
            <a:avLst/>
          </a:prstGeom>
        </p:spPr>
      </p:pic>
      <p:sp>
        <p:nvSpPr>
          <p:cNvPr id="4" name="Rectangles 3"/>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2234248"/>
            <a:ext cx="44754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Storage</a:t>
            </a:r>
            <a:endParaRPr lang="pt-PT" altLang="en-US" sz="4800">
              <a:solidFill>
                <a:schemeClr val="bg1"/>
              </a:solidFill>
              <a:latin typeface="Swiss921 BT" panose="020B0806030502050204" charset="0"/>
              <a:cs typeface="Swiss921 BT" panose="020B0806030502050204" charset="0"/>
              <a:sym typeface="+mn-ea"/>
            </a:endParaRPr>
          </a:p>
        </p:txBody>
      </p:sp>
      <p:pic>
        <p:nvPicPr>
          <p:cNvPr id="173064"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8"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011"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139180" y="6376670"/>
            <a:ext cx="57162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What Is </a:t>
            </a:r>
            <a:r>
              <a:rPr lang="en-US" sz="2000" b="1">
                <a:solidFill>
                  <a:schemeClr val="bg1"/>
                </a:solidFill>
                <a:sym typeface="+mn-ea"/>
              </a:rPr>
              <a:t>AWS </a:t>
            </a:r>
            <a:r>
              <a:rPr lang="pt-PT" sz="2000" b="1">
                <a:solidFill>
                  <a:schemeClr val="bg1"/>
                </a:solidFill>
                <a:sym typeface="+mn-ea"/>
              </a:rPr>
              <a:t>S3</a:t>
            </a:r>
            <a:r>
              <a:rPr lang="en-US" sz="2000" b="1">
                <a:solidFill>
                  <a:schemeClr val="bg1"/>
                </a:solidFill>
                <a:sym typeface="+mn-ea"/>
              </a:rPr>
              <a:t>?</a:t>
            </a:r>
            <a:endParaRPr lang="en-US" sz="2000" b="1">
              <a:solidFill>
                <a:schemeClr val="bg1"/>
              </a:solidFill>
              <a:sym typeface="+mn-ea"/>
            </a:endParaRPr>
          </a:p>
        </p:txBody>
      </p:sp>
      <p:sp>
        <p:nvSpPr>
          <p:cNvPr id="2" name="Text Box 1"/>
          <p:cNvSpPr txBox="1"/>
          <p:nvPr/>
        </p:nvSpPr>
        <p:spPr>
          <a:xfrm>
            <a:off x="457835" y="965835"/>
            <a:ext cx="8407400" cy="5262245"/>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Cloud storage</a:t>
            </a:r>
            <a:r>
              <a:rPr sz="1600">
                <a:solidFill>
                  <a:schemeClr val="bg1"/>
                </a:solidFill>
              </a:rPr>
              <a:t> is a web service where data can be stored, accessed, and</a:t>
            </a:r>
            <a:r>
              <a:rPr lang="pt-PT" sz="1600">
                <a:solidFill>
                  <a:schemeClr val="bg1"/>
                </a:solidFill>
              </a:rPr>
              <a:t> </a:t>
            </a:r>
            <a:r>
              <a:rPr sz="1600">
                <a:solidFill>
                  <a:schemeClr val="bg1"/>
                </a:solidFill>
              </a:rPr>
              <a:t>quickly backed up by users on the internet. It is more reliable, scalable, and</a:t>
            </a:r>
            <a:r>
              <a:rPr lang="pt-PT" sz="1600">
                <a:solidFill>
                  <a:schemeClr val="bg1"/>
                </a:solidFill>
              </a:rPr>
              <a:t> </a:t>
            </a:r>
            <a:r>
              <a:rPr sz="1600">
                <a:solidFill>
                  <a:schemeClr val="bg1"/>
                </a:solidFill>
              </a:rPr>
              <a:t>secure than traditional on-premises storage systems.</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endParaRPr sz="1600" b="1">
              <a:solidFill>
                <a:schemeClr val="bg1"/>
              </a:solidFill>
            </a:endParaRPr>
          </a:p>
          <a:p>
            <a:pPr indent="0" algn="l">
              <a:buFont typeface="Arial" panose="02080604020202020204" pitchFamily="34" charset="0"/>
              <a:buNone/>
            </a:pPr>
            <a:r>
              <a:rPr sz="1600" b="1">
                <a:solidFill>
                  <a:schemeClr val="bg1"/>
                </a:solidFill>
              </a:rPr>
              <a:t>Amazon</a:t>
            </a:r>
            <a:r>
              <a:rPr lang="pt-PT" sz="1600" b="1">
                <a:solidFill>
                  <a:schemeClr val="bg1"/>
                </a:solidFill>
              </a:rPr>
              <a:t> (S</a:t>
            </a:r>
            <a:r>
              <a:rPr lang="pt-PT" sz="1600">
                <a:solidFill>
                  <a:schemeClr val="bg1"/>
                </a:solidFill>
              </a:rPr>
              <a:t>imple</a:t>
            </a:r>
            <a:r>
              <a:rPr lang="pt-PT" sz="1600" b="1">
                <a:solidFill>
                  <a:schemeClr val="bg1"/>
                </a:solidFill>
              </a:rPr>
              <a:t> S</a:t>
            </a:r>
            <a:r>
              <a:rPr lang="pt-PT" sz="1600">
                <a:solidFill>
                  <a:schemeClr val="bg1"/>
                </a:solidFill>
              </a:rPr>
              <a:t>torage</a:t>
            </a:r>
            <a:r>
              <a:rPr lang="pt-PT" sz="1600" b="1">
                <a:solidFill>
                  <a:schemeClr val="bg1"/>
                </a:solidFill>
              </a:rPr>
              <a:t> S</a:t>
            </a:r>
            <a:r>
              <a:rPr lang="pt-PT" sz="1600">
                <a:solidFill>
                  <a:schemeClr val="bg1"/>
                </a:solidFill>
              </a:rPr>
              <a:t>ervice</a:t>
            </a:r>
            <a:r>
              <a:rPr lang="pt-PT" sz="1600" b="1">
                <a:solidFill>
                  <a:schemeClr val="bg1"/>
                </a:solidFill>
              </a:rPr>
              <a:t>)</a:t>
            </a:r>
            <a:r>
              <a:rPr sz="1600" b="1">
                <a:solidFill>
                  <a:schemeClr val="bg1"/>
                </a:solidFill>
              </a:rPr>
              <a:t> S3</a:t>
            </a:r>
            <a:r>
              <a:rPr sz="1600">
                <a:solidFill>
                  <a:schemeClr val="bg1"/>
                </a:solidFill>
              </a:rPr>
              <a:t> stands for Amazon Simple Storage Service is a Object storage</a:t>
            </a:r>
            <a:r>
              <a:rPr lang="pt-PT" sz="1600">
                <a:solidFill>
                  <a:schemeClr val="bg1"/>
                </a:solidFill>
              </a:rPr>
              <a:t> </a:t>
            </a:r>
            <a:r>
              <a:rPr sz="1600">
                <a:solidFill>
                  <a:schemeClr val="bg1"/>
                </a:solidFill>
              </a:rPr>
              <a:t>built to retrieve any amount of data from anywhere. Designed for durability.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Provides object storage, which is built for </a:t>
            </a:r>
            <a:r>
              <a:rPr sz="1600" b="1">
                <a:solidFill>
                  <a:schemeClr val="bg1"/>
                </a:solidFill>
              </a:rPr>
              <a:t>storing </a:t>
            </a:r>
            <a:r>
              <a:rPr sz="1600">
                <a:solidFill>
                  <a:schemeClr val="bg1"/>
                </a:solidFill>
              </a:rPr>
              <a:t>and </a:t>
            </a:r>
            <a:r>
              <a:rPr sz="1600" b="1">
                <a:solidFill>
                  <a:schemeClr val="bg1"/>
                </a:solidFill>
              </a:rPr>
              <a:t>recovering </a:t>
            </a:r>
            <a:r>
              <a:rPr sz="1600">
                <a:solidFill>
                  <a:schemeClr val="bg1"/>
                </a:solidFill>
              </a:rPr>
              <a:t>any</a:t>
            </a:r>
            <a:r>
              <a:rPr lang="pt-PT" sz="1600">
                <a:solidFill>
                  <a:schemeClr val="bg1"/>
                </a:solidFill>
              </a:rPr>
              <a:t> </a:t>
            </a:r>
            <a:r>
              <a:rPr sz="1600">
                <a:solidFill>
                  <a:schemeClr val="bg1"/>
                </a:solidFill>
              </a:rPr>
              <a:t>amount of data from anywhere over the internet.</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endParaRPr sz="1600" b="1">
              <a:solidFill>
                <a:schemeClr val="bg1"/>
              </a:solidFill>
            </a:endParaRPr>
          </a:p>
          <a:p>
            <a:pPr indent="0" algn="l">
              <a:buFont typeface="Arial" panose="02080604020202020204" pitchFamily="34" charset="0"/>
              <a:buNone/>
            </a:pPr>
            <a:r>
              <a:rPr sz="1600" b="1">
                <a:solidFill>
                  <a:schemeClr val="bg1"/>
                </a:solidFill>
              </a:rPr>
              <a:t>Enables users to store and retrieve</a:t>
            </a:r>
            <a:r>
              <a:rPr sz="1600">
                <a:solidFill>
                  <a:schemeClr val="bg1"/>
                </a:solidFill>
              </a:rPr>
              <a:t> any amount of data at any time or</a:t>
            </a:r>
            <a:r>
              <a:rPr lang="pt-PT" sz="1600">
                <a:solidFill>
                  <a:schemeClr val="bg1"/>
                </a:solidFill>
              </a:rPr>
              <a:t> </a:t>
            </a:r>
            <a:r>
              <a:rPr sz="1600">
                <a:solidFill>
                  <a:schemeClr val="bg1"/>
                </a:solidFill>
              </a:rPr>
              <a:t>place, giving developers access to highly scalable, reliable, fast and</a:t>
            </a:r>
            <a:r>
              <a:rPr lang="pt-PT" sz="1600">
                <a:solidFill>
                  <a:schemeClr val="bg1"/>
                </a:solidFill>
              </a:rPr>
              <a:t> </a:t>
            </a:r>
            <a:r>
              <a:rPr sz="1600">
                <a:solidFill>
                  <a:schemeClr val="bg1"/>
                </a:solidFill>
              </a:rPr>
              <a:t>inexpensive data storage.</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Use Amazon S3</a:t>
            </a:r>
            <a:r>
              <a:rPr sz="1600">
                <a:solidFill>
                  <a:schemeClr val="bg1"/>
                </a:solidFill>
              </a:rPr>
              <a:t> to store and protect any amount of data for a range of use</a:t>
            </a:r>
            <a:r>
              <a:rPr lang="pt-PT" sz="1600">
                <a:solidFill>
                  <a:schemeClr val="bg1"/>
                </a:solidFill>
              </a:rPr>
              <a:t> </a:t>
            </a:r>
            <a:r>
              <a:rPr sz="1600">
                <a:solidFill>
                  <a:schemeClr val="bg1"/>
                </a:solidFill>
              </a:rPr>
              <a:t>cases, like data lakes, websites, mobile applications, backup and restore,</a:t>
            </a:r>
            <a:r>
              <a:rPr lang="pt-PT" sz="1600">
                <a:solidFill>
                  <a:schemeClr val="bg1"/>
                </a:solidFill>
              </a:rPr>
              <a:t> </a:t>
            </a:r>
            <a:r>
              <a:rPr sz="1600">
                <a:solidFill>
                  <a:schemeClr val="bg1"/>
                </a:solidFill>
              </a:rPr>
              <a:t>archive, enterprise applications, IoT devices, and big data analytics.</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348095" y="6409690"/>
            <a:ext cx="5406390" cy="275590"/>
          </a:xfrm>
          <a:prstGeom prst="rect">
            <a:avLst/>
          </a:prstGeom>
          <a:noFill/>
        </p:spPr>
        <p:txBody>
          <a:bodyPr wrap="square" rtlCol="0" anchor="t">
            <a:spAutoFit/>
          </a:bodyPr>
          <a:p>
            <a:r>
              <a:rPr lang="en-US" sz="1200">
                <a:solidFill>
                  <a:schemeClr val="bg1"/>
                </a:solidFill>
              </a:rPr>
              <a:t>https://github.com/weder96/aws-certification-learning/tree/main/module-7</a:t>
            </a:r>
            <a:endParaRPr lang="en-US" sz="1200">
              <a:solidFill>
                <a:schemeClr val="bg1"/>
              </a:solidFill>
            </a:endParaRPr>
          </a:p>
        </p:txBody>
      </p:sp>
      <p:pic>
        <p:nvPicPr>
          <p:cNvPr id="7" name="Picture 6"/>
          <p:cNvPicPr>
            <a:picLocks noChangeAspect="1"/>
          </p:cNvPicPr>
          <p:nvPr/>
        </p:nvPicPr>
        <p:blipFill>
          <a:blip r:embed="rId1"/>
          <a:stretch>
            <a:fillRect/>
          </a:stretch>
        </p:blipFill>
        <p:spPr>
          <a:xfrm>
            <a:off x="9432290" y="1008380"/>
            <a:ext cx="2171700" cy="2205990"/>
          </a:xfrm>
          <a:prstGeom prst="rect">
            <a:avLst/>
          </a:prstGeom>
        </p:spPr>
      </p:pic>
      <p:pic>
        <p:nvPicPr>
          <p:cNvPr id="173064" name="Graphic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9848" y="3960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9833610" y="477329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139180" y="6376670"/>
            <a:ext cx="57162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sz="2000" b="1">
                <a:solidFill>
                  <a:schemeClr val="bg1"/>
                </a:solidFill>
                <a:sym typeface="+mn-ea"/>
              </a:rPr>
              <a:t>Amazon S3 Benefits and Features</a:t>
            </a:r>
            <a:endParaRPr lang="en-US" sz="2000" b="1">
              <a:solidFill>
                <a:schemeClr val="bg1"/>
              </a:solidFill>
              <a:sym typeface="+mn-ea"/>
            </a:endParaRPr>
          </a:p>
        </p:txBody>
      </p:sp>
      <p:sp>
        <p:nvSpPr>
          <p:cNvPr id="2" name="Text Box 1"/>
          <p:cNvSpPr txBox="1"/>
          <p:nvPr/>
        </p:nvSpPr>
        <p:spPr>
          <a:xfrm>
            <a:off x="457835" y="965835"/>
            <a:ext cx="8818880" cy="4523105"/>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Storage Classes;</a:t>
            </a:r>
            <a:r>
              <a:rPr sz="1600">
                <a:solidFill>
                  <a:schemeClr val="bg1"/>
                </a:solidFill>
              </a:rPr>
              <a:t> S3 offers a range of storage classes designed for different</a:t>
            </a:r>
            <a:r>
              <a:rPr lang="pt-PT" sz="1600">
                <a:solidFill>
                  <a:schemeClr val="bg1"/>
                </a:solidFill>
              </a:rPr>
              <a:t> </a:t>
            </a:r>
            <a:r>
              <a:rPr sz="1600">
                <a:solidFill>
                  <a:schemeClr val="bg1"/>
                </a:solidFill>
              </a:rPr>
              <a:t>use cases. S3 Standard, S3 Standard-IA, S3 Galcier.</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Storage Management;</a:t>
            </a:r>
            <a:r>
              <a:rPr sz="1600">
                <a:solidFill>
                  <a:schemeClr val="bg1"/>
                </a:solidFill>
              </a:rPr>
              <a:t> S3 has storage management features that we can</a:t>
            </a:r>
            <a:r>
              <a:rPr lang="pt-PT" sz="1600">
                <a:solidFill>
                  <a:schemeClr val="bg1"/>
                </a:solidFill>
              </a:rPr>
              <a:t> </a:t>
            </a:r>
            <a:r>
              <a:rPr sz="1600">
                <a:solidFill>
                  <a:schemeClr val="bg1"/>
                </a:solidFill>
              </a:rPr>
              <a:t>use to manage costs, meet regulatory requirements, reduce latency.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Access Management;</a:t>
            </a:r>
            <a:r>
              <a:rPr sz="1600">
                <a:solidFill>
                  <a:schemeClr val="bg1"/>
                </a:solidFill>
              </a:rPr>
              <a:t> S3 provides features for auditing and managing</a:t>
            </a:r>
            <a:r>
              <a:rPr lang="pt-PT" sz="1600">
                <a:solidFill>
                  <a:schemeClr val="bg1"/>
                </a:solidFill>
              </a:rPr>
              <a:t> </a:t>
            </a:r>
            <a:r>
              <a:rPr sz="1600">
                <a:solidFill>
                  <a:schemeClr val="bg1"/>
                </a:solidFill>
              </a:rPr>
              <a:t>access to buckets and objects.</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Data Processing;</a:t>
            </a:r>
            <a:r>
              <a:rPr sz="1600">
                <a:solidFill>
                  <a:schemeClr val="bg1"/>
                </a:solidFill>
              </a:rPr>
              <a:t> To transform data and trigger workflows to automate a</a:t>
            </a:r>
            <a:r>
              <a:rPr lang="pt-PT" sz="1600">
                <a:solidFill>
                  <a:schemeClr val="bg1"/>
                </a:solidFill>
              </a:rPr>
              <a:t> </a:t>
            </a:r>
            <a:r>
              <a:rPr sz="1600">
                <a:solidFill>
                  <a:schemeClr val="bg1"/>
                </a:solidFill>
              </a:rPr>
              <a:t>variety of other processing activities at scale.</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Storage logging and monitoring;</a:t>
            </a:r>
            <a:r>
              <a:rPr sz="1600">
                <a:solidFill>
                  <a:schemeClr val="bg1"/>
                </a:solidFill>
              </a:rPr>
              <a:t> S3 provides logging and monitoring tools</a:t>
            </a:r>
            <a:r>
              <a:rPr lang="pt-PT" sz="1600">
                <a:solidFill>
                  <a:schemeClr val="bg1"/>
                </a:solidFill>
              </a:rPr>
              <a:t> </a:t>
            </a:r>
            <a:r>
              <a:rPr sz="1600">
                <a:solidFill>
                  <a:schemeClr val="bg1"/>
                </a:solidFill>
              </a:rPr>
              <a:t>that you can use to monitor and control how your Amazon S3 resources are</a:t>
            </a:r>
            <a:r>
              <a:rPr lang="pt-PT" sz="1600">
                <a:solidFill>
                  <a:schemeClr val="bg1"/>
                </a:solidFill>
              </a:rPr>
              <a:t> </a:t>
            </a:r>
            <a:r>
              <a:rPr sz="1600">
                <a:solidFill>
                  <a:schemeClr val="bg1"/>
                </a:solidFill>
              </a:rPr>
              <a:t>being used. S3 also offers features to gain visibility into your storage usage.</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Strong Consistency;</a:t>
            </a:r>
            <a:r>
              <a:rPr sz="1600">
                <a:solidFill>
                  <a:schemeClr val="bg1"/>
                </a:solidFill>
              </a:rPr>
              <a:t> S3 provides strong read-after-write consistency for</a:t>
            </a:r>
            <a:r>
              <a:rPr lang="pt-PT" sz="1600">
                <a:solidFill>
                  <a:schemeClr val="bg1"/>
                </a:solidFill>
              </a:rPr>
              <a:t> </a:t>
            </a:r>
            <a:r>
              <a:rPr sz="1600">
                <a:solidFill>
                  <a:schemeClr val="bg1"/>
                </a:solidFill>
              </a:rPr>
              <a:t>PUT and DELETE requests of objects in your Amazon S3 bucket in all AWS</a:t>
            </a:r>
            <a:r>
              <a:rPr lang="pt-PT" sz="1600">
                <a:solidFill>
                  <a:schemeClr val="bg1"/>
                </a:solidFill>
              </a:rPr>
              <a:t> </a:t>
            </a:r>
            <a:r>
              <a:rPr sz="1600">
                <a:solidFill>
                  <a:schemeClr val="bg1"/>
                </a:solidFill>
              </a:rPr>
              <a:t>Regions.</a:t>
            </a:r>
            <a:endParaRPr sz="1600">
              <a:solidFill>
                <a:schemeClr val="bg1"/>
              </a:solidFill>
            </a:endParaRPr>
          </a:p>
        </p:txBody>
      </p:sp>
      <p:sp>
        <p:nvSpPr>
          <p:cNvPr id="5" name="Rectangles 4"/>
          <p:cNvSpPr/>
          <p:nvPr/>
        </p:nvSpPr>
        <p:spPr>
          <a:xfrm>
            <a:off x="440690" y="635000"/>
            <a:ext cx="48463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348095" y="6409690"/>
            <a:ext cx="5406390" cy="275590"/>
          </a:xfrm>
          <a:prstGeom prst="rect">
            <a:avLst/>
          </a:prstGeom>
          <a:noFill/>
        </p:spPr>
        <p:txBody>
          <a:bodyPr wrap="square" rtlCol="0" anchor="t">
            <a:spAutoFit/>
          </a:bodyPr>
          <a:p>
            <a:r>
              <a:rPr lang="en-US" sz="1200">
                <a:solidFill>
                  <a:schemeClr val="bg1"/>
                </a:solidFill>
              </a:rPr>
              <a:t>https://github.com/weder96/aws-certification-learning/tree/main/module-7</a:t>
            </a:r>
            <a:endParaRPr lang="en-US" sz="1200">
              <a:solidFill>
                <a:schemeClr val="bg1"/>
              </a:solidFill>
            </a:endParaRPr>
          </a:p>
        </p:txBody>
      </p:sp>
      <p:pic>
        <p:nvPicPr>
          <p:cNvPr id="7" name="Picture 6"/>
          <p:cNvPicPr>
            <a:picLocks noChangeAspect="1"/>
          </p:cNvPicPr>
          <p:nvPr/>
        </p:nvPicPr>
        <p:blipFill>
          <a:blip r:embed="rId1"/>
          <a:stretch>
            <a:fillRect/>
          </a:stretch>
        </p:blipFill>
        <p:spPr>
          <a:xfrm>
            <a:off x="9432290" y="1008380"/>
            <a:ext cx="2171700" cy="2205990"/>
          </a:xfrm>
          <a:prstGeom prst="rect">
            <a:avLst/>
          </a:prstGeom>
        </p:spPr>
      </p:pic>
      <p:pic>
        <p:nvPicPr>
          <p:cNvPr id="173064" name="Graphic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9848" y="3960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9833610" y="477329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42255" y="6376670"/>
            <a:ext cx="6513195"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b="1">
                <a:solidFill>
                  <a:schemeClr val="bg1"/>
                </a:solidFill>
                <a:sym typeface="+mn-ea"/>
              </a:rPr>
              <a:t>Amazon S3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425440" y="6411595"/>
            <a:ext cx="6405880" cy="275590"/>
          </a:xfrm>
          <a:prstGeom prst="rect">
            <a:avLst/>
          </a:prstGeom>
          <a:noFill/>
        </p:spPr>
        <p:txBody>
          <a:bodyPr wrap="square" rtlCol="0" anchor="t">
            <a:spAutoFit/>
          </a:bodyPr>
          <a:p>
            <a:r>
              <a:rPr lang="en-US" sz="1200">
                <a:solidFill>
                  <a:schemeClr val="bg1"/>
                </a:solidFill>
              </a:rPr>
              <a:t>https://github.com/weder96/joinCommunity2023/blob/main/learning/09_S3/README.md</a:t>
            </a:r>
            <a:endParaRPr lang="en-US" sz="1200">
              <a:solidFill>
                <a:schemeClr val="bg1"/>
              </a:solidFill>
            </a:endParaRPr>
          </a:p>
        </p:txBody>
      </p:sp>
      <p:pic>
        <p:nvPicPr>
          <p:cNvPr id="173064" name="Graphic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87903" y="3960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9511665" y="477329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379095" y="821690"/>
            <a:ext cx="7788910" cy="5523865"/>
          </a:xfrm>
          <a:prstGeom prst="rect">
            <a:avLst/>
          </a:prstGeom>
        </p:spPr>
      </p:pic>
      <p:pic>
        <p:nvPicPr>
          <p:cNvPr id="4" name="Picture 3"/>
          <p:cNvPicPr>
            <a:picLocks noChangeAspect="1"/>
          </p:cNvPicPr>
          <p:nvPr/>
        </p:nvPicPr>
        <p:blipFill>
          <a:blip r:embed="rId3"/>
          <a:stretch>
            <a:fillRect/>
          </a:stretch>
        </p:blipFill>
        <p:spPr>
          <a:xfrm>
            <a:off x="9092565" y="887095"/>
            <a:ext cx="2216150" cy="22275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8735" y="-19050"/>
            <a:ext cx="12230735" cy="6816090"/>
          </a:xfrm>
          <a:prstGeom prst="rect">
            <a:avLst/>
          </a:prstGeom>
        </p:spPr>
      </p:pic>
      <p:sp>
        <p:nvSpPr>
          <p:cNvPr id="2" name="Rectangles 1"/>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2234248"/>
            <a:ext cx="44754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Database</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70" y="4505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083" y="4606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880" y="4508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139180" y="6376670"/>
            <a:ext cx="57162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What Is Amazon DynamoDB?</a:t>
            </a:r>
            <a:endParaRPr lang="en-US" sz="2000" b="1">
              <a:solidFill>
                <a:schemeClr val="bg1"/>
              </a:solidFill>
              <a:sym typeface="+mn-ea"/>
            </a:endParaRPr>
          </a:p>
        </p:txBody>
      </p:sp>
      <p:sp>
        <p:nvSpPr>
          <p:cNvPr id="2" name="Text Box 1"/>
          <p:cNvSpPr txBox="1"/>
          <p:nvPr/>
        </p:nvSpPr>
        <p:spPr>
          <a:xfrm>
            <a:off x="457835" y="808990"/>
            <a:ext cx="8407400" cy="3784600"/>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Amazon DynamoDB</a:t>
            </a:r>
            <a:r>
              <a:rPr sz="1600">
                <a:solidFill>
                  <a:schemeClr val="bg1"/>
                </a:solidFill>
              </a:rPr>
              <a:t> is a fully managed NoSQL</a:t>
            </a:r>
            <a:r>
              <a:rPr lang="pt-PT" sz="1600">
                <a:solidFill>
                  <a:schemeClr val="bg1"/>
                </a:solidFill>
              </a:rPr>
              <a:t> </a:t>
            </a:r>
            <a:r>
              <a:rPr sz="1600">
                <a:solidFill>
                  <a:schemeClr val="bg1"/>
                </a:solidFill>
              </a:rPr>
              <a:t>database service that provides fast and predictable</a:t>
            </a:r>
            <a:r>
              <a:rPr lang="pt-PT" sz="1600">
                <a:solidFill>
                  <a:schemeClr val="bg1"/>
                </a:solidFill>
              </a:rPr>
              <a:t> </a:t>
            </a:r>
            <a:r>
              <a:rPr sz="1600">
                <a:solidFill>
                  <a:schemeClr val="bg1"/>
                </a:solidFill>
              </a:rPr>
              <a:t>performance with seamless scalability.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Serverless, key-value NoSQL database</a:t>
            </a:r>
            <a:r>
              <a:rPr sz="1600">
                <a:solidFill>
                  <a:schemeClr val="bg1"/>
                </a:solidFill>
              </a:rPr>
              <a:t> designed to</a:t>
            </a:r>
            <a:r>
              <a:rPr lang="pt-PT" sz="1600">
                <a:solidFill>
                  <a:schemeClr val="bg1"/>
                </a:solidFill>
              </a:rPr>
              <a:t> </a:t>
            </a:r>
            <a:r>
              <a:rPr sz="1600">
                <a:solidFill>
                  <a:schemeClr val="bg1"/>
                </a:solidFill>
              </a:rPr>
              <a:t>run high-performance applications at any scale.</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Create </a:t>
            </a:r>
            <a:r>
              <a:rPr sz="1600" b="1">
                <a:solidFill>
                  <a:schemeClr val="bg1"/>
                </a:solidFill>
              </a:rPr>
              <a:t>database tables</a:t>
            </a:r>
            <a:r>
              <a:rPr sz="1600">
                <a:solidFill>
                  <a:schemeClr val="bg1"/>
                </a:solidFill>
              </a:rPr>
              <a:t> that can store and retrieve any</a:t>
            </a:r>
            <a:r>
              <a:rPr lang="pt-PT" sz="1600">
                <a:solidFill>
                  <a:schemeClr val="bg1"/>
                </a:solidFill>
              </a:rPr>
              <a:t> </a:t>
            </a:r>
            <a:r>
              <a:rPr sz="1600">
                <a:solidFill>
                  <a:schemeClr val="bg1"/>
                </a:solidFill>
              </a:rPr>
              <a:t>amount of data and serve any level of request traffic.</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Scale up or down</a:t>
            </a:r>
            <a:r>
              <a:rPr sz="1600">
                <a:solidFill>
                  <a:schemeClr val="bg1"/>
                </a:solidFill>
              </a:rPr>
              <a:t> the throughput of your tables without</a:t>
            </a:r>
            <a:r>
              <a:rPr lang="pt-PT" sz="1600">
                <a:solidFill>
                  <a:schemeClr val="bg1"/>
                </a:solidFill>
              </a:rPr>
              <a:t> </a:t>
            </a:r>
            <a:r>
              <a:rPr sz="1600">
                <a:solidFill>
                  <a:schemeClr val="bg1"/>
                </a:solidFill>
              </a:rPr>
              <a:t>downtime or performance degradation. DynamoDB</a:t>
            </a:r>
            <a:r>
              <a:rPr lang="pt-PT" sz="1600">
                <a:solidFill>
                  <a:schemeClr val="bg1"/>
                </a:solidFill>
              </a:rPr>
              <a:t> </a:t>
            </a:r>
            <a:r>
              <a:rPr sz="1600">
                <a:solidFill>
                  <a:schemeClr val="bg1"/>
                </a:solidFill>
              </a:rPr>
              <a:t>provides on-demand backup capability.</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High Availability and Durability</a:t>
            </a:r>
            <a:endParaRPr sz="1600" b="1">
              <a:solidFill>
                <a:schemeClr val="bg1"/>
              </a:solidFill>
            </a:endParaRPr>
          </a:p>
          <a:p>
            <a:pPr indent="0" algn="l">
              <a:buFont typeface="Arial" panose="02080604020202020204" pitchFamily="34" charset="0"/>
              <a:buNone/>
            </a:pPr>
            <a:r>
              <a:rPr sz="1600">
                <a:solidFill>
                  <a:schemeClr val="bg1"/>
                </a:solidFill>
              </a:rPr>
              <a:t>DynamoDB automatically spreads data and traffic for</a:t>
            </a:r>
            <a:r>
              <a:rPr lang="pt-PT" sz="1600">
                <a:solidFill>
                  <a:schemeClr val="bg1"/>
                </a:solidFill>
              </a:rPr>
              <a:t> </a:t>
            </a:r>
            <a:r>
              <a:rPr sz="1600">
                <a:solidFill>
                  <a:schemeClr val="bg1"/>
                </a:solidFill>
              </a:rPr>
              <a:t>your tables across enough servers to meet your</a:t>
            </a:r>
            <a:r>
              <a:rPr lang="pt-PT" sz="1600">
                <a:solidFill>
                  <a:schemeClr val="bg1"/>
                </a:solidFill>
              </a:rPr>
              <a:t> </a:t>
            </a:r>
            <a:r>
              <a:rPr sz="1600">
                <a:solidFill>
                  <a:schemeClr val="bg1"/>
                </a:solidFill>
              </a:rPr>
              <a:t>throughput.</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348095" y="6409690"/>
            <a:ext cx="5406390" cy="275590"/>
          </a:xfrm>
          <a:prstGeom prst="rect">
            <a:avLst/>
          </a:prstGeom>
          <a:noFill/>
        </p:spPr>
        <p:txBody>
          <a:bodyPr wrap="square" rtlCol="0" anchor="t">
            <a:spAutoFit/>
          </a:bodyPr>
          <a:p>
            <a:r>
              <a:rPr lang="en-US" sz="1200">
                <a:solidFill>
                  <a:schemeClr val="bg1"/>
                </a:solidFill>
              </a:rPr>
              <a:t>https://github.com/weder96/aws-certification-learning/tree/main/module-8</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095" y="58105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
          <a:stretch>
            <a:fillRect/>
          </a:stretch>
        </p:blipFill>
        <p:spPr>
          <a:xfrm>
            <a:off x="8968740" y="887095"/>
            <a:ext cx="2771233" cy="27889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824220" y="6376670"/>
            <a:ext cx="603123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 Primary Key, Partition Key and Sort Key</a:t>
            </a:r>
            <a:endParaRPr lang="en-US" sz="2000" b="1">
              <a:solidFill>
                <a:schemeClr val="bg1"/>
              </a:solidFill>
              <a:sym typeface="+mn-ea"/>
            </a:endParaRPr>
          </a:p>
        </p:txBody>
      </p:sp>
      <p:sp>
        <p:nvSpPr>
          <p:cNvPr id="2" name="Text Box 1"/>
          <p:cNvSpPr txBox="1"/>
          <p:nvPr/>
        </p:nvSpPr>
        <p:spPr>
          <a:xfrm>
            <a:off x="457835" y="808990"/>
            <a:ext cx="8407400" cy="4523105"/>
          </a:xfrm>
          <a:prstGeom prst="rect">
            <a:avLst/>
          </a:prstGeom>
          <a:noFill/>
        </p:spPr>
        <p:txBody>
          <a:bodyPr wrap="square" rtlCol="0" anchor="t">
            <a:spAutoFit/>
          </a:bodyPr>
          <a:p>
            <a:pPr indent="0" algn="l">
              <a:buFont typeface="Arial" panose="02080604020202020204" pitchFamily="34" charset="0"/>
              <a:buNone/>
            </a:pPr>
            <a:r>
              <a:rPr sz="1600">
                <a:solidFill>
                  <a:schemeClr val="bg1"/>
                </a:solidFill>
              </a:rPr>
              <a:t>A primary key </a:t>
            </a:r>
            <a:r>
              <a:rPr sz="1600" b="1">
                <a:solidFill>
                  <a:schemeClr val="bg1"/>
                </a:solidFill>
              </a:rPr>
              <a:t>uniquely identifies</a:t>
            </a:r>
            <a:r>
              <a:rPr sz="1600">
                <a:solidFill>
                  <a:schemeClr val="bg1"/>
                </a:solidFill>
              </a:rPr>
              <a:t> each item in the table, so no</a:t>
            </a:r>
            <a:endParaRPr sz="1600">
              <a:solidFill>
                <a:schemeClr val="bg1"/>
              </a:solidFill>
            </a:endParaRPr>
          </a:p>
          <a:p>
            <a:pPr indent="0" algn="l">
              <a:buFont typeface="Arial" panose="02080604020202020204" pitchFamily="34" charset="0"/>
              <a:buNone/>
            </a:pPr>
            <a:r>
              <a:rPr sz="1600">
                <a:solidFill>
                  <a:schemeClr val="bg1"/>
                </a:solidFill>
              </a:rPr>
              <a:t>two items can have the same key. DynamoDB supports two</a:t>
            </a:r>
            <a:endParaRPr sz="1600">
              <a:solidFill>
                <a:schemeClr val="bg1"/>
              </a:solidFill>
            </a:endParaRPr>
          </a:p>
          <a:p>
            <a:pPr indent="0" algn="l">
              <a:buFont typeface="Arial" panose="02080604020202020204" pitchFamily="34" charset="0"/>
              <a:buNone/>
            </a:pPr>
            <a:r>
              <a:rPr sz="1600">
                <a:solidFill>
                  <a:schemeClr val="bg1"/>
                </a:solidFill>
              </a:rPr>
              <a:t>different kinds of primary keys:</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Partition key</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Partition key and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a:t>
            </a:r>
            <a:endParaRPr sz="1600" b="1">
              <a:solidFill>
                <a:schemeClr val="bg1"/>
              </a:solidFill>
            </a:endParaRPr>
          </a:p>
          <a:p>
            <a:pPr indent="0" algn="l">
              <a:buFont typeface="Arial" panose="02080604020202020204" pitchFamily="34" charset="0"/>
              <a:buNone/>
            </a:pPr>
            <a:r>
              <a:rPr sz="1600">
                <a:solidFill>
                  <a:schemeClr val="bg1"/>
                </a:solidFill>
              </a:rPr>
              <a:t>A simple primary key, composed of one attribute known as the</a:t>
            </a:r>
            <a:endParaRPr sz="1600">
              <a:solidFill>
                <a:schemeClr val="bg1"/>
              </a:solidFill>
            </a:endParaRPr>
          </a:p>
          <a:p>
            <a:pPr indent="0" algn="l">
              <a:buFont typeface="Arial" panose="02080604020202020204" pitchFamily="34" charset="0"/>
              <a:buNone/>
            </a:pPr>
            <a:r>
              <a:rPr sz="1600">
                <a:solidFill>
                  <a:schemeClr val="bg1"/>
                </a:solidFill>
              </a:rPr>
              <a:t>partition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 and Sort Key</a:t>
            </a:r>
            <a:endParaRPr sz="1600" b="1">
              <a:solidFill>
                <a:schemeClr val="bg1"/>
              </a:solidFill>
            </a:endParaRPr>
          </a:p>
          <a:p>
            <a:pPr indent="0" algn="l">
              <a:buFont typeface="Arial" panose="02080604020202020204" pitchFamily="34" charset="0"/>
              <a:buNone/>
            </a:pPr>
            <a:r>
              <a:rPr sz="1600">
                <a:solidFill>
                  <a:schemeClr val="bg1"/>
                </a:solidFill>
              </a:rPr>
              <a:t>It is Referred to as a composite primary key, this type of key is</a:t>
            </a:r>
            <a:endParaRPr sz="1600">
              <a:solidFill>
                <a:schemeClr val="bg1"/>
              </a:solidFill>
            </a:endParaRPr>
          </a:p>
          <a:p>
            <a:pPr indent="0" algn="l">
              <a:buFont typeface="Arial" panose="02080604020202020204" pitchFamily="34" charset="0"/>
              <a:buNone/>
            </a:pPr>
            <a:r>
              <a:rPr sz="1600">
                <a:solidFill>
                  <a:schemeClr val="bg1"/>
                </a:solidFill>
              </a:rPr>
              <a:t>composed of two attributes. The first attribute is the partition</a:t>
            </a:r>
            <a:endParaRPr sz="1600">
              <a:solidFill>
                <a:schemeClr val="bg1"/>
              </a:solidFill>
            </a:endParaRPr>
          </a:p>
          <a:p>
            <a:pPr indent="0" algn="l">
              <a:buFont typeface="Arial" panose="02080604020202020204" pitchFamily="34" charset="0"/>
              <a:buNone/>
            </a:pPr>
            <a:r>
              <a:rPr sz="1600">
                <a:solidFill>
                  <a:schemeClr val="bg1"/>
                </a:solidFill>
              </a:rPr>
              <a:t>key, and the second attribute is the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DynamoDB uses the partition key value as input to an internal</a:t>
            </a:r>
            <a:endParaRPr sz="1600">
              <a:solidFill>
                <a:schemeClr val="bg1"/>
              </a:solidFill>
            </a:endParaRPr>
          </a:p>
          <a:p>
            <a:pPr indent="0" algn="l">
              <a:buFont typeface="Arial" panose="02080604020202020204" pitchFamily="34" charset="0"/>
              <a:buNone/>
            </a:pPr>
            <a:r>
              <a:rPr sz="1600">
                <a:solidFill>
                  <a:schemeClr val="bg1"/>
                </a:solidFill>
              </a:rPr>
              <a:t>hash function. A composite primary key gives you additional</a:t>
            </a:r>
            <a:endParaRPr sz="1600">
              <a:solidFill>
                <a:schemeClr val="bg1"/>
              </a:solidFill>
            </a:endParaRPr>
          </a:p>
          <a:p>
            <a:pPr indent="0" algn="l">
              <a:buFont typeface="Arial" panose="02080604020202020204" pitchFamily="34" charset="0"/>
              <a:buNone/>
            </a:pPr>
            <a:r>
              <a:rPr sz="1600">
                <a:solidFill>
                  <a:schemeClr val="bg1"/>
                </a:solidFill>
              </a:rPr>
              <a:t>flexibility when </a:t>
            </a:r>
            <a:r>
              <a:rPr sz="1600" b="1">
                <a:solidFill>
                  <a:schemeClr val="bg1"/>
                </a:solidFill>
              </a:rPr>
              <a:t>querying data</a:t>
            </a:r>
            <a:endParaRPr sz="1600" b="1">
              <a:solidFill>
                <a:schemeClr val="bg1"/>
              </a:solidFill>
            </a:endParaRPr>
          </a:p>
        </p:txBody>
      </p:sp>
      <p:sp>
        <p:nvSpPr>
          <p:cNvPr id="5" name="Rectangles 4"/>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4220" y="6409690"/>
            <a:ext cx="6062980" cy="275590"/>
          </a:xfrm>
          <a:prstGeom prst="rect">
            <a:avLst/>
          </a:prstGeom>
          <a:noFill/>
        </p:spPr>
        <p:txBody>
          <a:bodyPr wrap="square" rtlCol="0" anchor="t">
            <a:spAutoFit/>
          </a:bodyPr>
          <a:p>
            <a:r>
              <a:rPr lang="en-US" sz="1200">
                <a:solidFill>
                  <a:schemeClr val="bg1"/>
                </a:solidFill>
              </a:rPr>
              <a:t>https://aws.amazon.com/blogs/database/choosing-the-right-dynamodb-partition-key/</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095" y="58105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6838315" y="709930"/>
            <a:ext cx="4982210" cy="3027045"/>
          </a:xfrm>
          <a:prstGeom prst="rect">
            <a:avLst/>
          </a:prstGeom>
        </p:spPr>
      </p:pic>
      <p:pic>
        <p:nvPicPr>
          <p:cNvPr id="8" name="Picture 7"/>
          <p:cNvPicPr>
            <a:picLocks noChangeAspect="1"/>
          </p:cNvPicPr>
          <p:nvPr/>
        </p:nvPicPr>
        <p:blipFill>
          <a:blip r:embed="rId3"/>
          <a:stretch>
            <a:fillRect/>
          </a:stretch>
        </p:blipFill>
        <p:spPr>
          <a:xfrm>
            <a:off x="6798945" y="3930650"/>
            <a:ext cx="5073650" cy="2286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Python(Boto3)</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3650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2"/>
          <a:stretch>
            <a:fillRect/>
          </a:stretch>
        </p:blipFill>
        <p:spPr>
          <a:xfrm>
            <a:off x="9246235" y="1231265"/>
            <a:ext cx="2139950" cy="2151380"/>
          </a:xfrm>
          <a:prstGeom prst="rect">
            <a:avLst/>
          </a:prstGeom>
        </p:spPr>
      </p:pic>
      <p:pic>
        <p:nvPicPr>
          <p:cNvPr id="2" name="Picture 1"/>
          <p:cNvPicPr>
            <a:picLocks noChangeAspect="1"/>
          </p:cNvPicPr>
          <p:nvPr/>
        </p:nvPicPr>
        <p:blipFill>
          <a:blip r:embed="rId3"/>
          <a:stretch>
            <a:fillRect/>
          </a:stretch>
        </p:blipFill>
        <p:spPr>
          <a:xfrm>
            <a:off x="440690" y="838200"/>
            <a:ext cx="7807960" cy="5415280"/>
          </a:xfrm>
          <a:prstGeom prst="rect">
            <a:avLst/>
          </a:prstGeom>
        </p:spPr>
      </p:pic>
      <p:sp>
        <p:nvSpPr>
          <p:cNvPr id="4" name="Rectangles 3"/>
          <p:cNvSpPr/>
          <p:nvPr/>
        </p:nvSpPr>
        <p:spPr>
          <a:xfrm>
            <a:off x="560705" y="4501515"/>
            <a:ext cx="2230755" cy="12979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3591560" y="2780030"/>
            <a:ext cx="3912235" cy="3441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3650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492760" y="887095"/>
            <a:ext cx="8150225" cy="5185410"/>
          </a:xfrm>
          <a:prstGeom prst="rect">
            <a:avLst/>
          </a:prstGeom>
        </p:spPr>
      </p:pic>
      <p:pic>
        <p:nvPicPr>
          <p:cNvPr id="8" name="Picture 7"/>
          <p:cNvPicPr>
            <a:picLocks noChangeAspect="1"/>
          </p:cNvPicPr>
          <p:nvPr/>
        </p:nvPicPr>
        <p:blipFill>
          <a:blip r:embed="rId3"/>
          <a:stretch>
            <a:fillRect/>
          </a:stretch>
        </p:blipFill>
        <p:spPr>
          <a:xfrm>
            <a:off x="9246235" y="1231265"/>
            <a:ext cx="2139950" cy="2151380"/>
          </a:xfrm>
          <a:prstGeom prst="rect">
            <a:avLst/>
          </a:prstGeom>
        </p:spPr>
      </p:pic>
      <p:sp>
        <p:nvSpPr>
          <p:cNvPr id="9" name="Rectangles 8"/>
          <p:cNvSpPr/>
          <p:nvPr/>
        </p:nvSpPr>
        <p:spPr>
          <a:xfrm>
            <a:off x="2146300" y="3382645"/>
            <a:ext cx="6475095" cy="198818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4" name="Text Box 23"/>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sp>
        <p:nvSpPr>
          <p:cNvPr id="7" name="Text Box 6"/>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pic>
        <p:nvPicPr>
          <p:cNvPr id="6" name="Picture 5"/>
          <p:cNvPicPr>
            <a:picLocks noChangeAspect="1"/>
          </p:cNvPicPr>
          <p:nvPr/>
        </p:nvPicPr>
        <p:blipFill>
          <a:blip r:embed="rId9"/>
          <a:stretch>
            <a:fillRect/>
          </a:stretch>
        </p:blipFill>
        <p:spPr>
          <a:xfrm>
            <a:off x="2656840" y="5989320"/>
            <a:ext cx="557784" cy="643821"/>
          </a:xfrm>
          <a:prstGeom prst="rect">
            <a:avLst/>
          </a:prstGeom>
        </p:spPr>
      </p:pic>
      <p:pic>
        <p:nvPicPr>
          <p:cNvPr id="14" name="Picture 13"/>
          <p:cNvPicPr>
            <a:picLocks noChangeAspect="1"/>
          </p:cNvPicPr>
          <p:nvPr/>
        </p:nvPicPr>
        <p:blipFill>
          <a:blip r:embed="rId10"/>
          <a:stretch>
            <a:fillRect/>
          </a:stretch>
        </p:blipFill>
        <p:spPr>
          <a:xfrm>
            <a:off x="349250" y="6047105"/>
            <a:ext cx="557784" cy="557784"/>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a:t>
            </a:r>
            <a:r>
              <a:rPr lang="pt-PT" altLang="en-GB" sz="1400" dirty="0">
                <a:solidFill>
                  <a:schemeClr val="bg1"/>
                </a:solidFill>
                <a:ea typeface="Amazon Ember"/>
                <a:cs typeface="Amazon Ember"/>
              </a:rPr>
              <a:t> Java</a:t>
            </a:r>
            <a:r>
              <a:rPr lang="en-GB" sz="1400" dirty="0">
                <a:solidFill>
                  <a:schemeClr val="bg1"/>
                </a:solidFill>
                <a:ea typeface="Amazon Ember"/>
                <a:cs typeface="Amazon Ember"/>
              </a:rPr>
              <a:t>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11" action="ppaction://hlinkfile"/>
              </a:rPr>
              <a:t>https://twitter.com/weder96</a:t>
            </a:r>
            <a:endParaRPr sz="1600"/>
          </a:p>
        </p:txBody>
      </p:sp>
      <p:pic>
        <p:nvPicPr>
          <p:cNvPr id="23" name="Picture 22"/>
          <p:cNvPicPr>
            <a:picLocks noChangeAspect="1"/>
          </p:cNvPicPr>
          <p:nvPr/>
        </p:nvPicPr>
        <p:blipFill>
          <a:blip r:embed="rId12"/>
          <a:stretch>
            <a:fillRect/>
          </a:stretch>
        </p:blipFill>
        <p:spPr>
          <a:xfrm>
            <a:off x="6326505" y="4145915"/>
            <a:ext cx="318135" cy="318135"/>
          </a:xfrm>
          <a:prstGeom prst="rect">
            <a:avLst/>
          </a:prstGeom>
        </p:spPr>
      </p:pic>
      <p:pic>
        <p:nvPicPr>
          <p:cNvPr id="25" name="Picture 24"/>
          <p:cNvPicPr>
            <a:picLocks noChangeAspect="1"/>
          </p:cNvPicPr>
          <p:nvPr/>
        </p:nvPicPr>
        <p:blipFill>
          <a:blip r:embed="rId13"/>
          <a:stretch>
            <a:fillRect/>
          </a:stretch>
        </p:blipFill>
        <p:spPr>
          <a:xfrm>
            <a:off x="6300470" y="3256915"/>
            <a:ext cx="320040" cy="320040"/>
          </a:xfrm>
          <a:prstGeom prst="rect">
            <a:avLst/>
          </a:prstGeom>
        </p:spPr>
      </p:pic>
      <p:pic>
        <p:nvPicPr>
          <p:cNvPr id="26" name="Picture 25"/>
          <p:cNvPicPr>
            <a:picLocks noChangeAspect="1"/>
          </p:cNvPicPr>
          <p:nvPr/>
        </p:nvPicPr>
        <p:blipFill>
          <a:blip r:embed="rId14"/>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5" action="ppaction://hlinkfile"/>
              </a:rPr>
              <a:t>https://dev.to/weder96</a:t>
            </a:r>
            <a:endParaRPr lang="en-US" sz="1600"/>
          </a:p>
        </p:txBody>
      </p:sp>
      <p:pic>
        <p:nvPicPr>
          <p:cNvPr id="30" name="Picture 29"/>
          <p:cNvPicPr>
            <a:picLocks noChangeAspect="1"/>
          </p:cNvPicPr>
          <p:nvPr/>
        </p:nvPicPr>
        <p:blipFill>
          <a:blip r:embed="rId16"/>
          <a:stretch>
            <a:fillRect/>
          </a:stretch>
        </p:blipFill>
        <p:spPr>
          <a:xfrm>
            <a:off x="6351270" y="4554220"/>
            <a:ext cx="320040" cy="320040"/>
          </a:xfrm>
          <a:prstGeom prst="rect">
            <a:avLst/>
          </a:prstGeom>
        </p:spPr>
      </p:pic>
      <p:sp>
        <p:nvSpPr>
          <p:cNvPr id="2"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495" y="12700"/>
            <a:ext cx="12202795" cy="6869430"/>
          </a:xfrm>
          <a:prstGeom prst="rect">
            <a:avLst/>
          </a:prstGeom>
        </p:spPr>
      </p:pic>
      <p:sp>
        <p:nvSpPr>
          <p:cNvPr id="6" name="Rectangles 5"/>
          <p:cNvSpPr/>
          <p:nvPr/>
        </p:nvSpPr>
        <p:spPr>
          <a:xfrm>
            <a:off x="12065" y="-1968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864995"/>
            <a:ext cx="322834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API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Gateway</a:t>
            </a:r>
            <a:endParaRPr lang="pt-PT" altLang="en-US" sz="4800">
              <a:solidFill>
                <a:schemeClr val="bg1"/>
              </a:solidFill>
              <a:latin typeface="Swiss921 BT" panose="020B0806030502050204" charset="0"/>
              <a:cs typeface="Swiss921 BT" panose="020B0806030502050204" charset="0"/>
              <a:sym typeface="+mn-ea"/>
            </a:endParaRPr>
          </a:p>
        </p:txBody>
      </p:sp>
      <p:pic>
        <p:nvPicPr>
          <p:cNvPr id="28" name="Graphic 17"/>
          <p:cNvPicPr>
            <a:picLocks noChangeAspect="1" noChangeArrowheads="1"/>
          </p:cNvPicPr>
          <p:nvPr/>
        </p:nvPicPr>
        <p:blipFill>
          <a:blip r:embed="rId3"/>
          <a:srcRect/>
          <a:stretch>
            <a:fillRect/>
          </a:stretch>
        </p:blipFill>
        <p:spPr bwMode="auto">
          <a:xfrm>
            <a:off x="406396" y="304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51780" y="6376670"/>
            <a:ext cx="65036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What Is Amazon API Gateway</a:t>
            </a:r>
            <a:r>
              <a:rPr lang="pt-PT" altLang="en-US" sz="2000" b="1">
                <a:solidFill>
                  <a:schemeClr val="bg1"/>
                </a:solidFill>
                <a:sym typeface="+mn-ea"/>
              </a:rPr>
              <a:t> </a:t>
            </a:r>
            <a:r>
              <a:rPr lang="en-US" sz="2000" b="1">
                <a:solidFill>
                  <a:schemeClr val="bg1"/>
                </a:solidFill>
                <a:sym typeface="+mn-ea"/>
              </a:rPr>
              <a:t>?</a:t>
            </a:r>
            <a:endParaRPr lang="en-US" sz="2000" b="1">
              <a:solidFill>
                <a:schemeClr val="bg1"/>
              </a:solidFill>
              <a:sym typeface="+mn-ea"/>
            </a:endParaRPr>
          </a:p>
        </p:txBody>
      </p:sp>
      <p:sp>
        <p:nvSpPr>
          <p:cNvPr id="2" name="Text Box 1"/>
          <p:cNvSpPr txBox="1"/>
          <p:nvPr/>
        </p:nvSpPr>
        <p:spPr>
          <a:xfrm>
            <a:off x="457835" y="924560"/>
            <a:ext cx="8407400" cy="2306955"/>
          </a:xfrm>
          <a:prstGeom prst="rect">
            <a:avLst/>
          </a:prstGeom>
          <a:noFill/>
        </p:spPr>
        <p:txBody>
          <a:bodyPr wrap="square" rtlCol="0" anchor="t">
            <a:spAutoFit/>
          </a:bodyPr>
          <a:p>
            <a:pPr indent="0" algn="l">
              <a:buFont typeface="Arial" panose="02080604020202020204" pitchFamily="34" charset="0"/>
              <a:buNone/>
            </a:pPr>
            <a:r>
              <a:rPr sz="1600">
                <a:solidFill>
                  <a:schemeClr val="bg1"/>
                </a:solidFill>
              </a:rPr>
              <a:t>Enables developers to create, publish, maintain, monitor, and secure APIs at any scale.</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This is a HIPAA eligible service.</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Allows creating, deploying, and managing a RESTful API to expose backend HTTP </a:t>
            </a:r>
            <a:r>
              <a:rPr lang="pt-PT" sz="1600">
                <a:solidFill>
                  <a:schemeClr val="bg1"/>
                </a:solidFill>
              </a:rPr>
              <a:t> </a:t>
            </a:r>
            <a:r>
              <a:rPr sz="1600">
                <a:solidFill>
                  <a:schemeClr val="bg1"/>
                </a:solidFill>
              </a:rPr>
              <a:t>endpoints, Lambda functions, or other AWS services.</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Together with Lambda, API Gateway forms the app-facing part of the AWS serverless infrastructure.</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529580" y="6409690"/>
            <a:ext cx="6290945" cy="275590"/>
          </a:xfrm>
          <a:prstGeom prst="rect">
            <a:avLst/>
          </a:prstGeom>
          <a:noFill/>
        </p:spPr>
        <p:txBody>
          <a:bodyPr wrap="square" rtlCol="0" anchor="t">
            <a:spAutoFit/>
          </a:bodyPr>
          <a:p>
            <a:r>
              <a:rPr lang="en-US" sz="1200">
                <a:solidFill>
                  <a:schemeClr val="bg1"/>
                </a:solidFill>
              </a:rPr>
              <a:t>https://github.com/weder96/aws-certification-learning/tree/main/module-5#section-10</a:t>
            </a:r>
            <a:endParaRPr lang="en-US" sz="1200">
              <a:solidFill>
                <a:schemeClr val="bg1"/>
              </a:solidFill>
            </a:endParaRPr>
          </a:p>
        </p:txBody>
      </p:sp>
      <p:pic>
        <p:nvPicPr>
          <p:cNvPr id="28" name="Graphic 17"/>
          <p:cNvPicPr>
            <a:picLocks noChangeAspect="1" noChangeArrowheads="1"/>
          </p:cNvPicPr>
          <p:nvPr/>
        </p:nvPicPr>
        <p:blipFill>
          <a:blip r:embed="rId1"/>
          <a:srcRect/>
          <a:stretch>
            <a:fillRect/>
          </a:stretch>
        </p:blipFill>
        <p:spPr bwMode="auto">
          <a:xfrm>
            <a:off x="10339701" y="41941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p:nvPr/>
        </p:nvSpPr>
        <p:spPr>
          <a:xfrm>
            <a:off x="9961245" y="5013960"/>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pic>
        <p:nvPicPr>
          <p:cNvPr id="8" name="Picture 7"/>
          <p:cNvPicPr>
            <a:picLocks noChangeAspect="1"/>
          </p:cNvPicPr>
          <p:nvPr/>
        </p:nvPicPr>
        <p:blipFill>
          <a:blip r:embed="rId2"/>
          <a:stretch>
            <a:fillRect/>
          </a:stretch>
        </p:blipFill>
        <p:spPr>
          <a:xfrm>
            <a:off x="9815830" y="753110"/>
            <a:ext cx="1809750" cy="18669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51780" y="6376670"/>
            <a:ext cx="65036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Concepts</a:t>
            </a:r>
            <a:endParaRPr lang="en-US" sz="2000" b="1">
              <a:solidFill>
                <a:schemeClr val="bg1"/>
              </a:solidFill>
              <a:sym typeface="+mn-ea"/>
            </a:endParaRPr>
          </a:p>
        </p:txBody>
      </p:sp>
      <p:sp>
        <p:nvSpPr>
          <p:cNvPr id="2" name="Text Box 1"/>
          <p:cNvSpPr txBox="1"/>
          <p:nvPr/>
        </p:nvSpPr>
        <p:spPr>
          <a:xfrm>
            <a:off x="457835" y="924560"/>
            <a:ext cx="9357995" cy="504634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API </a:t>
            </a:r>
            <a:r>
              <a:rPr lang="pt-PT" sz="1400" b="1">
                <a:solidFill>
                  <a:schemeClr val="bg1"/>
                </a:solidFill>
              </a:rPr>
              <a:t>D</a:t>
            </a:r>
            <a:r>
              <a:rPr sz="1400" b="1">
                <a:solidFill>
                  <a:schemeClr val="bg1"/>
                </a:solidFill>
              </a:rPr>
              <a:t>eployment</a:t>
            </a:r>
            <a:r>
              <a:rPr sz="1400">
                <a:solidFill>
                  <a:schemeClr val="bg1"/>
                </a:solidFill>
              </a:rPr>
              <a:t> – a point-in-time snapshot of your API Gateway API resources and methods. To be available for clients to use, the deployment must be associated with one or more API stages.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endpoints</a:t>
            </a:r>
            <a:r>
              <a:rPr sz="1400">
                <a:solidFill>
                  <a:schemeClr val="bg1"/>
                </a:solidFill>
              </a:rPr>
              <a:t> – host names APIs in API Gateway, which are deployed to a specific region and of the format: rest-api-id.execute-api.region.amazonaws.com</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key</a:t>
            </a:r>
            <a:r>
              <a:rPr sz="1400">
                <a:solidFill>
                  <a:schemeClr val="bg1"/>
                </a:solidFill>
              </a:rPr>
              <a:t> – An alphanumeric string that API Gateway uses to identify an app developer who uses your API.</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stage</a:t>
            </a:r>
            <a:r>
              <a:rPr sz="1400">
                <a:solidFill>
                  <a:schemeClr val="bg1"/>
                </a:solidFill>
              </a:rPr>
              <a:t> – A logical reference to a lifecycle state of your API. API stages are identified by API ID and stage name.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Model</a:t>
            </a:r>
            <a:r>
              <a:rPr sz="1400">
                <a:solidFill>
                  <a:schemeClr val="bg1"/>
                </a:solidFill>
              </a:rPr>
              <a:t> – Data schema specifying the data structure of a request or response payload.</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API</a:t>
            </a:r>
            <a:r>
              <a:rPr sz="1400">
                <a:solidFill>
                  <a:schemeClr val="bg1"/>
                </a:solidFill>
              </a:rPr>
              <a:t> – An API that is exposed through interface VPC endpoints and isolated from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integration</a:t>
            </a:r>
            <a:r>
              <a:rPr sz="1400">
                <a:solidFill>
                  <a:schemeClr val="bg1"/>
                </a:solidFill>
              </a:rPr>
              <a:t> – An API Gateway integration type for a client to access resources inside a customer’s VPC through a private API endpoint without exposing the resources to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Proxy integration</a:t>
            </a:r>
            <a:r>
              <a:rPr sz="1400">
                <a:solidFill>
                  <a:schemeClr val="bg1"/>
                </a:solidFill>
              </a:rPr>
              <a:t> – You can set up a proxy integration as an HTTP proxy integration type or a Lambda proxy integration type.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Usage plan</a:t>
            </a:r>
            <a:r>
              <a:rPr sz="1400">
                <a:solidFill>
                  <a:schemeClr val="bg1"/>
                </a:solidFill>
              </a:rPr>
              <a:t> – Provides selected API clients with access to one or more deployed APIs. You can use a usage plan to configure throttling and quota limits, which are enforced on individual client API keys.</a:t>
            </a:r>
            <a:endParaRPr sz="14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529580" y="6409690"/>
            <a:ext cx="6290945" cy="275590"/>
          </a:xfrm>
          <a:prstGeom prst="rect">
            <a:avLst/>
          </a:prstGeom>
          <a:noFill/>
        </p:spPr>
        <p:txBody>
          <a:bodyPr wrap="square" rtlCol="0" anchor="t">
            <a:spAutoFit/>
          </a:bodyPr>
          <a:p>
            <a:r>
              <a:rPr lang="en-US" sz="1200">
                <a:solidFill>
                  <a:schemeClr val="bg1"/>
                </a:solidFill>
              </a:rPr>
              <a:t>https://github.com/weder96/aws-certification-learning/tree/main/module-5#section-10</a:t>
            </a:r>
            <a:endParaRPr lang="en-US" sz="1200">
              <a:solidFill>
                <a:schemeClr val="bg1"/>
              </a:solidFill>
            </a:endParaRPr>
          </a:p>
        </p:txBody>
      </p:sp>
      <p:pic>
        <p:nvPicPr>
          <p:cNvPr id="28" name="Graphic 17"/>
          <p:cNvPicPr>
            <a:picLocks noChangeAspect="1" noChangeArrowheads="1"/>
          </p:cNvPicPr>
          <p:nvPr/>
        </p:nvPicPr>
        <p:blipFill>
          <a:blip r:embed="rId1"/>
          <a:srcRect/>
          <a:stretch>
            <a:fillRect/>
          </a:stretch>
        </p:blipFill>
        <p:spPr bwMode="auto">
          <a:xfrm>
            <a:off x="10426696" y="41935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p:nvPr/>
        </p:nvSpPr>
        <p:spPr>
          <a:xfrm>
            <a:off x="10048240" y="5013325"/>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pic>
        <p:nvPicPr>
          <p:cNvPr id="8" name="Picture 7"/>
          <p:cNvPicPr>
            <a:picLocks noChangeAspect="1"/>
          </p:cNvPicPr>
          <p:nvPr/>
        </p:nvPicPr>
        <p:blipFill>
          <a:blip r:embed="rId2"/>
          <a:stretch>
            <a:fillRect/>
          </a:stretch>
        </p:blipFill>
        <p:spPr>
          <a:xfrm>
            <a:off x="9815830" y="753110"/>
            <a:ext cx="1809750" cy="18669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51780" y="6376670"/>
            <a:ext cx="65036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Endpoint Types</a:t>
            </a:r>
            <a:endParaRPr lang="pt-PT" altLang="en-US" sz="2000" b="1">
              <a:solidFill>
                <a:schemeClr val="bg1"/>
              </a:solidFill>
              <a:sym typeface="+mn-ea"/>
            </a:endParaRPr>
          </a:p>
        </p:txBody>
      </p:sp>
      <p:sp>
        <p:nvSpPr>
          <p:cNvPr id="2" name="Text Box 1"/>
          <p:cNvSpPr txBox="1"/>
          <p:nvPr/>
        </p:nvSpPr>
        <p:spPr>
          <a:xfrm>
            <a:off x="457835" y="924560"/>
            <a:ext cx="9357995" cy="2461260"/>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Edge-optimized API endpoint:</a:t>
            </a:r>
            <a:r>
              <a:rPr sz="1400">
                <a:solidFill>
                  <a:schemeClr val="bg1"/>
                </a:solidFill>
              </a:rPr>
              <a:t> The default host name of an API Gateway API that is deployed to the specified region while using a CloudFront distribution to facilitate client access typically from across AWS regions. API requests are routed to the nearest CloudFront Point of Presence.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Regional API endpoint:</a:t>
            </a:r>
            <a:r>
              <a:rPr sz="1400">
                <a:solidFill>
                  <a:schemeClr val="bg1"/>
                </a:solidFill>
              </a:rPr>
              <a:t> The host name of an API that is deployed to the specified region and intended to serve clients, such as EC2 instances, in the same AWS region. API requests are targeted directly to the region-specific API Gateway without going through any CloudFront distribution.</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API endpoint:</a:t>
            </a:r>
            <a:r>
              <a:rPr sz="1400">
                <a:solidFill>
                  <a:schemeClr val="bg1"/>
                </a:solidFill>
              </a:rPr>
              <a:t> Allows a client to securely access private API resources inside a VPC. Private APIs are isolated from the public Internet, and they can only be accessed using VPC endpoints for API Gateway that have been granted access.</a:t>
            </a:r>
            <a:endParaRPr sz="14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529580" y="6409690"/>
            <a:ext cx="6290945" cy="275590"/>
          </a:xfrm>
          <a:prstGeom prst="rect">
            <a:avLst/>
          </a:prstGeom>
          <a:noFill/>
        </p:spPr>
        <p:txBody>
          <a:bodyPr wrap="square" rtlCol="0" anchor="t">
            <a:spAutoFit/>
          </a:bodyPr>
          <a:p>
            <a:r>
              <a:rPr lang="en-US" sz="1200">
                <a:solidFill>
                  <a:schemeClr val="bg1"/>
                </a:solidFill>
              </a:rPr>
              <a:t>https://github.com/weder96/aws-certification-learning/tree/main/module-5#section-10</a:t>
            </a:r>
            <a:endParaRPr lang="en-US" sz="1200">
              <a:solidFill>
                <a:schemeClr val="bg1"/>
              </a:solidFill>
            </a:endParaRPr>
          </a:p>
        </p:txBody>
      </p:sp>
      <p:pic>
        <p:nvPicPr>
          <p:cNvPr id="28" name="Graphic 17"/>
          <p:cNvPicPr>
            <a:picLocks noChangeAspect="1" noChangeArrowheads="1"/>
          </p:cNvPicPr>
          <p:nvPr/>
        </p:nvPicPr>
        <p:blipFill>
          <a:blip r:embed="rId1"/>
          <a:srcRect/>
          <a:stretch>
            <a:fillRect/>
          </a:stretch>
        </p:blipFill>
        <p:spPr bwMode="auto">
          <a:xfrm>
            <a:off x="10426696" y="41935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p:nvPr/>
        </p:nvSpPr>
        <p:spPr>
          <a:xfrm>
            <a:off x="10048240" y="5013325"/>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pic>
        <p:nvPicPr>
          <p:cNvPr id="8" name="Picture 7"/>
          <p:cNvPicPr>
            <a:picLocks noChangeAspect="1"/>
          </p:cNvPicPr>
          <p:nvPr/>
        </p:nvPicPr>
        <p:blipFill>
          <a:blip r:embed="rId2"/>
          <a:stretch>
            <a:fillRect/>
          </a:stretch>
        </p:blipFill>
        <p:spPr>
          <a:xfrm>
            <a:off x="9815830" y="753110"/>
            <a:ext cx="1809750" cy="1866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40690" y="887095"/>
            <a:ext cx="9660255" cy="4330065"/>
          </a:xfrm>
          <a:prstGeom prst="rect">
            <a:avLst/>
          </a:prstGeom>
        </p:spPr>
      </p:pic>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a:t>
            </a:r>
            <a:r>
              <a:rPr lang="pt-PT" altLang="en-US" sz="2000" b="1">
                <a:solidFill>
                  <a:schemeClr val="bg1"/>
                </a:solidFill>
                <a:sym typeface="+mn-ea"/>
              </a:rPr>
              <a:t>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707380" y="6409690"/>
            <a:ext cx="6146165" cy="275590"/>
          </a:xfrm>
          <a:prstGeom prst="rect">
            <a:avLst/>
          </a:prstGeom>
          <a:noFill/>
        </p:spPr>
        <p:txBody>
          <a:bodyPr wrap="square" rtlCol="0" anchor="t">
            <a:spAutoFit/>
          </a:bodyPr>
          <a:p>
            <a:r>
              <a:rPr lang="en-US" sz="1200">
                <a:solidFill>
                  <a:schemeClr val="bg1"/>
                </a:solidFill>
              </a:rPr>
              <a:t>https://github.com/weder96/joinCommunity2023/tree/main/learning/10_ApiGateway</a:t>
            </a:r>
            <a:endParaRPr lang="en-US" sz="1200">
              <a:solidFill>
                <a:schemeClr val="bg1"/>
              </a:solidFill>
            </a:endParaRPr>
          </a:p>
        </p:txBody>
      </p:sp>
      <p:sp>
        <p:nvSpPr>
          <p:cNvPr id="9" name="Rectangles 8"/>
          <p:cNvSpPr/>
          <p:nvPr/>
        </p:nvSpPr>
        <p:spPr>
          <a:xfrm>
            <a:off x="3804285" y="1237615"/>
            <a:ext cx="6245225" cy="39801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28" name="Graphic 17"/>
          <p:cNvPicPr>
            <a:picLocks noChangeAspect="1" noChangeArrowheads="1"/>
          </p:cNvPicPr>
          <p:nvPr/>
        </p:nvPicPr>
        <p:blipFill>
          <a:blip r:embed="rId2"/>
          <a:srcRect/>
          <a:stretch>
            <a:fillRect/>
          </a:stretch>
        </p:blipFill>
        <p:spPr bwMode="auto">
          <a:xfrm>
            <a:off x="10426696" y="41935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1"/>
          <p:cNvSpPr txBox="1"/>
          <p:nvPr/>
        </p:nvSpPr>
        <p:spPr>
          <a:xfrm>
            <a:off x="10048240" y="5013325"/>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sp>
        <p:nvSpPr>
          <p:cNvPr id="10" name="Rectangles 9"/>
          <p:cNvSpPr/>
          <p:nvPr/>
        </p:nvSpPr>
        <p:spPr>
          <a:xfrm>
            <a:off x="626745" y="4131945"/>
            <a:ext cx="1710690" cy="11887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p:cNvPicPr>
            <a:picLocks noChangeAspect="1"/>
          </p:cNvPicPr>
          <p:nvPr/>
        </p:nvPicPr>
        <p:blipFill>
          <a:blip r:embed="rId3"/>
          <a:stretch>
            <a:fillRect/>
          </a:stretch>
        </p:blipFill>
        <p:spPr>
          <a:xfrm>
            <a:off x="9838690" y="509905"/>
            <a:ext cx="1938020" cy="19380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90" y="0"/>
            <a:ext cx="12200890" cy="6863080"/>
          </a:xfrm>
          <a:prstGeom prst="rect">
            <a:avLst/>
          </a:prstGeom>
        </p:spPr>
      </p:pic>
      <p:sp>
        <p:nvSpPr>
          <p:cNvPr id="6" name="Rectangles 5"/>
          <p:cNvSpPr/>
          <p:nvPr/>
        </p:nvSpPr>
        <p:spPr>
          <a:xfrm>
            <a:off x="3810" y="-15240"/>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 Integration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7"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303905" y="2216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885" y="2168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1500505" y="4382135"/>
            <a:ext cx="1515745" cy="15157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11125" y="104140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TextBox 9"/>
          <p:cNvSpPr txBox="1">
            <a:spLocks noChangeArrowheads="1"/>
          </p:cNvSpPr>
          <p:nvPr/>
        </p:nvSpPr>
        <p:spPr bwMode="auto">
          <a:xfrm>
            <a:off x="1674495" y="101981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 name="TextBox 9"/>
          <p:cNvSpPr txBox="1">
            <a:spLocks noChangeArrowheads="1"/>
          </p:cNvSpPr>
          <p:nvPr/>
        </p:nvSpPr>
        <p:spPr bwMode="auto">
          <a:xfrm>
            <a:off x="2974975" y="1022985"/>
            <a:ext cx="142303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035" y="-30480"/>
            <a:ext cx="12218670" cy="689356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SNS</a:t>
            </a:r>
            <a:endParaRPr lang="pt-PT" sz="4800">
              <a:solidFill>
                <a:schemeClr val="bg1"/>
              </a:solidFill>
              <a:latin typeface="Swiss921 BT" panose="020B0806030502050204" charset="0"/>
              <a:cs typeface="Swiss921 BT" panose="020B0806030502050204" charset="0"/>
              <a:sym typeface="+mn-ea"/>
            </a:endParaRPr>
          </a:p>
        </p:txBody>
      </p:sp>
      <p:pic>
        <p:nvPicPr>
          <p:cNvPr id="75780" name="Graphic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150735" cy="398780"/>
          </a:xfrm>
          <a:prstGeom prst="rect">
            <a:avLst/>
          </a:prstGeom>
          <a:noFill/>
        </p:spPr>
        <p:txBody>
          <a:bodyPr wrap="none" rtlCol="0">
            <a:spAutoFit/>
          </a:bodyPr>
          <a:p>
            <a:pPr algn="l"/>
            <a:r>
              <a:rPr lang="pt-PT" altLang="en-US" sz="2000" b="1" dirty="0">
                <a:solidFill>
                  <a:schemeClr val="bg1"/>
                </a:solidFill>
                <a:sym typeface="+mn-ea"/>
              </a:rPr>
              <a:t>Amazon SNS: Fully Managed Pub/Sub Messaging</a:t>
            </a:r>
            <a:endParaRPr lang="pt-PT" altLang="en-US" sz="2000" b="1" dirty="0">
              <a:solidFill>
                <a:schemeClr val="bg1"/>
              </a:solidFill>
              <a:sym typeface="+mn-ea"/>
            </a:endParaRPr>
          </a:p>
        </p:txBody>
      </p:sp>
      <p:sp>
        <p:nvSpPr>
          <p:cNvPr id="2" name="Text Box 1"/>
          <p:cNvSpPr txBox="1"/>
          <p:nvPr/>
        </p:nvSpPr>
        <p:spPr>
          <a:xfrm>
            <a:off x="321945" y="1139190"/>
            <a:ext cx="5527040" cy="3784600"/>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Application integration</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The Fanout scenario is when a message published</a:t>
            </a:r>
            <a:r>
              <a:rPr lang="pt-PT" sz="1600">
                <a:solidFill>
                  <a:schemeClr val="bg1"/>
                </a:solidFill>
                <a:sym typeface="+mn-ea"/>
              </a:rPr>
              <a:t> </a:t>
            </a:r>
            <a:r>
              <a:rPr sz="1600">
                <a:solidFill>
                  <a:schemeClr val="bg1"/>
                </a:solidFill>
                <a:sym typeface="+mn-ea"/>
              </a:rPr>
              <a:t>to an SNS topic is replicated and pushed to multiple</a:t>
            </a:r>
            <a:r>
              <a:rPr lang="pt-PT" sz="1600">
                <a:solidFill>
                  <a:schemeClr val="bg1"/>
                </a:solidFill>
                <a:sym typeface="+mn-ea"/>
              </a:rPr>
              <a:t> </a:t>
            </a:r>
            <a:r>
              <a:rPr sz="1600">
                <a:solidFill>
                  <a:schemeClr val="bg1"/>
                </a:solidFill>
                <a:sym typeface="+mn-ea"/>
              </a:rPr>
              <a:t>endpoints.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Application alerts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notifications to specified</a:t>
            </a:r>
            <a:r>
              <a:rPr lang="pt-PT" sz="1600">
                <a:solidFill>
                  <a:schemeClr val="bg1"/>
                </a:solidFill>
                <a:sym typeface="+mn-ea"/>
              </a:rPr>
              <a:t> </a:t>
            </a:r>
            <a:r>
              <a:rPr sz="1600">
                <a:solidFill>
                  <a:schemeClr val="bg1"/>
                </a:solidFill>
                <a:sym typeface="+mn-ea"/>
              </a:rPr>
              <a:t>users via SMS and email.</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User notifications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push email messages and</a:t>
            </a:r>
            <a:r>
              <a:rPr lang="pt-PT" sz="1600">
                <a:solidFill>
                  <a:schemeClr val="bg1"/>
                </a:solidFill>
                <a:sym typeface="+mn-ea"/>
              </a:rPr>
              <a:t> </a:t>
            </a:r>
            <a:r>
              <a:rPr sz="1600">
                <a:solidFill>
                  <a:schemeClr val="bg1"/>
                </a:solidFill>
                <a:sym typeface="+mn-ea"/>
              </a:rPr>
              <a:t>text messages to individuals or groups.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Mobile push notifications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Mobile push notifications enable you to send</a:t>
            </a:r>
            <a:r>
              <a:rPr lang="pt-PT" sz="1600">
                <a:solidFill>
                  <a:schemeClr val="bg1"/>
                </a:solidFill>
                <a:sym typeface="+mn-ea"/>
              </a:rPr>
              <a:t> </a:t>
            </a:r>
            <a:endParaRPr lang="pt-PT" sz="1600">
              <a:solidFill>
                <a:schemeClr val="bg1"/>
              </a:solidFill>
              <a:sym typeface="+mn-ea"/>
            </a:endParaRPr>
          </a:p>
          <a:p>
            <a:pPr indent="0" algn="l">
              <a:buFont typeface="Arial" panose="02080604020202020204" pitchFamily="34" charset="0"/>
              <a:buNone/>
            </a:pPr>
            <a:r>
              <a:rPr sz="1600">
                <a:solidFill>
                  <a:schemeClr val="bg1"/>
                </a:solidFill>
                <a:sym typeface="+mn-ea"/>
              </a:rPr>
              <a:t>messages directly to mobile apps.</a:t>
            </a:r>
            <a:endParaRPr sz="1600">
              <a:solidFill>
                <a:schemeClr val="bg1"/>
              </a:solidFill>
              <a:sym typeface="+mn-ea"/>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5" name="TextBox 34"/>
          <p:cNvSpPr txBox="1"/>
          <p:nvPr/>
        </p:nvSpPr>
        <p:spPr>
          <a:xfrm>
            <a:off x="1044829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AWS Lambda</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3235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10447655" y="3679825"/>
            <a:ext cx="1085850" cy="460375"/>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Lambda Function</a:t>
            </a:r>
            <a:endParaRPr lang="pt-PT" sz="1200" dirty="0">
              <a:solidFill>
                <a:schemeClr val="bg1"/>
              </a:solidFill>
              <a:latin typeface="Inter Light" panose="02000403000000020004" charset="0"/>
              <a:cs typeface="Inter Light" panose="02000403000000020004" charset="0"/>
            </a:endParaRPr>
          </a:p>
        </p:txBody>
      </p:sp>
      <p:sp>
        <p:nvSpPr>
          <p:cNvPr id="28" name="TextBox 34"/>
          <p:cNvSpPr txBox="1"/>
          <p:nvPr/>
        </p:nvSpPr>
        <p:spPr>
          <a:xfrm>
            <a:off x="10484485" y="5505450"/>
            <a:ext cx="1101090" cy="64516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sym typeface="+mn-ea"/>
              </a:rPr>
              <a:t>Lambda Function</a:t>
            </a:r>
            <a:endParaRPr lang="pt-PT" sz="1200" dirty="0">
              <a:solidFill>
                <a:schemeClr val="bg1"/>
              </a:solidFill>
              <a:latin typeface="Inter Light" panose="02000403000000020004" charset="0"/>
              <a:cs typeface="Inter Light" panose="02000403000000020004" charset="0"/>
            </a:endParaRPr>
          </a:p>
          <a:p>
            <a:pPr algn="ctr"/>
            <a:endParaRPr lang="pt-PT" sz="1200" dirty="0">
              <a:solidFill>
                <a:schemeClr val="bg1"/>
              </a:solidFill>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4053" y="140620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6790055" y="217805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445" y="14144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931275" y="218630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95315" y="4081145"/>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22"/>
          <p:cNvSpPr txBox="1">
            <a:spLocks noChangeArrowheads="1"/>
          </p:cNvSpPr>
          <p:nvPr/>
        </p:nvSpPr>
        <p:spPr bwMode="auto">
          <a:xfrm>
            <a:off x="9208135"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274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22"/>
          <p:cNvSpPr txBox="1">
            <a:spLocks noChangeArrowheads="1"/>
          </p:cNvSpPr>
          <p:nvPr/>
        </p:nvSpPr>
        <p:spPr bwMode="auto">
          <a:xfrm>
            <a:off x="9215120"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973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5395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564370" y="3107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7173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4" name="Straight Connector 13"/>
          <p:cNvCxnSpPr/>
          <p:nvPr/>
        </p:nvCxnSpPr>
        <p:spPr>
          <a:xfrm flipH="1">
            <a:off x="6511290" y="141478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91156"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80395" y="50495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36580" y="32296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9773285"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796" name="TextBox 25"/>
          <p:cNvSpPr txBox="1">
            <a:spLocks noChangeArrowheads="1"/>
          </p:cNvSpPr>
          <p:nvPr/>
        </p:nvSpPr>
        <p:spPr bwMode="auto">
          <a:xfrm>
            <a:off x="7075805" y="4418965"/>
            <a:ext cx="85153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7238366" y="39614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970905" y="408432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29"/>
          <p:cNvGrpSpPr/>
          <p:nvPr/>
        </p:nvGrpSpPr>
        <p:grpSpPr bwMode="auto">
          <a:xfrm rot="0">
            <a:off x="7647940" y="3437890"/>
            <a:ext cx="1599565" cy="1841500"/>
            <a:chOff x="2674471" y="1567527"/>
            <a:chExt cx="1488360" cy="331243"/>
          </a:xfrm>
        </p:grpSpPr>
        <p:sp>
          <p:nvSpPr>
            <p:cNvPr id="18" name="Freeform 17"/>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24" name="Straight Arrow Connector 23"/>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p:cNvCxnSpPr/>
          <p:nvPr/>
        </p:nvCxnSpPr>
        <p:spPr>
          <a:xfrm>
            <a:off x="9795510" y="528637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5" idx="3"/>
          </p:cNvCxnSpPr>
          <p:nvPr/>
        </p:nvCxnSpPr>
        <p:spPr>
          <a:xfrm>
            <a:off x="6271895" y="4234815"/>
            <a:ext cx="9810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1" name="TextBox 25"/>
          <p:cNvSpPr txBox="1">
            <a:spLocks noChangeArrowheads="1"/>
          </p:cNvSpPr>
          <p:nvPr/>
        </p:nvSpPr>
        <p:spPr bwMode="auto">
          <a:xfrm>
            <a:off x="5540375" y="4382135"/>
            <a:ext cx="8515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Messages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1,2,3,....</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4" name="Straight Connector 33"/>
          <p:cNvCxnSpPr/>
          <p:nvPr/>
        </p:nvCxnSpPr>
        <p:spPr>
          <a:xfrm flipH="1">
            <a:off x="8526780" y="1434465"/>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0420350" y="143764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 name="TextBox 19"/>
          <p:cNvSpPr txBox="1">
            <a:spLocks noChangeArrowheads="1"/>
          </p:cNvSpPr>
          <p:nvPr/>
        </p:nvSpPr>
        <p:spPr bwMode="auto">
          <a:xfrm>
            <a:off x="9592310" y="495998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150735" cy="398780"/>
          </a:xfrm>
          <a:prstGeom prst="rect">
            <a:avLst/>
          </a:prstGeom>
          <a:noFill/>
        </p:spPr>
        <p:txBody>
          <a:bodyPr wrap="none" rtlCol="0">
            <a:spAutoFit/>
          </a:bodyPr>
          <a:p>
            <a:pPr algn="l"/>
            <a:r>
              <a:rPr lang="pt-PT" altLang="en-US" sz="2000" b="1" dirty="0">
                <a:solidFill>
                  <a:schemeClr val="bg1"/>
                </a:solidFill>
                <a:sym typeface="+mn-ea"/>
              </a:rPr>
              <a:t>Amazon SNS: Fully Managed Pub/Sub Messaging</a:t>
            </a:r>
            <a:endParaRPr lang="pt-PT" altLang="en-US" sz="2000" b="1" dirty="0">
              <a:solidFill>
                <a:schemeClr val="bg1"/>
              </a:solidFill>
              <a:sym typeface="+mn-ea"/>
            </a:endParaRPr>
          </a:p>
        </p:txBody>
      </p:sp>
      <p:sp>
        <p:nvSpPr>
          <p:cNvPr id="2" name="Text Box 1"/>
          <p:cNvSpPr txBox="1"/>
          <p:nvPr/>
        </p:nvSpPr>
        <p:spPr>
          <a:xfrm>
            <a:off x="331470" y="843915"/>
            <a:ext cx="5527040" cy="3291840"/>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Amazon SNS Actions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Create a topic</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Delete a subscription</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Delete a topic</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List topics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Publish an SMS text message</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Publish to a topic</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Set a dead-letter queue for a subscription</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Set a filter policy</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Set the default settings for sending SMS messages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Set topic attributes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Subscribe a Lambda function to a topic</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Subscribe a mobile application to a topic</a:t>
            </a:r>
            <a:endParaRPr sz="160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 name="Picture 4"/>
          <p:cNvPicPr>
            <a:picLocks noChangeAspect="1"/>
          </p:cNvPicPr>
          <p:nvPr/>
        </p:nvPicPr>
        <p:blipFill>
          <a:blip r:embed="rId3"/>
          <a:stretch>
            <a:fillRect/>
          </a:stretch>
        </p:blipFill>
        <p:spPr>
          <a:xfrm>
            <a:off x="5551170" y="1139190"/>
            <a:ext cx="6416040" cy="2952750"/>
          </a:xfrm>
          <a:prstGeom prst="rect">
            <a:avLst/>
          </a:prstGeom>
        </p:spPr>
      </p:pic>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pic>
        <p:nvPicPr>
          <p:cNvPr id="10" name="Graphic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3083" y="478758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https://github.com/weder96/joinCommunity2023/blob/main/learning/15_lambda_sns/README.md</a:t>
            </a:r>
            <a:endParaRPr lang="en-US" sz="1200">
              <a:solidFill>
                <a:schemeClr val="bg1"/>
              </a:solidFill>
            </a:endParaRPr>
          </a:p>
        </p:txBody>
      </p:sp>
      <p:pic>
        <p:nvPicPr>
          <p:cNvPr id="75780" name="Graphic 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7853" y="49209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0523855" y="56927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476250" y="904875"/>
            <a:ext cx="8538210" cy="5156835"/>
          </a:xfrm>
          <a:prstGeom prst="rect">
            <a:avLst/>
          </a:prstGeom>
        </p:spPr>
      </p:pic>
      <p:pic>
        <p:nvPicPr>
          <p:cNvPr id="4" name="Picture 3"/>
          <p:cNvPicPr>
            <a:picLocks noChangeAspect="1"/>
          </p:cNvPicPr>
          <p:nvPr/>
        </p:nvPicPr>
        <p:blipFill>
          <a:blip r:embed="rId3"/>
          <a:stretch>
            <a:fillRect/>
          </a:stretch>
        </p:blipFill>
        <p:spPr>
          <a:xfrm>
            <a:off x="9405620" y="887095"/>
            <a:ext cx="2286000" cy="23336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2070" y="-30480"/>
            <a:ext cx="12244070" cy="6887845"/>
          </a:xfrm>
          <a:prstGeom prst="rect">
            <a:avLst/>
          </a:prstGeom>
        </p:spPr>
      </p:pic>
      <p:sp>
        <p:nvSpPr>
          <p:cNvPr id="6" name="Rectangles 5"/>
          <p:cNvSpPr/>
          <p:nvPr/>
        </p:nvSpPr>
        <p:spPr>
          <a:xfrm>
            <a:off x="12065" y="-40005"/>
            <a:ext cx="519366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476885" y="51435"/>
            <a:ext cx="216344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dirty="0">
                <a:solidFill>
                  <a:schemeClr val="bg1"/>
                </a:solidFill>
              </a:rPr>
              <a:t>Agenda</a:t>
            </a:r>
            <a:endParaRPr lang="en-US" sz="2000" b="1" dirty="0">
              <a:solidFill>
                <a:schemeClr val="bg1"/>
              </a:solidFill>
            </a:endParaRPr>
          </a:p>
        </p:txBody>
      </p:sp>
      <p:sp>
        <p:nvSpPr>
          <p:cNvPr id="2" name="Text Box 1"/>
          <p:cNvSpPr txBox="1"/>
          <p:nvPr/>
        </p:nvSpPr>
        <p:spPr>
          <a:xfrm>
            <a:off x="409575" y="625475"/>
            <a:ext cx="4466590" cy="5305425"/>
          </a:xfrm>
          <a:prstGeom prst="rect">
            <a:avLst/>
          </a:prstGeom>
          <a:noFill/>
        </p:spPr>
        <p:txBody>
          <a:bodyPr wrap="square" rtlCol="0">
            <a:spAutoFit/>
          </a:bodyPr>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Question AI</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Install AWS Command Line Interface (AWS CLI) Linux</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en-US" sz="1400">
                <a:solidFill>
                  <a:schemeClr val="bg1"/>
                </a:solidFill>
                <a:latin typeface="Swiss921 BT" panose="020B0806030502050204" charset="0"/>
                <a:cs typeface="Swiss921 BT" panose="020B0806030502050204" charset="0"/>
                <a:sym typeface="+mn-ea"/>
              </a:rPr>
              <a:t>AWS IDE Toolkits</a:t>
            </a:r>
            <a:endParaRPr 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Prerequisites and Tools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Serverless</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Storage</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Database</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API Gateway</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Application Integration</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Application Orchestration</a:t>
            </a:r>
            <a:endParaRPr lang="pt-PT" altLang="en-US" sz="1400">
              <a:solidFill>
                <a:schemeClr val="bg1"/>
              </a:solidFill>
              <a:latin typeface="Swiss921 BT" panose="020B0806030502050204" charset="0"/>
              <a:cs typeface="Swiss921 BT" panose="020B0806030502050204" charset="0"/>
              <a:sym typeface="+mn-ea"/>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AWS Lambda  Overview</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Invoke Lambda Functions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Pattern: The comfortable “REST”</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Architecture Serverless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AWS CDK For Java and Python</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b="1">
                <a:solidFill>
                  <a:schemeClr val="bg1"/>
                </a:solidFill>
                <a:latin typeface="Swiss921 BT" panose="020B0806030502050204" charset="0"/>
                <a:cs typeface="Swiss921 BT" panose="020B0806030502050204" charset="0"/>
                <a:sym typeface="+mn-ea"/>
              </a:rPr>
              <a:t>Next Steps</a:t>
            </a:r>
            <a:r>
              <a:rPr lang="pt-PT" altLang="en-US" sz="1400">
                <a:solidFill>
                  <a:schemeClr val="bg1"/>
                </a:solidFill>
                <a:latin typeface="Swiss921 BT" panose="020B0806030502050204" charset="0"/>
                <a:cs typeface="Swiss921 BT" panose="020B0806030502050204" charset="0"/>
                <a:sym typeface="+mn-ea"/>
              </a:rPr>
              <a:t> </a:t>
            </a:r>
            <a:endParaRPr lang="pt-PT" altLang="en-US" sz="1400">
              <a:solidFill>
                <a:schemeClr val="bg1"/>
              </a:solidFill>
              <a:latin typeface="Swiss921 BT" panose="020B0806030502050204" charset="0"/>
              <a:cs typeface="Swiss921 BT" panose="020B0806030502050204" charset="0"/>
            </a:endParaRPr>
          </a:p>
        </p:txBody>
      </p:sp>
      <p:sp>
        <p:nvSpPr>
          <p:cNvPr id="9" name="Rectangles 8"/>
          <p:cNvSpPr/>
          <p:nvPr/>
        </p:nvSpPr>
        <p:spPr>
          <a:xfrm>
            <a:off x="492760" y="4559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 y="0"/>
            <a:ext cx="12172950" cy="68700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SQS</a:t>
            </a:r>
            <a:endParaRPr lang="pt-PT" sz="4800">
              <a:solidFill>
                <a:schemeClr val="bg1"/>
              </a:solidFill>
              <a:latin typeface="Swiss921 BT" panose="020B0806030502050204" charset="0"/>
              <a:cs typeface="Swiss921 BT" panose="020B0806030502050204" charset="0"/>
              <a:sym typeface="+mn-ea"/>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05" y="1412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3393440" cy="398780"/>
          </a:xfrm>
          <a:prstGeom prst="rect">
            <a:avLst/>
          </a:prstGeom>
          <a:noFill/>
        </p:spPr>
        <p:txBody>
          <a:bodyPr wrap="none" rtlCol="0">
            <a:spAutoFit/>
          </a:bodyPr>
          <a:p>
            <a:pPr algn="l"/>
            <a:r>
              <a:rPr lang="pt-PT" altLang="en-US" sz="2000" b="1" dirty="0">
                <a:solidFill>
                  <a:schemeClr val="bg1"/>
                </a:solidFill>
                <a:sym typeface="+mn-ea"/>
              </a:rPr>
              <a:t>What is Amazon SQS ?</a:t>
            </a:r>
            <a:endParaRPr lang="pt-PT" altLang="en-US" sz="2000" b="1" dirty="0">
              <a:solidFill>
                <a:schemeClr val="bg1"/>
              </a:solidFill>
              <a:sym typeface="+mn-ea"/>
            </a:endParaRPr>
          </a:p>
        </p:txBody>
      </p:sp>
      <p:sp>
        <p:nvSpPr>
          <p:cNvPr id="2" name="Text Box 1"/>
          <p:cNvSpPr txBox="1"/>
          <p:nvPr/>
        </p:nvSpPr>
        <p:spPr>
          <a:xfrm>
            <a:off x="331470" y="843915"/>
            <a:ext cx="10822305" cy="476948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Amazon SQS stands for </a:t>
            </a:r>
            <a:r>
              <a:rPr sz="1600" b="1">
                <a:solidFill>
                  <a:schemeClr val="bg1"/>
                </a:solidFill>
                <a:sym typeface="+mn-ea"/>
              </a:rPr>
              <a:t>Simple Queue Service</a:t>
            </a:r>
            <a:r>
              <a:rPr sz="1600">
                <a:solidFill>
                  <a:schemeClr val="bg1"/>
                </a:solidFill>
                <a:sym typeface="+mn-ea"/>
              </a:rPr>
              <a:t> is </a:t>
            </a:r>
            <a:r>
              <a:rPr sz="1600" b="1">
                <a:solidFill>
                  <a:schemeClr val="bg1"/>
                </a:solidFill>
                <a:sym typeface="+mn-ea"/>
              </a:rPr>
              <a:t>fully managed message queues</a:t>
            </a:r>
            <a:r>
              <a:rPr sz="1600">
                <a:solidFill>
                  <a:schemeClr val="bg1"/>
                </a:solidFill>
                <a:sym typeface="+mn-ea"/>
              </a:rPr>
              <a:t> for microservices,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Enables you to </a:t>
            </a:r>
            <a:r>
              <a:rPr sz="1600" b="1">
                <a:solidFill>
                  <a:schemeClr val="bg1"/>
                </a:solidFill>
                <a:sym typeface="+mn-ea"/>
              </a:rPr>
              <a:t>decouple </a:t>
            </a:r>
            <a:r>
              <a:rPr sz="1600">
                <a:solidFill>
                  <a:schemeClr val="bg1"/>
                </a:solidFill>
                <a:sym typeface="+mn-ea"/>
              </a:rPr>
              <a:t>and </a:t>
            </a:r>
            <a:r>
              <a:rPr sz="1600" b="1">
                <a:solidFill>
                  <a:schemeClr val="bg1"/>
                </a:solidFill>
                <a:sym typeface="+mn-ea"/>
              </a:rPr>
              <a:t>scale microservices</a:t>
            </a:r>
            <a:r>
              <a:rPr sz="1600">
                <a:solidFill>
                  <a:schemeClr val="bg1"/>
                </a:solidFill>
                <a:sym typeface="+mn-ea"/>
              </a:rPr>
              <a:t>, 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Eliminates </a:t>
            </a:r>
            <a:r>
              <a:rPr sz="1600">
                <a:solidFill>
                  <a:schemeClr val="bg1"/>
                </a:solidFill>
                <a:sym typeface="+mn-ea"/>
              </a:rPr>
              <a:t>the </a:t>
            </a:r>
            <a:r>
              <a:rPr sz="1600" b="1">
                <a:solidFill>
                  <a:schemeClr val="bg1"/>
                </a:solidFill>
                <a:sym typeface="+mn-ea"/>
              </a:rPr>
              <a:t>complexity </a:t>
            </a:r>
            <a:r>
              <a:rPr sz="1600">
                <a:solidFill>
                  <a:schemeClr val="bg1"/>
                </a:solidFill>
                <a:sym typeface="+mn-ea"/>
              </a:rPr>
              <a:t>and overhead associated with managing and operating message-oriented</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middleware.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Send, store</a:t>
            </a:r>
            <a:r>
              <a:rPr sz="1600">
                <a:solidFill>
                  <a:schemeClr val="bg1"/>
                </a:solidFill>
                <a:sym typeface="+mn-ea"/>
              </a:rPr>
              <a:t>, and </a:t>
            </a:r>
            <a:r>
              <a:rPr sz="1600" b="1">
                <a:solidFill>
                  <a:schemeClr val="bg1"/>
                </a:solidFill>
                <a:sym typeface="+mn-ea"/>
              </a:rPr>
              <a:t>receive messages</a:t>
            </a:r>
            <a:r>
              <a:rPr sz="1600">
                <a:solidFill>
                  <a:schemeClr val="bg1"/>
                </a:solidFill>
                <a:sym typeface="+mn-ea"/>
              </a:rPr>
              <a:t> between software components at any volume.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Two types of message queues.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Standard queues</a:t>
            </a:r>
            <a:r>
              <a:rPr sz="1600">
                <a:solidFill>
                  <a:schemeClr val="bg1"/>
                </a:solidFill>
                <a:sym typeface="+mn-ea"/>
              </a:rPr>
              <a:t> offer maximum throughput, best-effort ordering, and at-least-once delivery.</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FIFO queues</a:t>
            </a:r>
            <a:r>
              <a:rPr sz="1600">
                <a:solidFill>
                  <a:schemeClr val="bg1"/>
                </a:solidFill>
                <a:sym typeface="+mn-ea"/>
              </a:rPr>
              <a:t> are designed to guarantee that messages are processed exactly once, in the exact order that they are sent.</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Integrate </a:t>
            </a:r>
            <a:r>
              <a:rPr sz="1600">
                <a:solidFill>
                  <a:schemeClr val="bg1"/>
                </a:solidFill>
                <a:sym typeface="+mn-ea"/>
              </a:rPr>
              <a:t>and </a:t>
            </a:r>
            <a:r>
              <a:rPr sz="1600" b="1">
                <a:solidFill>
                  <a:schemeClr val="bg1"/>
                </a:solidFill>
                <a:sym typeface="+mn-ea"/>
              </a:rPr>
              <a:t>decouple </a:t>
            </a:r>
            <a:r>
              <a:rPr sz="1600">
                <a:solidFill>
                  <a:schemeClr val="bg1"/>
                </a:solidFill>
                <a:sym typeface="+mn-ea"/>
              </a:rPr>
              <a:t>distributed software systems and components.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Provides a </a:t>
            </a:r>
            <a:r>
              <a:rPr sz="1600" b="1">
                <a:solidFill>
                  <a:schemeClr val="bg1"/>
                </a:solidFill>
                <a:sym typeface="+mn-ea"/>
              </a:rPr>
              <a:t>generic web services API</a:t>
            </a:r>
            <a:r>
              <a:rPr sz="1600">
                <a:solidFill>
                  <a:schemeClr val="bg1"/>
                </a:solidFill>
                <a:sym typeface="+mn-ea"/>
              </a:rPr>
              <a:t> that you can access using any programming language that the </a:t>
            </a:r>
            <a:r>
              <a:rPr sz="1600" b="1">
                <a:solidFill>
                  <a:schemeClr val="bg1"/>
                </a:solidFill>
                <a:sym typeface="+mn-ea"/>
              </a:rPr>
              <a:t>AWS</a:t>
            </a: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SDK </a:t>
            </a:r>
            <a:r>
              <a:rPr sz="1600">
                <a:solidFill>
                  <a:schemeClr val="bg1"/>
                </a:solidFill>
                <a:sym typeface="+mn-ea"/>
              </a:rPr>
              <a:t>supports.</a:t>
            </a:r>
            <a:endParaRPr sz="160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4462145" cy="398780"/>
          </a:xfrm>
          <a:prstGeom prst="rect">
            <a:avLst/>
          </a:prstGeom>
          <a:noFill/>
        </p:spPr>
        <p:txBody>
          <a:bodyPr wrap="none" rtlCol="0">
            <a:spAutoFit/>
          </a:bodyPr>
          <a:p>
            <a:pPr algn="l"/>
            <a:r>
              <a:rPr lang="pt-PT" altLang="en-US" sz="2000" b="1" dirty="0">
                <a:solidFill>
                  <a:schemeClr val="bg1"/>
                </a:solidFill>
                <a:sym typeface="+mn-ea"/>
              </a:rPr>
              <a:t>Amazon SQS What’s a queue?</a:t>
            </a:r>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85470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50180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a:xfrm>
            <a:off x="2063115" y="256159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268855" y="2585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17" name="Rounded Rectangle 16"/>
          <p:cNvSpPr/>
          <p:nvPr/>
        </p:nvSpPr>
        <p:spPr>
          <a:xfrm>
            <a:off x="2047875" y="317627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2253615" y="3220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31" name="Rounded Rectangle 30"/>
          <p:cNvSpPr/>
          <p:nvPr/>
        </p:nvSpPr>
        <p:spPr>
          <a:xfrm>
            <a:off x="7265670" y="264350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7534910" y="266446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4" name="Text Box 33"/>
          <p:cNvSpPr txBox="1"/>
          <p:nvPr/>
        </p:nvSpPr>
        <p:spPr>
          <a:xfrm>
            <a:off x="3479800" y="1623695"/>
            <a:ext cx="1125855" cy="460375"/>
          </a:xfrm>
          <a:prstGeom prst="rect">
            <a:avLst/>
          </a:prstGeom>
          <a:noFill/>
        </p:spPr>
        <p:txBody>
          <a:bodyPr wrap="none" rtlCol="0">
            <a:spAutoFit/>
          </a:bodyPr>
          <a:p>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Send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11" idx="0"/>
          </p:cNvCxnSpPr>
          <p:nvPr/>
        </p:nvCxnSpPr>
        <p:spPr>
          <a:xfrm rot="10800000" flipV="1">
            <a:off x="2663825" y="187007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8497570" y="1748790"/>
            <a:ext cx="100266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Pool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0800000" flipV="1">
            <a:off x="7528560" y="189039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4985385" y="357378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077778" y="3116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ounded Rectangle 13"/>
          <p:cNvSpPr/>
          <p:nvPr/>
        </p:nvSpPr>
        <p:spPr>
          <a:xfrm>
            <a:off x="2070100" y="385572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2275840" y="389953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cxnSp>
        <p:nvCxnSpPr>
          <p:cNvPr id="16" name="Straight Arrow Connector 15"/>
          <p:cNvCxnSpPr/>
          <p:nvPr/>
        </p:nvCxnSpPr>
        <p:spPr>
          <a:xfrm>
            <a:off x="3381375" y="2691130"/>
            <a:ext cx="1641475" cy="55499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378200" y="3354705"/>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406775" y="3495675"/>
            <a:ext cx="1648460" cy="5734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3"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400" y="1966595"/>
            <a:ext cx="600710" cy="600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ounded Rectangle 24"/>
          <p:cNvSpPr/>
          <p:nvPr/>
        </p:nvSpPr>
        <p:spPr>
          <a:xfrm>
            <a:off x="7268845" y="31800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538085" y="32010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27" name="Rounded Rectangle 26"/>
          <p:cNvSpPr/>
          <p:nvPr/>
        </p:nvSpPr>
        <p:spPr>
          <a:xfrm>
            <a:off x="7262495" y="371665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7531735" y="373761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0" name="Rounded Rectangle 29"/>
          <p:cNvSpPr/>
          <p:nvPr/>
        </p:nvSpPr>
        <p:spPr>
          <a:xfrm>
            <a:off x="7272020" y="43357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7541260" y="43567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cxnSp>
        <p:nvCxnSpPr>
          <p:cNvPr id="42" name="Straight Arrow Connector 41"/>
          <p:cNvCxnSpPr>
            <a:endCxn id="25" idx="1"/>
          </p:cNvCxnSpPr>
          <p:nvPr/>
        </p:nvCxnSpPr>
        <p:spPr>
          <a:xfrm flipV="1">
            <a:off x="5534025" y="3349625"/>
            <a:ext cx="1734820" cy="825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1" idx="1"/>
          </p:cNvCxnSpPr>
          <p:nvPr/>
        </p:nvCxnSpPr>
        <p:spPr>
          <a:xfrm flipV="1">
            <a:off x="5546725" y="2813050"/>
            <a:ext cx="1718945" cy="5099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27" idx="1"/>
          </p:cNvCxnSpPr>
          <p:nvPr/>
        </p:nvCxnSpPr>
        <p:spPr>
          <a:xfrm>
            <a:off x="5540375" y="3402330"/>
            <a:ext cx="1722120" cy="48387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1"/>
          </p:cNvCxnSpPr>
          <p:nvPr/>
        </p:nvCxnSpPr>
        <p:spPr>
          <a:xfrm>
            <a:off x="5514975" y="3481705"/>
            <a:ext cx="1757045" cy="102362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3639820" cy="398780"/>
          </a:xfrm>
          <a:prstGeom prst="rect">
            <a:avLst/>
          </a:prstGeom>
          <a:noFill/>
        </p:spPr>
        <p:txBody>
          <a:bodyPr wrap="none" rtlCol="0">
            <a:spAutoFit/>
          </a:bodyPr>
          <a:p>
            <a:pPr algn="l"/>
            <a:r>
              <a:rPr lang="pt-PT" altLang="en-US" sz="2000" b="1" dirty="0">
                <a:solidFill>
                  <a:schemeClr val="bg1"/>
                </a:solidFill>
                <a:sym typeface="+mn-ea"/>
              </a:rPr>
              <a:t>Benefits of Amazon SQS</a:t>
            </a:r>
            <a:endParaRPr lang="pt-PT" altLang="en-US" sz="2000" b="1" dirty="0">
              <a:solidFill>
                <a:schemeClr val="bg1"/>
              </a:solidFill>
              <a:sym typeface="+mn-ea"/>
            </a:endParaRPr>
          </a:p>
        </p:txBody>
      </p:sp>
      <p:sp>
        <p:nvSpPr>
          <p:cNvPr id="2" name="Text Box 1"/>
          <p:cNvSpPr txBox="1"/>
          <p:nvPr/>
        </p:nvSpPr>
        <p:spPr>
          <a:xfrm>
            <a:off x="331470" y="843915"/>
            <a:ext cx="10822305" cy="4276725"/>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Eliminate administrative overhead</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AWS manages all ongoing operations and underlying infrastructure needed to provide a highly available and</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scalable message queuing service. SQS queues are dynamically created and scale automatically.</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Durability and Reliability deliver messages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Amazon SQS stores them on multiple servers. Standard queues support at-least-once message delivery, and</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FIFO queues support exactly-once message processing. SQS locks your messages during processing, so that</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multiple producers can send and multiple consumers can receive messages at the same time.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Scalability and Availability and cost-effectively</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SQS scales elastically with your application so you don’t have to worry about capacity planning and pre-</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provisioning. There is no limit to the number of messages per queue, and standard queues provide nearly</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unlimited throughput.</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Security - Keep sensitive data secure</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Amazon SQS to exchange sensitive data between applications using server-side encryption (SSE) to encrypt</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each message body.</a:t>
            </a:r>
            <a:endParaRPr sz="160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84835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501173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6041390" cy="398780"/>
          </a:xfrm>
          <a:prstGeom prst="rect">
            <a:avLst/>
          </a:prstGeom>
          <a:noFill/>
        </p:spPr>
        <p:txBody>
          <a:bodyPr wrap="none" rtlCol="0">
            <a:spAutoFit/>
          </a:bodyPr>
          <a:p>
            <a:pPr algn="l"/>
            <a:r>
              <a:rPr lang="pt-PT" altLang="en-US" sz="2000" b="1" dirty="0">
                <a:solidFill>
                  <a:schemeClr val="bg1"/>
                </a:solidFill>
                <a:sym typeface="+mn-ea"/>
              </a:rPr>
              <a:t>The lifecycle of an Amazon SQS message</a:t>
            </a:r>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3303905" y="6319520"/>
            <a:ext cx="846328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3611880" y="6359525"/>
            <a:ext cx="8001000" cy="275590"/>
          </a:xfrm>
          <a:prstGeom prst="rect">
            <a:avLst/>
          </a:prstGeom>
          <a:noFill/>
        </p:spPr>
        <p:txBody>
          <a:bodyPr wrap="square" rtlCol="0" anchor="t">
            <a:spAutoFit/>
          </a:bodyPr>
          <a:p>
            <a:r>
              <a:rPr lang="en-US" sz="1200">
                <a:solidFill>
                  <a:schemeClr val="bg1"/>
                </a:solidFill>
              </a:rPr>
              <a:t>https://docs.aws.amazon.com/AWSSimpleQueueService/latest/SQSDeveloperGuide/sqs-basic-architecture.html</a:t>
            </a:r>
            <a:endParaRPr lang="en-US" sz="1200">
              <a:solidFill>
                <a:schemeClr val="bg1"/>
              </a:solidFill>
            </a:endParaRPr>
          </a:p>
        </p:txBody>
      </p:sp>
      <p:sp>
        <p:nvSpPr>
          <p:cNvPr id="13" name="TextBox 9"/>
          <p:cNvSpPr txBox="1">
            <a:spLocks noChangeArrowheads="1"/>
          </p:cNvSpPr>
          <p:nvPr/>
        </p:nvSpPr>
        <p:spPr bwMode="auto">
          <a:xfrm>
            <a:off x="10468610" y="575945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4990" y="492283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485775" y="774700"/>
            <a:ext cx="5515610" cy="4975860"/>
          </a:xfrm>
          <a:prstGeom prst="rect">
            <a:avLst/>
          </a:prstGeom>
        </p:spPr>
      </p:pic>
      <p:sp>
        <p:nvSpPr>
          <p:cNvPr id="6" name="Text Box 5"/>
          <p:cNvSpPr txBox="1"/>
          <p:nvPr/>
        </p:nvSpPr>
        <p:spPr>
          <a:xfrm>
            <a:off x="6382385" y="1061720"/>
            <a:ext cx="5864225" cy="3569335"/>
          </a:xfrm>
          <a:prstGeom prst="rect">
            <a:avLst/>
          </a:prstGeom>
          <a:noFill/>
        </p:spPr>
        <p:txBody>
          <a:bodyPr wrap="none" rtlCol="0">
            <a:spAutoFit/>
          </a:bodyPr>
          <a:p>
            <a:pPr algn="l"/>
            <a:r>
              <a:rPr lang="en-US"/>
              <a:t> </a:t>
            </a:r>
            <a:r>
              <a:rPr lang="en-US">
                <a:solidFill>
                  <a:schemeClr val="bg1"/>
                </a:solidFill>
              </a:rPr>
              <a:t>A</a:t>
            </a:r>
            <a:r>
              <a:rPr sz="1600">
                <a:solidFill>
                  <a:schemeClr val="bg1"/>
                </a:solidFill>
              </a:rPr>
              <a:t> producer (component 1) sends message </a:t>
            </a:r>
            <a:r>
              <a:rPr sz="1600" b="1">
                <a:solidFill>
                  <a:schemeClr val="bg1"/>
                </a:solidFill>
              </a:rPr>
              <a:t>A</a:t>
            </a:r>
            <a:r>
              <a:rPr sz="1600">
                <a:solidFill>
                  <a:schemeClr val="bg1"/>
                </a:solidFill>
              </a:rPr>
              <a:t> to a queue, </a:t>
            </a:r>
            <a:endParaRPr sz="1600">
              <a:solidFill>
                <a:schemeClr val="bg1"/>
              </a:solidFill>
            </a:endParaRPr>
          </a:p>
          <a:p>
            <a:pPr algn="l"/>
            <a:r>
              <a:rPr sz="1600">
                <a:solidFill>
                  <a:schemeClr val="bg1"/>
                </a:solidFill>
              </a:rPr>
              <a:t>and the message is distributed across the Amazon SQS </a:t>
            </a:r>
            <a:endParaRPr sz="1600">
              <a:solidFill>
                <a:schemeClr val="bg1"/>
              </a:solidFill>
            </a:endParaRPr>
          </a:p>
          <a:p>
            <a:pPr algn="l"/>
            <a:r>
              <a:rPr sz="1600">
                <a:solidFill>
                  <a:schemeClr val="bg1"/>
                </a:solidFill>
              </a:rPr>
              <a:t>servers redundantly.</a:t>
            </a:r>
            <a:endParaRPr sz="1600">
              <a:solidFill>
                <a:schemeClr val="bg1"/>
              </a:solidFill>
            </a:endParaRPr>
          </a:p>
          <a:p>
            <a:pPr algn="l"/>
            <a:endParaRPr sz="1600">
              <a:solidFill>
                <a:schemeClr val="bg1"/>
              </a:solidFill>
            </a:endParaRPr>
          </a:p>
          <a:p>
            <a:pPr algn="l"/>
            <a:r>
              <a:rPr sz="1600">
                <a:solidFill>
                  <a:schemeClr val="bg1"/>
                </a:solidFill>
              </a:rPr>
              <a:t> When a consumer (component 2) is ready to process </a:t>
            </a:r>
            <a:endParaRPr sz="1600">
              <a:solidFill>
                <a:schemeClr val="bg1"/>
              </a:solidFill>
            </a:endParaRPr>
          </a:p>
          <a:p>
            <a:pPr algn="l"/>
            <a:r>
              <a:rPr sz="1600">
                <a:solidFill>
                  <a:schemeClr val="bg1"/>
                </a:solidFill>
              </a:rPr>
              <a:t>messages, it consumes messages from the queue, and </a:t>
            </a:r>
            <a:endParaRPr sz="1600">
              <a:solidFill>
                <a:schemeClr val="bg1"/>
              </a:solidFill>
            </a:endParaRPr>
          </a:p>
          <a:p>
            <a:pPr algn="l"/>
            <a:r>
              <a:rPr sz="1600">
                <a:solidFill>
                  <a:schemeClr val="bg1"/>
                </a:solidFill>
              </a:rPr>
              <a:t>message </a:t>
            </a:r>
            <a:r>
              <a:rPr sz="1600" b="1">
                <a:solidFill>
                  <a:schemeClr val="bg1"/>
                </a:solidFill>
              </a:rPr>
              <a:t>A</a:t>
            </a:r>
            <a:r>
              <a:rPr sz="1600">
                <a:solidFill>
                  <a:schemeClr val="bg1"/>
                </a:solidFill>
              </a:rPr>
              <a:t> is returned. While message </a:t>
            </a:r>
            <a:r>
              <a:rPr sz="1600" b="1">
                <a:solidFill>
                  <a:schemeClr val="bg1"/>
                </a:solidFill>
              </a:rPr>
              <a:t>A</a:t>
            </a:r>
            <a:r>
              <a:rPr sz="1600">
                <a:solidFill>
                  <a:schemeClr val="bg1"/>
                </a:solidFill>
              </a:rPr>
              <a:t> is being processed, </a:t>
            </a:r>
            <a:endParaRPr sz="1600">
              <a:solidFill>
                <a:schemeClr val="bg1"/>
              </a:solidFill>
            </a:endParaRPr>
          </a:p>
          <a:p>
            <a:pPr algn="l"/>
            <a:r>
              <a:rPr sz="1600">
                <a:solidFill>
                  <a:schemeClr val="bg1"/>
                </a:solidFill>
              </a:rPr>
              <a:t>it remains in the queue and isn't returned to subsequent </a:t>
            </a:r>
            <a:endParaRPr sz="1600">
              <a:solidFill>
                <a:schemeClr val="bg1"/>
              </a:solidFill>
            </a:endParaRPr>
          </a:p>
          <a:p>
            <a:pPr algn="l"/>
            <a:r>
              <a:rPr sz="1600">
                <a:solidFill>
                  <a:schemeClr val="bg1"/>
                </a:solidFill>
              </a:rPr>
              <a:t>receive requests for the duration of the </a:t>
            </a:r>
            <a:endParaRPr sz="1600">
              <a:solidFill>
                <a:schemeClr val="bg1"/>
              </a:solidFill>
            </a:endParaRPr>
          </a:p>
          <a:p>
            <a:pPr algn="l"/>
            <a:r>
              <a:rPr sz="1600" b="1">
                <a:solidFill>
                  <a:schemeClr val="bg1"/>
                </a:solidFill>
              </a:rPr>
              <a:t>visibility timeout.</a:t>
            </a:r>
            <a:endParaRPr sz="1600">
              <a:solidFill>
                <a:schemeClr val="bg1"/>
              </a:solidFill>
            </a:endParaRPr>
          </a:p>
          <a:p>
            <a:pPr algn="l"/>
            <a:endParaRPr sz="1600">
              <a:solidFill>
                <a:schemeClr val="bg1"/>
              </a:solidFill>
            </a:endParaRPr>
          </a:p>
          <a:p>
            <a:pPr algn="l"/>
            <a:r>
              <a:rPr sz="1600">
                <a:solidFill>
                  <a:schemeClr val="bg1"/>
                </a:solidFill>
              </a:rPr>
              <a:t> The consumer (component 2) deletes message </a:t>
            </a:r>
            <a:r>
              <a:rPr sz="1600" b="1">
                <a:solidFill>
                  <a:schemeClr val="bg1"/>
                </a:solidFill>
              </a:rPr>
              <a:t>A</a:t>
            </a:r>
            <a:r>
              <a:rPr sz="1600">
                <a:solidFill>
                  <a:schemeClr val="bg1"/>
                </a:solidFill>
              </a:rPr>
              <a:t> from </a:t>
            </a:r>
            <a:endParaRPr sz="1600">
              <a:solidFill>
                <a:schemeClr val="bg1"/>
              </a:solidFill>
            </a:endParaRPr>
          </a:p>
          <a:p>
            <a:pPr algn="l"/>
            <a:r>
              <a:rPr sz="1600">
                <a:solidFill>
                  <a:schemeClr val="bg1"/>
                </a:solidFill>
              </a:rPr>
              <a:t>the queue to prevent the message from being received </a:t>
            </a:r>
            <a:endParaRPr sz="1600">
              <a:solidFill>
                <a:schemeClr val="bg1"/>
              </a:solidFill>
            </a:endParaRPr>
          </a:p>
          <a:p>
            <a:pPr algn="l"/>
            <a:r>
              <a:rPr sz="1600">
                <a:solidFill>
                  <a:schemeClr val="bg1"/>
                </a:solidFill>
              </a:rPr>
              <a:t>and processed again when the visibility timeout expires.</a:t>
            </a:r>
            <a:endParaRPr sz="1600">
              <a:solidFill>
                <a:schemeClr val="bg1"/>
              </a:solidFill>
            </a:endParaRPr>
          </a:p>
        </p:txBody>
      </p:sp>
      <p:pic>
        <p:nvPicPr>
          <p:cNvPr id="10" name="Picture 9"/>
          <p:cNvPicPr>
            <a:picLocks noChangeAspect="1"/>
          </p:cNvPicPr>
          <p:nvPr/>
        </p:nvPicPr>
        <p:blipFill>
          <a:blip r:embed="rId5"/>
          <a:stretch>
            <a:fillRect/>
          </a:stretch>
        </p:blipFill>
        <p:spPr>
          <a:xfrm>
            <a:off x="6309995" y="1123950"/>
            <a:ext cx="180975" cy="190500"/>
          </a:xfrm>
          <a:prstGeom prst="rect">
            <a:avLst/>
          </a:prstGeom>
        </p:spPr>
      </p:pic>
      <p:pic>
        <p:nvPicPr>
          <p:cNvPr id="11" name="Picture 10"/>
          <p:cNvPicPr>
            <a:picLocks noChangeAspect="1"/>
          </p:cNvPicPr>
          <p:nvPr/>
        </p:nvPicPr>
        <p:blipFill>
          <a:blip r:embed="rId6"/>
          <a:stretch>
            <a:fillRect/>
          </a:stretch>
        </p:blipFill>
        <p:spPr>
          <a:xfrm>
            <a:off x="6309995" y="2133600"/>
            <a:ext cx="180975" cy="190500"/>
          </a:xfrm>
          <a:prstGeom prst="rect">
            <a:avLst/>
          </a:prstGeom>
        </p:spPr>
      </p:pic>
      <p:pic>
        <p:nvPicPr>
          <p:cNvPr id="12" name="Picture 11"/>
          <p:cNvPicPr>
            <a:picLocks noChangeAspect="1"/>
          </p:cNvPicPr>
          <p:nvPr/>
        </p:nvPicPr>
        <p:blipFill>
          <a:blip r:embed="rId7"/>
          <a:stretch>
            <a:fillRect/>
          </a:stretch>
        </p:blipFill>
        <p:spPr>
          <a:xfrm>
            <a:off x="6296025" y="3838575"/>
            <a:ext cx="190500" cy="1905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071360" cy="706755"/>
          </a:xfrm>
          <a:prstGeom prst="rect">
            <a:avLst/>
          </a:prstGeom>
          <a:noFill/>
        </p:spPr>
        <p:txBody>
          <a:bodyPr wrap="none" rtlCol="0">
            <a:spAutoFit/>
          </a:bodyPr>
          <a:p>
            <a:pPr algn="l"/>
            <a:r>
              <a:rPr lang="pt-PT" sz="2000" b="1">
                <a:solidFill>
                  <a:schemeClr val="bg1"/>
                </a:solidFill>
                <a:sym typeface="+mn-ea"/>
              </a:rPr>
              <a:t>Amazon SQS </a:t>
            </a:r>
            <a:r>
              <a:rPr lang="pt-PT" altLang="en-US" sz="2000" b="1">
                <a:solidFill>
                  <a:schemeClr val="bg1"/>
                </a:solidFill>
                <a:sym typeface="+mn-ea"/>
              </a:rPr>
              <a:t>CLI Commands and (Python) Boto3</a:t>
            </a:r>
            <a:endParaRPr lang="pt-PT" altLang="en-US" sz="2000" b="1">
              <a:solidFill>
                <a:schemeClr val="bg1"/>
              </a:solidFill>
              <a:sym typeface="+mn-ea"/>
            </a:endParaRPr>
          </a:p>
          <a:p>
            <a:pPr algn="l"/>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4438650" y="6319520"/>
            <a:ext cx="732853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4601210" y="6359525"/>
            <a:ext cx="7020560" cy="275590"/>
          </a:xfrm>
          <a:prstGeom prst="rect">
            <a:avLst/>
          </a:prstGeom>
          <a:noFill/>
        </p:spPr>
        <p:txBody>
          <a:bodyPr wrap="square" rtlCol="0" anchor="t">
            <a:spAutoFit/>
          </a:bodyPr>
          <a:p>
            <a:r>
              <a:rPr lang="en-US" sz="1200">
                <a:solidFill>
                  <a:schemeClr val="bg1"/>
                </a:solidFill>
              </a:rPr>
              <a:t>https://github.com/weder96/joinCommunity2023/blob/main/learning/16_lambda_sqs/README.md</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513715" y="1027430"/>
            <a:ext cx="7669530" cy="5247640"/>
          </a:xfrm>
          <a:prstGeom prst="rect">
            <a:avLst/>
          </a:prstGeom>
        </p:spPr>
      </p:pic>
      <p:pic>
        <p:nvPicPr>
          <p:cNvPr id="6" name="Picture 5"/>
          <p:cNvPicPr>
            <a:picLocks noChangeAspect="1"/>
          </p:cNvPicPr>
          <p:nvPr/>
        </p:nvPicPr>
        <p:blipFill>
          <a:blip r:embed="rId5"/>
          <a:stretch>
            <a:fillRect/>
          </a:stretch>
        </p:blipFill>
        <p:spPr>
          <a:xfrm>
            <a:off x="9062720" y="1053465"/>
            <a:ext cx="2559050" cy="25908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0"/>
            <a:ext cx="1215390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EventBridge</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05435" y="281305"/>
            <a:ext cx="1216660" cy="12166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206490"/>
            <a:ext cx="7786370" cy="46863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60045" y="175895"/>
            <a:ext cx="4566285" cy="398780"/>
          </a:xfrm>
          <a:prstGeom prst="rect">
            <a:avLst/>
          </a:prstGeom>
          <a:noFill/>
        </p:spPr>
        <p:txBody>
          <a:bodyPr wrap="none" rtlCol="0">
            <a:spAutoFit/>
          </a:bodyPr>
          <a:p>
            <a:pPr algn="l"/>
            <a:r>
              <a:rPr lang="pt-PT" altLang="en-US" sz="2000" b="1" dirty="0">
                <a:solidFill>
                  <a:schemeClr val="bg1"/>
                </a:solidFill>
                <a:sym typeface="+mn-ea"/>
              </a:rPr>
              <a:t>What is Amazon EventBridge ?</a:t>
            </a:r>
            <a:endParaRPr lang="pt-PT" altLang="en-US" sz="2000" b="1" dirty="0">
              <a:solidFill>
                <a:schemeClr val="bg1"/>
              </a:solidFill>
              <a:sym typeface="+mn-ea"/>
            </a:endParaRPr>
          </a:p>
        </p:txBody>
      </p:sp>
      <p:sp>
        <p:nvSpPr>
          <p:cNvPr id="2" name="Text Box 1"/>
          <p:cNvSpPr txBox="1"/>
          <p:nvPr/>
        </p:nvSpPr>
        <p:spPr>
          <a:xfrm>
            <a:off x="321945" y="758190"/>
            <a:ext cx="10304780" cy="1322070"/>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Serverless </a:t>
            </a:r>
            <a:r>
              <a:rPr sz="1600" b="1">
                <a:solidFill>
                  <a:schemeClr val="bg1"/>
                </a:solidFill>
                <a:sym typeface="+mn-ea"/>
              </a:rPr>
              <a:t>event bus</a:t>
            </a:r>
            <a:r>
              <a:rPr sz="1600">
                <a:solidFill>
                  <a:schemeClr val="bg1"/>
                </a:solidFill>
                <a:sym typeface="+mn-ea"/>
              </a:rPr>
              <a:t> service for AWS 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Build </a:t>
            </a:r>
            <a:r>
              <a:rPr sz="1600" b="1">
                <a:solidFill>
                  <a:schemeClr val="bg1"/>
                </a:solidFill>
                <a:sym typeface="+mn-ea"/>
              </a:rPr>
              <a:t>event-driven</a:t>
            </a:r>
            <a:r>
              <a:rPr sz="1600">
                <a:solidFill>
                  <a:schemeClr val="bg1"/>
                </a:solidFill>
                <a:sym typeface="+mn-ea"/>
              </a:rPr>
              <a:t> applications at scale using events generated from your apps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Use to connect your applications with data from a variety of sources, </a:t>
            </a:r>
            <a:r>
              <a:rPr sz="1600" b="1">
                <a:solidFill>
                  <a:schemeClr val="bg1"/>
                </a:solidFill>
                <a:sym typeface="+mn-ea"/>
              </a:rPr>
              <a:t>integrated SaaS applications</a:t>
            </a:r>
            <a:endParaRPr sz="1600" b="1">
              <a:solidFill>
                <a:schemeClr val="bg1"/>
              </a:solidFill>
              <a:sym typeface="+mn-ea"/>
            </a:endParaRPr>
          </a:p>
          <a:p>
            <a:pPr indent="0" algn="l">
              <a:buFont typeface="Arial" panose="02080604020202020204" pitchFamily="34" charset="0"/>
              <a:buNone/>
            </a:pPr>
            <a:r>
              <a:rPr sz="1600" b="1">
                <a:solidFill>
                  <a:schemeClr val="bg1"/>
                </a:solidFill>
                <a:sym typeface="+mn-ea"/>
              </a:rPr>
              <a:t>AWS services to targets such as AWS Lambda functions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Formerly </a:t>
            </a:r>
            <a:r>
              <a:rPr sz="1600" b="1">
                <a:solidFill>
                  <a:schemeClr val="bg1"/>
                </a:solidFill>
                <a:sym typeface="+mn-ea"/>
              </a:rPr>
              <a:t>called Amazon CloudWatch Events</a:t>
            </a:r>
            <a:endParaRPr sz="1600" b="1">
              <a:solidFill>
                <a:schemeClr val="bg1"/>
              </a:solidFill>
              <a:sym typeface="+mn-ea"/>
            </a:endParaRPr>
          </a:p>
        </p:txBody>
      </p:sp>
      <p:sp>
        <p:nvSpPr>
          <p:cNvPr id="9" name="Text Box 8"/>
          <p:cNvSpPr txBox="1"/>
          <p:nvPr/>
        </p:nvSpPr>
        <p:spPr>
          <a:xfrm>
            <a:off x="411099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10" name="Picture 9"/>
          <p:cNvPicPr>
            <a:picLocks noChangeAspect="1"/>
          </p:cNvPicPr>
          <p:nvPr/>
        </p:nvPicPr>
        <p:blipFill>
          <a:blip r:embed="rId1"/>
          <a:stretch>
            <a:fillRect/>
          </a:stretch>
        </p:blipFill>
        <p:spPr>
          <a:xfrm>
            <a:off x="2670175" y="2209800"/>
            <a:ext cx="9214485" cy="3611245"/>
          </a:xfrm>
          <a:prstGeom prst="rect">
            <a:avLst/>
          </a:prstGeom>
        </p:spPr>
      </p:pic>
      <p:sp>
        <p:nvSpPr>
          <p:cNvPr id="11" name="Text Box 10"/>
          <p:cNvSpPr txBox="1"/>
          <p:nvPr/>
        </p:nvSpPr>
        <p:spPr>
          <a:xfrm>
            <a:off x="4109720" y="6192520"/>
            <a:ext cx="4168775" cy="275590"/>
          </a:xfrm>
          <a:prstGeom prst="rect">
            <a:avLst/>
          </a:prstGeom>
          <a:noFill/>
        </p:spPr>
        <p:txBody>
          <a:bodyPr wrap="square" rtlCol="0" anchor="t">
            <a:spAutoFit/>
          </a:bodyPr>
          <a:p>
            <a:r>
              <a:rPr lang="en-US" sz="1200">
                <a:solidFill>
                  <a:schemeClr val="bg1"/>
                </a:solidFill>
              </a:rPr>
              <a:t>https://serverlessland.com/patterns</a:t>
            </a:r>
            <a:endParaRPr lang="en-US" sz="1200">
              <a:solidFill>
                <a:schemeClr val="bg1"/>
              </a:solidFill>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411595"/>
            <a:ext cx="778637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31470" y="175895"/>
            <a:ext cx="2692400" cy="398780"/>
          </a:xfrm>
          <a:prstGeom prst="rect">
            <a:avLst/>
          </a:prstGeom>
          <a:noFill/>
        </p:spPr>
        <p:txBody>
          <a:bodyPr wrap="none" rtlCol="0">
            <a:spAutoFit/>
          </a:bodyPr>
          <a:p>
            <a:pPr algn="l"/>
            <a:r>
              <a:rPr lang="pt-PT" altLang="en-US" sz="2000" b="1" dirty="0">
                <a:solidFill>
                  <a:schemeClr val="bg1"/>
                </a:solidFill>
                <a:sym typeface="+mn-ea"/>
              </a:rPr>
              <a:t>What are events?</a:t>
            </a:r>
            <a:endParaRPr lang="pt-PT" altLang="en-US" sz="2000" b="1" dirty="0">
              <a:solidFill>
                <a:schemeClr val="bg1"/>
              </a:solidFill>
              <a:sym typeface="+mn-ea"/>
            </a:endParaRPr>
          </a:p>
        </p:txBody>
      </p:sp>
      <p:sp>
        <p:nvSpPr>
          <p:cNvPr id="2" name="Text Box 1"/>
          <p:cNvSpPr txBox="1"/>
          <p:nvPr/>
        </p:nvSpPr>
        <p:spPr>
          <a:xfrm>
            <a:off x="321945" y="1139190"/>
            <a:ext cx="10304780" cy="1814830"/>
          </a:xfrm>
          <a:prstGeom prst="rect">
            <a:avLst/>
          </a:prstGeom>
          <a:noFill/>
        </p:spPr>
        <p:txBody>
          <a:bodyPr wrap="square" rtlCol="0">
            <a:spAutoFit/>
          </a:bodyPr>
          <a:p>
            <a:pPr marL="342900" indent="-342900" algn="l">
              <a:buFont typeface="+mj-lt"/>
              <a:buAutoNum type="arabicPeriod"/>
            </a:pPr>
            <a:r>
              <a:rPr sz="1600">
                <a:solidFill>
                  <a:schemeClr val="bg1"/>
                </a:solidFill>
                <a:sym typeface="+mn-ea"/>
              </a:rPr>
              <a:t>An event is defined in JSON</a:t>
            </a:r>
            <a:endParaRPr sz="1600">
              <a:solidFill>
                <a:schemeClr val="bg1"/>
              </a:solidFill>
              <a:sym typeface="+mn-ea"/>
            </a:endParaRPr>
          </a:p>
          <a:p>
            <a:pPr marL="342900" indent="-342900" algn="l">
              <a:buFont typeface="+mj-lt"/>
              <a:buAutoNum type="arabicPeriod"/>
            </a:pPr>
            <a:r>
              <a:rPr sz="1600">
                <a:solidFill>
                  <a:schemeClr val="bg1"/>
                </a:solidFill>
                <a:sym typeface="+mn-ea"/>
              </a:rPr>
              <a:t>"Detail" is application specific</a:t>
            </a:r>
            <a:endParaRPr sz="1600">
              <a:solidFill>
                <a:schemeClr val="bg1"/>
              </a:solidFill>
              <a:sym typeface="+mn-ea"/>
            </a:endParaRPr>
          </a:p>
          <a:p>
            <a:pPr marL="342900" indent="-342900" algn="l">
              <a:buFont typeface="+mj-lt"/>
              <a:buAutoNum type="arabicPeriod"/>
            </a:pPr>
            <a:r>
              <a:rPr sz="1600">
                <a:solidFill>
                  <a:schemeClr val="bg1"/>
                </a:solidFill>
                <a:sym typeface="+mn-ea"/>
              </a:rPr>
              <a:t>Envelope attributes are provided by</a:t>
            </a:r>
            <a:endParaRPr sz="1600">
              <a:solidFill>
                <a:schemeClr val="bg1"/>
              </a:solidFill>
              <a:sym typeface="+mn-ea"/>
            </a:endParaRPr>
          </a:p>
          <a:p>
            <a:pPr marL="342900" indent="-342900" algn="l">
              <a:buFont typeface="+mj-lt"/>
              <a:buAutoNum type="arabicPeriod"/>
            </a:pPr>
            <a:r>
              <a:rPr sz="1600">
                <a:solidFill>
                  <a:schemeClr val="bg1"/>
                </a:solidFill>
                <a:sym typeface="+mn-ea"/>
              </a:rPr>
              <a:t>Amazon EventBridge</a:t>
            </a:r>
            <a:endParaRPr sz="1600">
              <a:solidFill>
                <a:schemeClr val="bg1"/>
              </a:solidFill>
              <a:sym typeface="+mn-ea"/>
            </a:endParaRPr>
          </a:p>
          <a:p>
            <a:pPr marL="342900" indent="-342900" algn="l">
              <a:buFont typeface="+mj-lt"/>
              <a:buAutoNum type="arabicPeriod"/>
            </a:pPr>
            <a:r>
              <a:rPr sz="1600">
                <a:solidFill>
                  <a:schemeClr val="bg1"/>
                </a:solidFill>
                <a:sym typeface="+mn-ea"/>
              </a:rPr>
              <a:t>Producers create events</a:t>
            </a:r>
            <a:endParaRPr sz="1600">
              <a:solidFill>
                <a:schemeClr val="bg1"/>
              </a:solidFill>
              <a:sym typeface="+mn-ea"/>
            </a:endParaRPr>
          </a:p>
          <a:p>
            <a:pPr marL="342900" indent="-342900" algn="l">
              <a:buFont typeface="+mj-lt"/>
              <a:buAutoNum type="arabicPeriod"/>
            </a:pPr>
            <a:r>
              <a:rPr sz="1600">
                <a:solidFill>
                  <a:schemeClr val="bg1"/>
                </a:solidFill>
                <a:sym typeface="+mn-ea"/>
              </a:rPr>
              <a:t>Consumers choose which events to</a:t>
            </a:r>
            <a:endParaRPr sz="1600">
              <a:solidFill>
                <a:schemeClr val="bg1"/>
              </a:solidFill>
              <a:sym typeface="+mn-ea"/>
            </a:endParaRPr>
          </a:p>
          <a:p>
            <a:pPr marL="342900" indent="-342900" algn="l">
              <a:buFont typeface="+mj-lt"/>
              <a:buAutoNum type="arabicPeriod"/>
            </a:pPr>
            <a:r>
              <a:rPr lang="pt-PT" sz="1600">
                <a:solidFill>
                  <a:schemeClr val="bg1"/>
                </a:solidFill>
                <a:sym typeface="+mn-ea"/>
              </a:rPr>
              <a:t>L</a:t>
            </a:r>
            <a:r>
              <a:rPr sz="1600">
                <a:solidFill>
                  <a:schemeClr val="bg1"/>
                </a:solidFill>
                <a:sym typeface="+mn-ea"/>
              </a:rPr>
              <a:t>isten to by using rules</a:t>
            </a:r>
            <a:endParaRPr sz="1600">
              <a:solidFill>
                <a:schemeClr val="bg1"/>
              </a:solidFill>
              <a:sym typeface="+mn-ea"/>
            </a:endParaRPr>
          </a:p>
        </p:txBody>
      </p:sp>
      <p:sp>
        <p:nvSpPr>
          <p:cNvPr id="9" name="Text Box 8"/>
          <p:cNvSpPr txBox="1"/>
          <p:nvPr/>
        </p:nvSpPr>
        <p:spPr>
          <a:xfrm>
            <a:off x="412750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6623685" y="836930"/>
            <a:ext cx="4305300" cy="4010025"/>
          </a:xfrm>
          <a:prstGeom prst="rect">
            <a:avLst/>
          </a:prstGeom>
        </p:spPr>
      </p:pic>
      <p:sp>
        <p:nvSpPr>
          <p:cNvPr id="5" name="Rectangles 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60045" y="147320"/>
            <a:ext cx="4812665" cy="398780"/>
          </a:xfrm>
          <a:prstGeom prst="rect">
            <a:avLst/>
          </a:prstGeom>
          <a:noFill/>
        </p:spPr>
        <p:txBody>
          <a:bodyPr wrap="none" rtlCol="0">
            <a:spAutoFit/>
          </a:bodyPr>
          <a:p>
            <a:pPr algn="l"/>
            <a:r>
              <a:rPr lang="pt-PT" altLang="en-US" sz="2000" b="1" dirty="0">
                <a:solidFill>
                  <a:schemeClr val="bg1"/>
                </a:solidFill>
                <a:sym typeface="+mn-ea"/>
              </a:rPr>
              <a:t>Benefits of Amazon EventBridge</a:t>
            </a:r>
            <a:endParaRPr lang="pt-PT" altLang="en-US" sz="2000" b="1" dirty="0">
              <a:solidFill>
                <a:schemeClr val="bg1"/>
              </a:solidFill>
              <a:sym typeface="+mn-ea"/>
            </a:endParaRPr>
          </a:p>
        </p:txBody>
      </p:sp>
      <p:sp>
        <p:nvSpPr>
          <p:cNvPr id="2" name="Text Box 1"/>
          <p:cNvSpPr txBox="1"/>
          <p:nvPr/>
        </p:nvSpPr>
        <p:spPr>
          <a:xfrm>
            <a:off x="321945" y="1139190"/>
            <a:ext cx="11268075" cy="4276725"/>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Build event-driven architectures</a:t>
            </a:r>
            <a:endParaRPr sz="1600" b="1">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With EventBridge, your event targets don’t need to be aware of event sources because you can filter and</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publish directly to EventBridge. Improves developer agility as well as application resiliency with loosely coupled</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event-driven architectures.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Connect SaaS apps</a:t>
            </a:r>
            <a:endParaRPr sz="1600" b="1">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EventBridge ingests data from supported SaaS applications and routes it to AWS services and SaaS targets.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SaaS apps to trigger workflows for customer support, business operations.</a:t>
            </a:r>
            <a:endParaRPr sz="1600">
              <a:solidFill>
                <a:schemeClr val="bg1"/>
              </a:solidFill>
              <a:sym typeface="+mn-ea"/>
            </a:endParaRPr>
          </a:p>
          <a:p>
            <a:pPr marL="285750" indent="-285750" algn="l">
              <a:buFont typeface="Arial" panose="02080604020202020204" pitchFamily="34" charset="0"/>
              <a:buChar char="•"/>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Write less custom code</a:t>
            </a:r>
            <a:endParaRPr sz="1600" b="1">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You can ingest, filter, transform and deliver events without writing custom code. </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The EventBridge schema</a:t>
            </a:r>
            <a:r>
              <a:rPr lang="pt-PT" sz="1600">
                <a:solidFill>
                  <a:schemeClr val="bg1"/>
                </a:solidFill>
                <a:sym typeface="+mn-ea"/>
              </a:rPr>
              <a:t> </a:t>
            </a:r>
            <a:r>
              <a:rPr sz="1600">
                <a:solidFill>
                  <a:schemeClr val="bg1"/>
                </a:solidFill>
                <a:sym typeface="+mn-ea"/>
              </a:rPr>
              <a:t>registry stores a collection of easy-to-find event schemas.</a:t>
            </a:r>
            <a:endParaRPr sz="1600">
              <a:solidFill>
                <a:schemeClr val="bg1"/>
              </a:solidFill>
              <a:sym typeface="+mn-ea"/>
            </a:endParaRPr>
          </a:p>
          <a:p>
            <a:pPr marL="285750" indent="-285750" algn="l">
              <a:buFont typeface="Arial" panose="02080604020202020204" pitchFamily="34" charset="0"/>
              <a:buChar char="•"/>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Reduce operational overhead</a:t>
            </a:r>
            <a:endParaRPr sz="1600" b="1">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There are no servers to provision, patch, and manage. automatically scales based on the number of events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ingested. Built-in distributed availability and fault-tolerance. </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 </a:t>
            </a:r>
            <a:r>
              <a:rPr lang="pt-PT" sz="1600">
                <a:solidFill>
                  <a:schemeClr val="bg1"/>
                </a:solidFill>
                <a:sym typeface="+mn-ea"/>
              </a:rPr>
              <a:t>    </a:t>
            </a:r>
            <a:r>
              <a:rPr sz="1600">
                <a:solidFill>
                  <a:schemeClr val="bg1"/>
                </a:solidFill>
                <a:sym typeface="+mn-ea"/>
              </a:rPr>
              <a:t>Native event archive and replay capability.</a:t>
            </a:r>
            <a:endParaRPr sz="1600">
              <a:solidFill>
                <a:schemeClr val="bg1"/>
              </a:solidFill>
              <a:sym typeface="+mn-ea"/>
            </a:endParaRPr>
          </a:p>
        </p:txBody>
      </p:sp>
      <p:pic>
        <p:nvPicPr>
          <p:cNvPr id="6" name="Graphic 19"/>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1054715" y="582612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800225" y="0"/>
            <a:ext cx="10350500" cy="68662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78740" y="2213928"/>
            <a:ext cx="407162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Question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AI</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Picture 6"/>
          <p:cNvPicPr>
            <a:picLocks noChangeAspect="1"/>
          </p:cNvPicPr>
          <p:nvPr/>
        </p:nvPicPr>
        <p:blipFill>
          <a:blip r:embed="rId3"/>
          <a:stretch>
            <a:fillRect/>
          </a:stretch>
        </p:blipFill>
        <p:spPr>
          <a:xfrm>
            <a:off x="302260" y="222885"/>
            <a:ext cx="967105" cy="1099820"/>
          </a:xfrm>
          <a:prstGeom prst="rect">
            <a:avLst/>
          </a:prstGeom>
        </p:spPr>
      </p:pic>
      <p:pic>
        <p:nvPicPr>
          <p:cNvPr id="8" name="Picture 7"/>
          <p:cNvPicPr>
            <a:picLocks noChangeAspect="1"/>
          </p:cNvPicPr>
          <p:nvPr/>
        </p:nvPicPr>
        <p:blipFill>
          <a:blip r:embed="rId4"/>
          <a:stretch>
            <a:fillRect/>
          </a:stretch>
        </p:blipFill>
        <p:spPr>
          <a:xfrm>
            <a:off x="1533525" y="146685"/>
            <a:ext cx="1061085" cy="1061085"/>
          </a:xfrm>
          <a:prstGeom prst="rect">
            <a:avLst/>
          </a:prstGeom>
        </p:spPr>
      </p:pic>
      <p:sp>
        <p:nvSpPr>
          <p:cNvPr id="10" name="Text Box 9"/>
          <p:cNvSpPr txBox="1"/>
          <p:nvPr/>
        </p:nvSpPr>
        <p:spPr>
          <a:xfrm>
            <a:off x="98425" y="4300855"/>
            <a:ext cx="3918585" cy="922020"/>
          </a:xfrm>
          <a:prstGeom prst="rect">
            <a:avLst/>
          </a:prstGeom>
          <a:noFill/>
        </p:spPr>
        <p:txBody>
          <a:bodyPr wrap="square" rtlCol="0" anchor="t">
            <a:spAutoFit/>
          </a:bodyPr>
          <a:p>
            <a:pPr algn="ctr"/>
            <a:r>
              <a:rPr lang="en-US">
                <a:solidFill>
                  <a:schemeClr val="bg1"/>
                </a:solidFill>
              </a:rPr>
              <a:t>Criar uma rotina de estudo focado na aprendizagem de Serverless AWS</a:t>
            </a:r>
            <a:r>
              <a:rPr lang="pt-PT" altLang="en-US">
                <a:solidFill>
                  <a:schemeClr val="bg1"/>
                </a:solidFill>
              </a:rPr>
              <a:t> ?</a:t>
            </a:r>
            <a:endParaRPr lang="pt-PT" altLang="en-US">
              <a:solidFill>
                <a:schemeClr val="bg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5824855" y="6411595"/>
            <a:ext cx="606806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450215" y="98425"/>
            <a:ext cx="2692400" cy="398780"/>
          </a:xfrm>
          <a:prstGeom prst="rect">
            <a:avLst/>
          </a:prstGeom>
          <a:noFill/>
        </p:spPr>
        <p:txBody>
          <a:bodyPr wrap="none" rtlCol="0">
            <a:spAutoFit/>
          </a:bodyPr>
          <a:p>
            <a:pPr algn="l"/>
            <a:r>
              <a:rPr lang="pt-PT" altLang="en-US" sz="2000" b="1" dirty="0">
                <a:solidFill>
                  <a:schemeClr val="bg1"/>
                </a:solidFill>
                <a:sym typeface="+mn-ea"/>
              </a:rPr>
              <a:t>What are events?</a:t>
            </a:r>
            <a:endParaRPr lang="pt-PT" altLang="en-US" sz="2000" b="1" dirty="0">
              <a:solidFill>
                <a:schemeClr val="bg1"/>
              </a:solidFill>
              <a:sym typeface="+mn-ea"/>
            </a:endParaRPr>
          </a:p>
        </p:txBody>
      </p:sp>
      <p:sp>
        <p:nvSpPr>
          <p:cNvPr id="9" name="Text Box 8"/>
          <p:cNvSpPr txBox="1"/>
          <p:nvPr/>
        </p:nvSpPr>
        <p:spPr>
          <a:xfrm>
            <a:off x="5824220" y="6397625"/>
            <a:ext cx="6024245" cy="275590"/>
          </a:xfrm>
          <a:prstGeom prst="rect">
            <a:avLst/>
          </a:prstGeom>
          <a:noFill/>
        </p:spPr>
        <p:txBody>
          <a:bodyPr wrap="square" rtlCol="0" anchor="t">
            <a:spAutoFit/>
          </a:bodyPr>
          <a:p>
            <a:r>
              <a:rPr lang="en-US" sz="1200">
                <a:solidFill>
                  <a:schemeClr val="bg1"/>
                </a:solidFill>
              </a:rPr>
              <a:t>Serverless Visuals: Small bite sized visuals about Amazon</a:t>
            </a:r>
            <a:r>
              <a:rPr lang="pt-PT" altLang="en-US" sz="1200">
                <a:solidFill>
                  <a:schemeClr val="bg1"/>
                </a:solidFill>
              </a:rPr>
              <a:t> </a:t>
            </a:r>
            <a:r>
              <a:rPr lang="en-US" sz="1200">
                <a:solidFill>
                  <a:schemeClr val="bg1"/>
                </a:solidFill>
              </a:rPr>
              <a:t>EventBridge</a:t>
            </a:r>
            <a:r>
              <a:rPr lang="pt-PT" altLang="en-US" sz="1200">
                <a:solidFill>
                  <a:schemeClr val="bg1"/>
                </a:solidFill>
              </a:rPr>
              <a:t> </a:t>
            </a:r>
            <a:r>
              <a:rPr lang="en-US" sz="1200">
                <a:solidFill>
                  <a:schemeClr val="bg1"/>
                </a:solidFill>
              </a:rPr>
              <a:t>David Boyne</a:t>
            </a:r>
            <a:endParaRPr lang="en-US" sz="1200">
              <a:solidFill>
                <a:schemeClr val="bg1"/>
              </a:solidFill>
            </a:endParaRPr>
          </a:p>
        </p:txBody>
      </p:sp>
      <p:cxnSp>
        <p:nvCxnSpPr>
          <p:cNvPr id="8" name="Curved Connector 7"/>
          <p:cNvCxnSpPr/>
          <p:nvPr/>
        </p:nvCxnSpPr>
        <p:spPr>
          <a:xfrm>
            <a:off x="625475" y="1332865"/>
            <a:ext cx="2282825" cy="412115"/>
          </a:xfrm>
          <a:prstGeom prst="curvedConnector3">
            <a:avLst>
              <a:gd name="adj1" fmla="val 50014"/>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0" name="Curved Connector 9"/>
          <p:cNvCxnSpPr/>
          <p:nvPr/>
        </p:nvCxnSpPr>
        <p:spPr>
          <a:xfrm flipV="1">
            <a:off x="625475" y="2011680"/>
            <a:ext cx="2265045" cy="560070"/>
          </a:xfrm>
          <a:prstGeom prst="curvedConnector3">
            <a:avLst>
              <a:gd name="adj1" fmla="val 50014"/>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1" name="Curved Connector 10"/>
          <p:cNvCxnSpPr/>
          <p:nvPr/>
        </p:nvCxnSpPr>
        <p:spPr>
          <a:xfrm flipV="1">
            <a:off x="625475" y="1871980"/>
            <a:ext cx="2257425" cy="139700"/>
          </a:xfrm>
          <a:prstGeom prst="curvedConnector3">
            <a:avLst>
              <a:gd name="adj1" fmla="val 50014"/>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67629"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5655" y="1237615"/>
            <a:ext cx="221615" cy="221615"/>
          </a:xfrm>
          <a:prstGeom prst="rect">
            <a:avLst/>
          </a:prstGeom>
          <a:gradFill>
            <a:gsLst>
              <a:gs pos="0">
                <a:srgbClr val="FE4444"/>
              </a:gs>
              <a:gs pos="100000">
                <a:srgbClr val="832B2B"/>
              </a:gs>
            </a:gsLst>
            <a:lin ang="5400000" scaled="0"/>
          </a:gra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4695" y="190246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650" y="2487930"/>
            <a:ext cx="221615" cy="221615"/>
          </a:xfrm>
          <a:prstGeom prst="rect">
            <a:avLst/>
          </a:prstGeom>
          <a:solidFill>
            <a:srgbClr val="2AAFB4"/>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urved Connector 15"/>
          <p:cNvCxnSpPr/>
          <p:nvPr/>
        </p:nvCxnSpPr>
        <p:spPr>
          <a:xfrm>
            <a:off x="6929755" y="1251585"/>
            <a:ext cx="2282825" cy="412115"/>
          </a:xfrm>
          <a:prstGeom prst="curvedConnector3">
            <a:avLst>
              <a:gd name="adj1" fmla="val 50014"/>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flipV="1">
            <a:off x="6929755" y="1790700"/>
            <a:ext cx="2257425" cy="139700"/>
          </a:xfrm>
          <a:prstGeom prst="curvedConnector3">
            <a:avLst>
              <a:gd name="adj1" fmla="val 50014"/>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20"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58760" y="1790700"/>
            <a:ext cx="221615" cy="221615"/>
          </a:xfrm>
          <a:prstGeom prst="rect">
            <a:avLst/>
          </a:prstGeom>
          <a:solidFill>
            <a:schemeClr val="accent2"/>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74" name="TextBox 21"/>
          <p:cNvSpPr txBox="1">
            <a:spLocks noChangeArrowheads="1"/>
          </p:cNvSpPr>
          <p:nvPr/>
        </p:nvSpPr>
        <p:spPr bwMode="auto">
          <a:xfrm>
            <a:off x="6227445" y="1363345"/>
            <a:ext cx="98361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S3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6" name="Graphic 14"/>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492558" y="8899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2395" y="1763395"/>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p:cNvSpPr txBox="1">
            <a:spLocks noChangeArrowheads="1"/>
          </p:cNvSpPr>
          <p:nvPr/>
        </p:nvSpPr>
        <p:spPr bwMode="auto">
          <a:xfrm>
            <a:off x="6215380" y="2263775"/>
            <a:ext cx="10007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56525" y="123571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0"/>
          <p:cNvSpPr txBox="1">
            <a:spLocks noChangeArrowheads="1"/>
          </p:cNvSpPr>
          <p:nvPr/>
        </p:nvSpPr>
        <p:spPr bwMode="auto">
          <a:xfrm rot="1560000">
            <a:off x="6917690" y="970915"/>
            <a:ext cx="222059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rPr>
              <a:t>Object Created</a:t>
            </a:r>
            <a:endPar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endParaRPr>
          </a:p>
        </p:txBody>
      </p:sp>
      <p:sp>
        <p:nvSpPr>
          <p:cNvPr id="25" name="TextBox 20"/>
          <p:cNvSpPr txBox="1">
            <a:spLocks noChangeArrowheads="1"/>
          </p:cNvSpPr>
          <p:nvPr/>
        </p:nvSpPr>
        <p:spPr bwMode="auto">
          <a:xfrm>
            <a:off x="7469505" y="2057400"/>
            <a:ext cx="120586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rPr>
              <a:t>Order Created</a:t>
            </a:r>
            <a:endPar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endParaRPr>
          </a:p>
        </p:txBody>
      </p:sp>
      <p:sp>
        <p:nvSpPr>
          <p:cNvPr id="26" name="TextBox 20"/>
          <p:cNvSpPr txBox="1">
            <a:spLocks noChangeArrowheads="1"/>
          </p:cNvSpPr>
          <p:nvPr/>
        </p:nvSpPr>
        <p:spPr bwMode="auto">
          <a:xfrm>
            <a:off x="9352915" y="2227580"/>
            <a:ext cx="120586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rPr>
              <a:t>Custom Event</a:t>
            </a:r>
            <a:endPar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endParaRPr>
          </a:p>
        </p:txBody>
      </p:sp>
      <p:sp>
        <p:nvSpPr>
          <p:cNvPr id="27" name="Text Box 26"/>
          <p:cNvSpPr txBox="1"/>
          <p:nvPr/>
        </p:nvSpPr>
        <p:spPr>
          <a:xfrm>
            <a:off x="241300" y="3124200"/>
            <a:ext cx="4895850" cy="429895"/>
          </a:xfrm>
          <a:prstGeom prst="rect">
            <a:avLst/>
          </a:prstGeom>
          <a:noFill/>
        </p:spPr>
        <p:txBody>
          <a:bodyPr wrap="none" rtlCol="0">
            <a:spAutoFit/>
          </a:bodyPr>
          <a:p>
            <a:pPr algn="ctr"/>
            <a:r>
              <a:rPr lang="pt-PT" altLang="en-US" sz="1100">
                <a:solidFill>
                  <a:schemeClr val="bg1"/>
                </a:solidFill>
                <a:latin typeface="Neuropolitical Rg" panose="020B0605020201080104" charset="0"/>
                <a:cs typeface="Neuropolitical Rg" panose="020B0605020201080104" charset="0"/>
              </a:rPr>
              <a:t>Events are the heart of any event-driven application</a:t>
            </a:r>
            <a:endParaRPr lang="pt-PT" altLang="en-US" sz="1100">
              <a:solidFill>
                <a:schemeClr val="bg1"/>
              </a:solidFill>
              <a:latin typeface="Neuropolitical Rg" panose="020B0605020201080104" charset="0"/>
              <a:cs typeface="Neuropolitical Rg" panose="020B0605020201080104" charset="0"/>
            </a:endParaRPr>
          </a:p>
          <a:p>
            <a:pPr algn="ctr"/>
            <a:r>
              <a:rPr lang="pt-PT" altLang="en-US" sz="1100">
                <a:solidFill>
                  <a:schemeClr val="bg1"/>
                </a:solidFill>
                <a:latin typeface="Neuropolitical Rg" panose="020B0605020201080104" charset="0"/>
                <a:cs typeface="Neuropolitical Rg" panose="020B0605020201080104" charset="0"/>
              </a:rPr>
              <a:t>Producers raise events consumers consume then</a:t>
            </a:r>
            <a:endParaRPr lang="pt-PT" altLang="en-US" sz="1100">
              <a:solidFill>
                <a:schemeClr val="bg1"/>
              </a:solidFill>
              <a:latin typeface="Neuropolitical Rg" panose="020B0605020201080104" charset="0"/>
              <a:cs typeface="Neuropolitical Rg" panose="020B0605020201080104" charset="0"/>
            </a:endParaRPr>
          </a:p>
        </p:txBody>
      </p:sp>
      <p:sp>
        <p:nvSpPr>
          <p:cNvPr id="29" name="Text Box 28"/>
          <p:cNvSpPr txBox="1"/>
          <p:nvPr/>
        </p:nvSpPr>
        <p:spPr>
          <a:xfrm>
            <a:off x="5938520" y="3124200"/>
            <a:ext cx="6069330" cy="429895"/>
          </a:xfrm>
          <a:prstGeom prst="rect">
            <a:avLst/>
          </a:prstGeom>
          <a:noFill/>
        </p:spPr>
        <p:txBody>
          <a:bodyPr wrap="none" rtlCol="0">
            <a:spAutoFit/>
          </a:bodyPr>
          <a:p>
            <a:pPr algn="ctr"/>
            <a:r>
              <a:rPr lang="pt-PT" altLang="en-US" sz="1100">
                <a:solidFill>
                  <a:schemeClr val="bg1"/>
                </a:solidFill>
                <a:latin typeface="Neuropolitical Rg" panose="020B0605020201080104" charset="0"/>
                <a:cs typeface="Neuropolitical Rg" panose="020B0605020201080104" charset="0"/>
              </a:rPr>
              <a:t>Some AWS Services send events to EventBridge for consumption</a:t>
            </a:r>
            <a:endParaRPr lang="pt-PT" altLang="en-US" sz="1100">
              <a:solidFill>
                <a:schemeClr val="bg1"/>
              </a:solidFill>
              <a:latin typeface="Neuropolitical Rg" panose="020B0605020201080104" charset="0"/>
              <a:cs typeface="Neuropolitical Rg" panose="020B0605020201080104" charset="0"/>
            </a:endParaRPr>
          </a:p>
          <a:p>
            <a:pPr algn="ctr"/>
            <a:r>
              <a:rPr lang="pt-PT" altLang="en-US" sz="1100">
                <a:solidFill>
                  <a:schemeClr val="bg1"/>
                </a:solidFill>
                <a:latin typeface="Neuropolitical Rg" panose="020B0605020201080104" charset="0"/>
                <a:cs typeface="Neuropolitical Rg" panose="020B0605020201080104" charset="0"/>
              </a:rPr>
              <a:t>or you can raise you awn custom events</a:t>
            </a:r>
            <a:endParaRPr lang="pt-PT" altLang="en-US" sz="1100">
              <a:solidFill>
                <a:schemeClr val="bg1"/>
              </a:solidFill>
              <a:latin typeface="Neuropolitical Rg" panose="020B0605020201080104" charset="0"/>
              <a:cs typeface="Neuropolitical Rg" panose="020B0605020201080104" charset="0"/>
            </a:endParaRPr>
          </a:p>
        </p:txBody>
      </p:sp>
      <p:cxnSp>
        <p:nvCxnSpPr>
          <p:cNvPr id="30" name="Straight Connector 29"/>
          <p:cNvCxnSpPr/>
          <p:nvPr/>
        </p:nvCxnSpPr>
        <p:spPr>
          <a:xfrm>
            <a:off x="5556885" y="582930"/>
            <a:ext cx="0" cy="55961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2933700" y="171831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3202940" y="173926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33" name="Rounded Rectangle 32"/>
          <p:cNvSpPr/>
          <p:nvPr/>
        </p:nvSpPr>
        <p:spPr>
          <a:xfrm>
            <a:off x="9275445" y="1575435"/>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Text Box 33"/>
          <p:cNvSpPr txBox="1"/>
          <p:nvPr/>
        </p:nvSpPr>
        <p:spPr>
          <a:xfrm>
            <a:off x="9544685" y="1596390"/>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4" name="Rectangles 3"/>
          <p:cNvSpPr/>
          <p:nvPr/>
        </p:nvSpPr>
        <p:spPr>
          <a:xfrm>
            <a:off x="450215" y="558800"/>
            <a:ext cx="29169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9037320" cy="398780"/>
          </a:xfrm>
          <a:prstGeom prst="rect">
            <a:avLst/>
          </a:prstGeom>
          <a:noFill/>
        </p:spPr>
        <p:txBody>
          <a:bodyPr wrap="none" rtlCol="0">
            <a:spAutoFit/>
          </a:bodyPr>
          <a:p>
            <a:pPr algn="l"/>
            <a:r>
              <a:rPr lang="pt-PT" altLang="en-US" sz="2000" b="1" dirty="0">
                <a:solidFill>
                  <a:schemeClr val="bg1"/>
                </a:solidFill>
                <a:sym typeface="+mn-ea"/>
              </a:rPr>
              <a:t>EventBridge Concepts - Events - Event Buses - Rules - Targets</a:t>
            </a:r>
            <a:endParaRPr lang="pt-PT" altLang="en-US" sz="2000" b="1" dirty="0">
              <a:solidFill>
                <a:schemeClr val="bg1"/>
              </a:solidFill>
              <a:sym typeface="+mn-ea"/>
            </a:endParaRPr>
          </a:p>
        </p:txBody>
      </p:sp>
      <p:sp>
        <p:nvSpPr>
          <p:cNvPr id="2" name="Text Box 1"/>
          <p:cNvSpPr txBox="1"/>
          <p:nvPr/>
        </p:nvSpPr>
        <p:spPr>
          <a:xfrm>
            <a:off x="321945" y="1139190"/>
            <a:ext cx="11268075" cy="4523105"/>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Amazon EventBridge Events</a:t>
            </a:r>
            <a:endParaRPr sz="1600" b="1">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An event indicates a change in an environment such as an AWS environment or a SaaS partner service.</a:t>
            </a:r>
            <a:endParaRPr sz="1600">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Events are represented as JSON objects and they all have a similar structure, and the same top-level fields.</a:t>
            </a:r>
            <a:endParaRPr sz="1600">
              <a:solidFill>
                <a:schemeClr val="bg1"/>
              </a:solidFill>
              <a:sym typeface="+mn-ea"/>
            </a:endParaRPr>
          </a:p>
          <a:p>
            <a:pPr indent="0" algn="l">
              <a:buNone/>
            </a:pPr>
            <a:endParaRPr sz="1600" b="1">
              <a:solidFill>
                <a:schemeClr val="bg1"/>
              </a:solidFill>
              <a:sym typeface="+mn-ea"/>
            </a:endParaRPr>
          </a:p>
          <a:p>
            <a:pPr indent="0" algn="l">
              <a:buFont typeface="Arial" panose="02080604020202020204" pitchFamily="34" charset="0"/>
              <a:buNone/>
            </a:pPr>
            <a:r>
              <a:rPr sz="1600" b="1">
                <a:solidFill>
                  <a:schemeClr val="bg1"/>
                </a:solidFill>
                <a:sym typeface="+mn-ea"/>
              </a:rPr>
              <a:t>Amazon EventBridge Rules</a:t>
            </a:r>
            <a:endParaRPr sz="1600" b="1">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A rule matches incoming events and sends them to targets for processing. A single rule can send an event to</a:t>
            </a:r>
            <a:endParaRPr sz="1600">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multiple targets, which then run in parallel. </a:t>
            </a:r>
            <a:endParaRPr sz="1600">
              <a:solidFill>
                <a:schemeClr val="bg1"/>
              </a:solidFill>
              <a:sym typeface="+mn-ea"/>
            </a:endParaRPr>
          </a:p>
          <a:p>
            <a:pPr indent="0" algn="l">
              <a:buNone/>
            </a:pPr>
            <a:r>
              <a:rPr sz="1600">
                <a:solidFill>
                  <a:schemeClr val="bg1"/>
                </a:solidFill>
                <a:sym typeface="+mn-ea"/>
              </a:rPr>
              <a:t> </a:t>
            </a:r>
            <a:r>
              <a:rPr lang="pt-PT" sz="1600">
                <a:solidFill>
                  <a:schemeClr val="bg1"/>
                </a:solidFill>
                <a:sym typeface="+mn-ea"/>
              </a:rPr>
              <a:t>    </a:t>
            </a:r>
            <a:r>
              <a:rPr sz="1600">
                <a:solidFill>
                  <a:schemeClr val="bg1"/>
                </a:solidFill>
                <a:sym typeface="+mn-ea"/>
              </a:rPr>
              <a:t>An event pattern defines the event structure and the fields that a</a:t>
            </a:r>
            <a:r>
              <a:rPr lang="pt-PT" sz="1600">
                <a:solidFill>
                  <a:schemeClr val="bg1"/>
                </a:solidFill>
                <a:sym typeface="+mn-ea"/>
              </a:rPr>
              <a:t> </a:t>
            </a:r>
            <a:r>
              <a:rPr sz="1600">
                <a:solidFill>
                  <a:schemeClr val="bg1"/>
                </a:solidFill>
                <a:sym typeface="+mn-ea"/>
              </a:rPr>
              <a:t>rule matches.</a:t>
            </a:r>
            <a:endParaRPr sz="1600">
              <a:solidFill>
                <a:schemeClr val="bg1"/>
              </a:solidFill>
              <a:sym typeface="+mn-ea"/>
            </a:endParaRPr>
          </a:p>
          <a:p>
            <a:pPr indent="0" algn="l">
              <a:buNone/>
            </a:pPr>
            <a:endParaRPr sz="1600" b="1">
              <a:solidFill>
                <a:schemeClr val="bg1"/>
              </a:solidFill>
              <a:sym typeface="+mn-ea"/>
            </a:endParaRPr>
          </a:p>
          <a:p>
            <a:pPr indent="0" algn="l">
              <a:buFont typeface="Arial" panose="02080604020202020204" pitchFamily="34" charset="0"/>
              <a:buNone/>
            </a:pPr>
            <a:r>
              <a:rPr sz="1600" b="1">
                <a:solidFill>
                  <a:schemeClr val="bg1"/>
                </a:solidFill>
                <a:sym typeface="+mn-ea"/>
              </a:rPr>
              <a:t>Amazon EventBridge Targets</a:t>
            </a:r>
            <a:endParaRPr sz="1600" b="1">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A target is a resource or endpoint that EventBridge sends an event to when the event matches the event</a:t>
            </a:r>
            <a:endParaRPr sz="1600">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pattern defined for a rule. The rule processes the event data and sends the relevant information to the target.</a:t>
            </a:r>
            <a:endParaRPr sz="1600">
              <a:solidFill>
                <a:schemeClr val="bg1"/>
              </a:solidFill>
              <a:sym typeface="+mn-ea"/>
            </a:endParaRPr>
          </a:p>
          <a:p>
            <a:pPr indent="0" algn="l">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Amazon EventBridge Event Buses</a:t>
            </a:r>
            <a:endParaRPr sz="1600" b="1">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An event bus is a pipeline that receives events. Rules associated with the event bus evaluate events as they</a:t>
            </a:r>
            <a:endParaRPr sz="1600">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arrive. </a:t>
            </a:r>
            <a:endParaRPr sz="1600">
              <a:solidFill>
                <a:schemeClr val="bg1"/>
              </a:solidFill>
              <a:sym typeface="+mn-ea"/>
            </a:endParaRPr>
          </a:p>
          <a:p>
            <a:pPr indent="0" algn="l">
              <a:buNone/>
            </a:pPr>
            <a:r>
              <a:rPr sz="1600">
                <a:solidFill>
                  <a:schemeClr val="bg1"/>
                </a:solidFill>
                <a:sym typeface="+mn-ea"/>
              </a:rPr>
              <a:t> </a:t>
            </a:r>
            <a:r>
              <a:rPr lang="pt-PT" sz="1600">
                <a:solidFill>
                  <a:schemeClr val="bg1"/>
                </a:solidFill>
                <a:sym typeface="+mn-ea"/>
              </a:rPr>
              <a:t>    </a:t>
            </a:r>
            <a:r>
              <a:rPr sz="1600">
                <a:solidFill>
                  <a:schemeClr val="bg1"/>
                </a:solidFill>
                <a:sym typeface="+mn-ea"/>
              </a:rPr>
              <a:t>A resource-based policy specifies which events to allow, and which entities have permission to create or</a:t>
            </a:r>
            <a:endParaRPr sz="1600">
              <a:solidFill>
                <a:schemeClr val="bg1"/>
              </a:solidFill>
              <a:sym typeface="+mn-ea"/>
            </a:endParaRPr>
          </a:p>
          <a:p>
            <a:pPr indent="0" algn="l">
              <a:buNone/>
            </a:pPr>
            <a:r>
              <a:rPr lang="pt-PT" sz="1600">
                <a:solidFill>
                  <a:schemeClr val="bg1"/>
                </a:solidFill>
                <a:sym typeface="+mn-ea"/>
              </a:rPr>
              <a:t>     </a:t>
            </a:r>
            <a:r>
              <a:rPr sz="1600">
                <a:solidFill>
                  <a:schemeClr val="bg1"/>
                </a:solidFill>
                <a:sym typeface="+mn-ea"/>
              </a:rPr>
              <a:t>modify rules or targets for an event.</a:t>
            </a:r>
            <a:endParaRPr sz="1600">
              <a:solidFill>
                <a:schemeClr val="bg1"/>
              </a:solidFill>
              <a:sym typeface="+mn-ea"/>
            </a:endParaRPr>
          </a:p>
        </p:txBody>
      </p:sp>
      <p:pic>
        <p:nvPicPr>
          <p:cNvPr id="6" name="Graphic 19"/>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264140" y="556514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p:cNvSpPr txBox="1">
            <a:spLocks noChangeArrowheads="1"/>
          </p:cNvSpPr>
          <p:nvPr/>
        </p:nvSpPr>
        <p:spPr bwMode="auto">
          <a:xfrm>
            <a:off x="9506903" y="633666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 name="Rectangles 3"/>
          <p:cNvSpPr/>
          <p:nvPr/>
        </p:nvSpPr>
        <p:spPr>
          <a:xfrm>
            <a:off x="450215" y="720725"/>
            <a:ext cx="9317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228600" y="6493510"/>
            <a:ext cx="606806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70205" y="273685"/>
            <a:ext cx="5202555" cy="398780"/>
          </a:xfrm>
          <a:prstGeom prst="rect">
            <a:avLst/>
          </a:prstGeom>
          <a:noFill/>
        </p:spPr>
        <p:txBody>
          <a:bodyPr wrap="none" rtlCol="0">
            <a:spAutoFit/>
          </a:bodyPr>
          <a:p>
            <a:pPr algn="l"/>
            <a:r>
              <a:rPr lang="pt-PT" altLang="en-US" sz="2000" b="1" dirty="0">
                <a:solidFill>
                  <a:schemeClr val="bg1"/>
                </a:solidFill>
                <a:sym typeface="+mn-ea"/>
              </a:rPr>
              <a:t>Understanding an EventBridge Bus</a:t>
            </a:r>
            <a:endParaRPr lang="pt-PT" altLang="en-US" sz="2000" b="1" dirty="0">
              <a:solidFill>
                <a:schemeClr val="bg1"/>
              </a:solidFill>
              <a:sym typeface="+mn-ea"/>
            </a:endParaRPr>
          </a:p>
        </p:txBody>
      </p:sp>
      <p:sp>
        <p:nvSpPr>
          <p:cNvPr id="9" name="Text Box 8"/>
          <p:cNvSpPr txBox="1"/>
          <p:nvPr/>
        </p:nvSpPr>
        <p:spPr>
          <a:xfrm>
            <a:off x="227965" y="6479540"/>
            <a:ext cx="6024245" cy="275590"/>
          </a:xfrm>
          <a:prstGeom prst="rect">
            <a:avLst/>
          </a:prstGeom>
          <a:noFill/>
        </p:spPr>
        <p:txBody>
          <a:bodyPr wrap="square" rtlCol="0" anchor="t">
            <a:spAutoFit/>
          </a:bodyPr>
          <a:p>
            <a:r>
              <a:rPr lang="en-US" sz="1200">
                <a:solidFill>
                  <a:schemeClr val="bg1"/>
                </a:solidFill>
              </a:rPr>
              <a:t>Serverless Visuals: Small bite sized visuals about Amazon</a:t>
            </a:r>
            <a:r>
              <a:rPr lang="pt-PT" altLang="en-US" sz="1200">
                <a:solidFill>
                  <a:schemeClr val="bg1"/>
                </a:solidFill>
              </a:rPr>
              <a:t> </a:t>
            </a:r>
            <a:r>
              <a:rPr lang="en-US" sz="1200">
                <a:solidFill>
                  <a:schemeClr val="bg1"/>
                </a:solidFill>
              </a:rPr>
              <a:t>EventBridge</a:t>
            </a:r>
            <a:r>
              <a:rPr lang="pt-PT" altLang="en-US" sz="1200">
                <a:solidFill>
                  <a:schemeClr val="bg1"/>
                </a:solidFill>
              </a:rPr>
              <a:t> </a:t>
            </a:r>
            <a:r>
              <a:rPr lang="en-US" sz="1200">
                <a:solidFill>
                  <a:schemeClr val="bg1"/>
                </a:solidFill>
              </a:rPr>
              <a:t>David Boyne</a:t>
            </a:r>
            <a:endParaRPr lang="en-US" sz="1200">
              <a:solidFill>
                <a:schemeClr val="bg1"/>
              </a:solidFill>
            </a:endParaRPr>
          </a:p>
        </p:txBody>
      </p:sp>
      <p:cxnSp>
        <p:nvCxnSpPr>
          <p:cNvPr id="8" name="Curved Connector 7"/>
          <p:cNvCxnSpPr>
            <a:endCxn id="21" idx="1"/>
          </p:cNvCxnSpPr>
          <p:nvPr/>
        </p:nvCxnSpPr>
        <p:spPr>
          <a:xfrm>
            <a:off x="1557655" y="2631440"/>
            <a:ext cx="1109345" cy="342265"/>
          </a:xfrm>
          <a:prstGeom prst="curvedConnector3">
            <a:avLst>
              <a:gd name="adj1" fmla="val 50029"/>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0" name="Curved Connector 9"/>
          <p:cNvCxnSpPr/>
          <p:nvPr/>
        </p:nvCxnSpPr>
        <p:spPr>
          <a:xfrm flipV="1">
            <a:off x="1557655" y="2968625"/>
            <a:ext cx="1091565" cy="285750"/>
          </a:xfrm>
          <a:prstGeom prst="curvedConnector3">
            <a:avLst>
              <a:gd name="adj1" fmla="val 50029"/>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67629"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3085" y="2553970"/>
            <a:ext cx="221615" cy="221615"/>
          </a:xfrm>
          <a:prstGeom prst="rect">
            <a:avLst/>
          </a:prstGeom>
          <a:gradFill>
            <a:gsLst>
              <a:gs pos="0">
                <a:srgbClr val="FE4444"/>
              </a:gs>
              <a:gs pos="100000">
                <a:srgbClr val="832B2B"/>
              </a:gs>
            </a:gsLst>
            <a:lin ang="5400000" scaled="0"/>
          </a:gra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0855" y="313626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6"/>
          <p:cNvSpPr txBox="1"/>
          <p:nvPr/>
        </p:nvSpPr>
        <p:spPr>
          <a:xfrm>
            <a:off x="1238568" y="3837940"/>
            <a:ext cx="3025775" cy="260350"/>
          </a:xfrm>
          <a:prstGeom prst="rect">
            <a:avLst/>
          </a:prstGeom>
          <a:noFill/>
        </p:spPr>
        <p:txBody>
          <a:bodyPr wrap="none" rtlCol="0">
            <a:spAutoFit/>
          </a:bodyPr>
          <a:p>
            <a:pPr algn="ctr"/>
            <a:r>
              <a:rPr lang="pt-PT" altLang="en-US" sz="1100">
                <a:solidFill>
                  <a:schemeClr val="bg1"/>
                </a:solidFill>
                <a:latin typeface="Neuropolitical Rg" panose="020B0605020201080104" charset="0"/>
                <a:cs typeface="Neuropolitical Rg" panose="020B0605020201080104" charset="0"/>
              </a:rPr>
              <a:t>Events bus is a key Component</a:t>
            </a:r>
            <a:endParaRPr lang="pt-PT" altLang="en-US" sz="1100">
              <a:solidFill>
                <a:schemeClr val="bg1"/>
              </a:solidFill>
              <a:latin typeface="Neuropolitical Rg" panose="020B0605020201080104" charset="0"/>
              <a:cs typeface="Neuropolitical Rg" panose="020B0605020201080104" charset="0"/>
            </a:endParaRPr>
          </a:p>
        </p:txBody>
      </p:sp>
      <p:sp>
        <p:nvSpPr>
          <p:cNvPr id="2" name="Rounded Rectangle 1"/>
          <p:cNvSpPr/>
          <p:nvPr/>
        </p:nvSpPr>
        <p:spPr>
          <a:xfrm>
            <a:off x="243840" y="2456815"/>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449580" y="2480310"/>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17" name="Rounded Rectangle 16"/>
          <p:cNvSpPr/>
          <p:nvPr/>
        </p:nvSpPr>
        <p:spPr>
          <a:xfrm>
            <a:off x="228600" y="3071495"/>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434340" y="3115310"/>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21" name="Rounded Rectangle 20"/>
          <p:cNvSpPr/>
          <p:nvPr/>
        </p:nvSpPr>
        <p:spPr>
          <a:xfrm>
            <a:off x="2667000" y="2804160"/>
            <a:ext cx="1313815" cy="338455"/>
          </a:xfrm>
          <a:prstGeom prst="roundRect">
            <a:avLst/>
          </a:prstGeom>
          <a:solidFill>
            <a:srgbClr val="D34BD9"/>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2936240" y="28251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cxnSp>
        <p:nvCxnSpPr>
          <p:cNvPr id="28" name="Straight Arrow Connector 27"/>
          <p:cNvCxnSpPr/>
          <p:nvPr/>
        </p:nvCxnSpPr>
        <p:spPr>
          <a:xfrm>
            <a:off x="3978275" y="2943225"/>
            <a:ext cx="748665" cy="0"/>
          </a:xfrm>
          <a:prstGeom prst="straightConnector1">
            <a:avLst/>
          </a:prstGeom>
          <a:ln w="254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4744720" y="277876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5013960" y="279971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pic>
        <p:nvPicPr>
          <p:cNvPr id="3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51960" y="283210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33"/>
          <p:cNvSpPr txBox="1"/>
          <p:nvPr/>
        </p:nvSpPr>
        <p:spPr>
          <a:xfrm>
            <a:off x="1660525" y="1518920"/>
            <a:ext cx="136906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Does not know about</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consumers decoupled</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4" idx="0"/>
          </p:cNvCxnSpPr>
          <p:nvPr/>
        </p:nvCxnSpPr>
        <p:spPr>
          <a:xfrm rot="10800000" flipV="1">
            <a:off x="844550" y="176530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8" name="Text Box 37"/>
          <p:cNvSpPr txBox="1"/>
          <p:nvPr/>
        </p:nvSpPr>
        <p:spPr>
          <a:xfrm>
            <a:off x="3678555" y="1826895"/>
            <a:ext cx="126619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Connects Producer </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with Consumers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9" name="Curved Connector 38"/>
          <p:cNvCxnSpPr/>
          <p:nvPr/>
        </p:nvCxnSpPr>
        <p:spPr>
          <a:xfrm rot="10800000" flipV="1">
            <a:off x="2861945" y="202565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5824220" y="1826895"/>
            <a:ext cx="119507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Also knoe as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eventbridge target</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0800000" flipV="1">
            <a:off x="5007610" y="202565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2" name="Curved Connector 41"/>
          <p:cNvCxnSpPr/>
          <p:nvPr/>
        </p:nvCxnSpPr>
        <p:spPr>
          <a:xfrm>
            <a:off x="6616700" y="4434840"/>
            <a:ext cx="1109345" cy="342265"/>
          </a:xfrm>
          <a:prstGeom prst="curvedConnector3">
            <a:avLst>
              <a:gd name="adj1" fmla="val 50029"/>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3" name="Curved Connector 42"/>
          <p:cNvCxnSpPr>
            <a:stCxn id="45" idx="3"/>
          </p:cNvCxnSpPr>
          <p:nvPr/>
        </p:nvCxnSpPr>
        <p:spPr>
          <a:xfrm flipV="1">
            <a:off x="6681470" y="5083810"/>
            <a:ext cx="1024890" cy="332740"/>
          </a:xfrm>
          <a:prstGeom prst="curvedConnector3">
            <a:avLst>
              <a:gd name="adj1" fmla="val 50000"/>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44"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1755" y="4327525"/>
            <a:ext cx="221615" cy="221615"/>
          </a:xfrm>
          <a:prstGeom prst="rect">
            <a:avLst/>
          </a:prstGeom>
          <a:gradFill>
            <a:gsLst>
              <a:gs pos="0">
                <a:srgbClr val="FE4444"/>
              </a:gs>
              <a:gs pos="100000">
                <a:srgbClr val="832B2B"/>
              </a:gs>
            </a:gsLst>
            <a:lin ang="5400000" scaled="0"/>
          </a:gra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59855" y="530542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 Box 45"/>
          <p:cNvSpPr txBox="1"/>
          <p:nvPr/>
        </p:nvSpPr>
        <p:spPr>
          <a:xfrm>
            <a:off x="7645401" y="5873115"/>
            <a:ext cx="2914650" cy="260350"/>
          </a:xfrm>
          <a:prstGeom prst="rect">
            <a:avLst/>
          </a:prstGeom>
          <a:noFill/>
        </p:spPr>
        <p:txBody>
          <a:bodyPr wrap="none" rtlCol="0">
            <a:spAutoFit/>
          </a:bodyPr>
          <a:p>
            <a:pPr algn="ctr"/>
            <a:r>
              <a:rPr lang="pt-PT" altLang="en-US" sz="1100">
                <a:solidFill>
                  <a:schemeClr val="bg1"/>
                </a:solidFill>
                <a:latin typeface="Neuropolitical Rg" panose="020B0605020201080104" charset="0"/>
                <a:cs typeface="Neuropolitical Rg" panose="020B0605020201080104" charset="0"/>
              </a:rPr>
              <a:t>Default bus and Custom buses</a:t>
            </a:r>
            <a:endParaRPr lang="pt-PT" altLang="en-US" sz="1100">
              <a:solidFill>
                <a:schemeClr val="bg1"/>
              </a:solidFill>
              <a:latin typeface="Neuropolitical Rg" panose="020B0605020201080104" charset="0"/>
              <a:cs typeface="Neuropolitical Rg" panose="020B0605020201080104" charset="0"/>
            </a:endParaRPr>
          </a:p>
        </p:txBody>
      </p:sp>
      <p:sp>
        <p:nvSpPr>
          <p:cNvPr id="51" name="Rounded Rectangle 50"/>
          <p:cNvSpPr/>
          <p:nvPr/>
        </p:nvSpPr>
        <p:spPr>
          <a:xfrm>
            <a:off x="7897495" y="4751705"/>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Text Box 51"/>
          <p:cNvSpPr txBox="1"/>
          <p:nvPr/>
        </p:nvSpPr>
        <p:spPr>
          <a:xfrm>
            <a:off x="8166735" y="4772660"/>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57" name="Text Box 56"/>
          <p:cNvSpPr txBox="1"/>
          <p:nvPr/>
        </p:nvSpPr>
        <p:spPr>
          <a:xfrm>
            <a:off x="5848350" y="5873115"/>
            <a:ext cx="1430020" cy="645160"/>
          </a:xfrm>
          <a:prstGeom prst="rect">
            <a:avLst/>
          </a:prstGeom>
          <a:noFill/>
        </p:spPr>
        <p:txBody>
          <a:bodyPr wrap="none" rtlCol="0">
            <a:spAutoFit/>
          </a:bodyPr>
          <a:p>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Every AWS account</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has a defeult eventbus</a:t>
            </a:r>
            <a:endParaRPr lang="pt-PT" altLang="en-US" sz="1200">
              <a:solidFill>
                <a:schemeClr val="bg1"/>
              </a:solidFill>
              <a:latin typeface="Janda Cheerful Script" panose="02000505000000020003" charset="0"/>
              <a:cs typeface="Janda Cheerful Script" panose="02000505000000020003" charset="0"/>
            </a:endParaRPr>
          </a:p>
        </p:txBody>
      </p:sp>
      <p:sp>
        <p:nvSpPr>
          <p:cNvPr id="59" name="Text Box 58"/>
          <p:cNvSpPr txBox="1"/>
          <p:nvPr/>
        </p:nvSpPr>
        <p:spPr>
          <a:xfrm>
            <a:off x="8073390" y="3545840"/>
            <a:ext cx="1862455" cy="645160"/>
          </a:xfrm>
          <a:prstGeom prst="rect">
            <a:avLst/>
          </a:prstGeom>
          <a:noFill/>
        </p:spPr>
        <p:txBody>
          <a:bodyPr wrap="none" rtlCol="0">
            <a:spAutoFit/>
          </a:bodyPr>
          <a:p>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Listen to AWS Service events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in your default event bus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60" name="Curved Connector 59"/>
          <p:cNvCxnSpPr/>
          <p:nvPr/>
        </p:nvCxnSpPr>
        <p:spPr>
          <a:xfrm rot="10800000" flipV="1">
            <a:off x="7206615" y="377444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3" name="Curved Connector 62"/>
          <p:cNvCxnSpPr/>
          <p:nvPr/>
        </p:nvCxnSpPr>
        <p:spPr>
          <a:xfrm>
            <a:off x="6488430" y="4932680"/>
            <a:ext cx="1217930" cy="3175"/>
          </a:xfrm>
          <a:prstGeom prst="curvedConnector3">
            <a:avLst>
              <a:gd name="adj1" fmla="val 5005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64"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33820" y="4819650"/>
            <a:ext cx="221615" cy="221615"/>
          </a:xfrm>
          <a:prstGeom prst="rect">
            <a:avLst/>
          </a:prstGeom>
          <a:solidFill>
            <a:schemeClr val="accent4"/>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 Box 64"/>
          <p:cNvSpPr txBox="1"/>
          <p:nvPr/>
        </p:nvSpPr>
        <p:spPr>
          <a:xfrm>
            <a:off x="5651184" y="4838700"/>
            <a:ext cx="770255" cy="198755"/>
          </a:xfrm>
          <a:prstGeom prst="rect">
            <a:avLst/>
          </a:prstGeom>
          <a:noFill/>
        </p:spPr>
        <p:txBody>
          <a:bodyPr wrap="none" rtlCol="0">
            <a:spAutoFit/>
          </a:bodyPr>
          <a:p>
            <a:pPr algn="ctr"/>
            <a:r>
              <a:rPr lang="pt-PT" altLang="en-US" sz="700">
                <a:solidFill>
                  <a:schemeClr val="bg1"/>
                </a:solidFill>
                <a:latin typeface="Neuropolitical Rg" panose="020B0605020201080104" charset="0"/>
                <a:cs typeface="Neuropolitical Rg" panose="020B0605020201080104" charset="0"/>
              </a:rPr>
              <a:t>CLoudTrail</a:t>
            </a:r>
            <a:endParaRPr lang="pt-PT" altLang="en-US" sz="700">
              <a:solidFill>
                <a:schemeClr val="bg1"/>
              </a:solidFill>
              <a:latin typeface="Neuropolitical Rg" panose="020B0605020201080104" charset="0"/>
              <a:cs typeface="Neuropolitical Rg" panose="020B0605020201080104" charset="0"/>
            </a:endParaRPr>
          </a:p>
        </p:txBody>
      </p:sp>
      <p:sp>
        <p:nvSpPr>
          <p:cNvPr id="66" name="Text Box 65"/>
          <p:cNvSpPr txBox="1"/>
          <p:nvPr/>
        </p:nvSpPr>
        <p:spPr>
          <a:xfrm>
            <a:off x="5531169" y="4265295"/>
            <a:ext cx="937895" cy="306705"/>
          </a:xfrm>
          <a:prstGeom prst="rect">
            <a:avLst/>
          </a:prstGeom>
          <a:noFill/>
        </p:spPr>
        <p:txBody>
          <a:bodyPr wrap="none" rtlCol="0">
            <a:spAutoFit/>
          </a:bodyPr>
          <a:p>
            <a:pPr algn="ctr"/>
            <a:r>
              <a:rPr lang="pt-PT" altLang="en-US" sz="700">
                <a:solidFill>
                  <a:schemeClr val="bg1"/>
                </a:solidFill>
                <a:latin typeface="Neuropolitical Rg" panose="020B0605020201080104" charset="0"/>
                <a:cs typeface="Neuropolitical Rg" panose="020B0605020201080104" charset="0"/>
              </a:rPr>
              <a:t>Tag changed</a:t>
            </a:r>
            <a:endParaRPr lang="pt-PT" altLang="en-US" sz="700">
              <a:solidFill>
                <a:schemeClr val="bg1"/>
              </a:solidFill>
              <a:latin typeface="Neuropolitical Rg" panose="020B0605020201080104" charset="0"/>
              <a:cs typeface="Neuropolitical Rg" panose="020B0605020201080104" charset="0"/>
            </a:endParaRPr>
          </a:p>
          <a:p>
            <a:pPr algn="ctr"/>
            <a:r>
              <a:rPr lang="pt-PT" altLang="en-US" sz="700">
                <a:solidFill>
                  <a:schemeClr val="bg1"/>
                </a:solidFill>
                <a:latin typeface="Neuropolitical Rg" panose="020B0605020201080104" charset="0"/>
                <a:cs typeface="Neuropolitical Rg" panose="020B0605020201080104" charset="0"/>
              </a:rPr>
              <a:t>on resources</a:t>
            </a:r>
            <a:endParaRPr lang="pt-PT" altLang="en-US" sz="700">
              <a:solidFill>
                <a:schemeClr val="bg1"/>
              </a:solidFill>
              <a:latin typeface="Neuropolitical Rg" panose="020B0605020201080104" charset="0"/>
              <a:cs typeface="Neuropolitical Rg" panose="020B0605020201080104" charset="0"/>
            </a:endParaRPr>
          </a:p>
        </p:txBody>
      </p:sp>
      <p:sp>
        <p:nvSpPr>
          <p:cNvPr id="67" name="Text Box 66"/>
          <p:cNvSpPr txBox="1"/>
          <p:nvPr/>
        </p:nvSpPr>
        <p:spPr>
          <a:xfrm>
            <a:off x="5400359" y="5304155"/>
            <a:ext cx="1052195" cy="198755"/>
          </a:xfrm>
          <a:prstGeom prst="rect">
            <a:avLst/>
          </a:prstGeom>
          <a:noFill/>
        </p:spPr>
        <p:txBody>
          <a:bodyPr wrap="none" rtlCol="0">
            <a:spAutoFit/>
          </a:bodyPr>
          <a:p>
            <a:pPr algn="ctr"/>
            <a:r>
              <a:rPr lang="pt-PT" altLang="en-US" sz="700">
                <a:solidFill>
                  <a:schemeClr val="bg1"/>
                </a:solidFill>
                <a:latin typeface="Neuropolitical Rg" panose="020B0605020201080104" charset="0"/>
                <a:cs typeface="Neuropolitical Rg" panose="020B0605020201080104" charset="0"/>
              </a:rPr>
              <a:t>Service Events</a:t>
            </a:r>
            <a:endParaRPr lang="pt-PT" altLang="en-US" sz="700">
              <a:solidFill>
                <a:schemeClr val="bg1"/>
              </a:solidFill>
              <a:latin typeface="Neuropolitical Rg" panose="020B0605020201080104" charset="0"/>
              <a:cs typeface="Neuropolitical Rg" panose="020B0605020201080104" charset="0"/>
            </a:endParaRPr>
          </a:p>
        </p:txBody>
      </p:sp>
      <p:sp>
        <p:nvSpPr>
          <p:cNvPr id="68" name="Rounded Rectangle 67"/>
          <p:cNvSpPr/>
          <p:nvPr/>
        </p:nvSpPr>
        <p:spPr>
          <a:xfrm>
            <a:off x="7757795" y="4577715"/>
            <a:ext cx="1727835" cy="700405"/>
          </a:xfrm>
          <a:prstGeom prst="roundRect">
            <a:avLst/>
          </a:prstGeom>
          <a:solidFill>
            <a:schemeClr val="accent1">
              <a:alpha val="0"/>
            </a:schemeClr>
          </a:solid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9" name="Text Box 68"/>
          <p:cNvSpPr txBox="1"/>
          <p:nvPr/>
        </p:nvSpPr>
        <p:spPr>
          <a:xfrm>
            <a:off x="7946392" y="5396865"/>
            <a:ext cx="1210310" cy="198755"/>
          </a:xfrm>
          <a:prstGeom prst="rect">
            <a:avLst/>
          </a:prstGeom>
          <a:noFill/>
        </p:spPr>
        <p:txBody>
          <a:bodyPr wrap="none" rtlCol="0">
            <a:spAutoFit/>
          </a:bodyPr>
          <a:p>
            <a:pPr algn="ctr"/>
            <a:r>
              <a:rPr lang="pt-PT" altLang="en-US" sz="700">
                <a:solidFill>
                  <a:schemeClr val="bg1"/>
                </a:solidFill>
                <a:latin typeface="Neuropolitical Rg" panose="020B0605020201080104" charset="0"/>
                <a:cs typeface="Neuropolitical Rg" panose="020B0605020201080104" charset="0"/>
              </a:rPr>
              <a:t>Default Event Bus</a:t>
            </a:r>
            <a:endParaRPr lang="pt-PT" altLang="en-US" sz="700">
              <a:solidFill>
                <a:schemeClr val="bg1"/>
              </a:solidFill>
              <a:latin typeface="Neuropolitical Rg" panose="020B0605020201080104" charset="0"/>
              <a:cs typeface="Neuropolitical Rg" panose="020B0605020201080104" charset="0"/>
            </a:endParaRPr>
          </a:p>
        </p:txBody>
      </p:sp>
      <p:cxnSp>
        <p:nvCxnSpPr>
          <p:cNvPr id="70" name="Curved Connector 69"/>
          <p:cNvCxnSpPr/>
          <p:nvPr/>
        </p:nvCxnSpPr>
        <p:spPr>
          <a:xfrm flipV="1">
            <a:off x="7206615" y="5305425"/>
            <a:ext cx="739775" cy="735965"/>
          </a:xfrm>
          <a:prstGeom prst="curvedConnector3">
            <a:avLst>
              <a:gd name="adj1" fmla="val 50043"/>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1" name="Curved Connector 70"/>
          <p:cNvCxnSpPr/>
          <p:nvPr/>
        </p:nvCxnSpPr>
        <p:spPr>
          <a:xfrm flipV="1">
            <a:off x="8472170" y="2518410"/>
            <a:ext cx="1101090" cy="76200"/>
          </a:xfrm>
          <a:prstGeom prst="curvedConnector3">
            <a:avLst>
              <a:gd name="adj1" fmla="val 50058"/>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7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96350" y="2454910"/>
            <a:ext cx="221615" cy="221615"/>
          </a:xfrm>
          <a:prstGeom prst="rect">
            <a:avLst/>
          </a:prstGeom>
          <a:solidFill>
            <a:schemeClr val="accent2"/>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4810" y="2427605"/>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0"/>
          <p:cNvSpPr txBox="1">
            <a:spLocks noChangeArrowheads="1"/>
          </p:cNvSpPr>
          <p:nvPr/>
        </p:nvSpPr>
        <p:spPr bwMode="auto">
          <a:xfrm>
            <a:off x="7757795" y="2927985"/>
            <a:ext cx="10007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 name="TextBox 20"/>
          <p:cNvSpPr txBox="1">
            <a:spLocks noChangeArrowheads="1"/>
          </p:cNvSpPr>
          <p:nvPr/>
        </p:nvSpPr>
        <p:spPr bwMode="auto">
          <a:xfrm>
            <a:off x="8367395" y="2152015"/>
            <a:ext cx="120586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rPr>
              <a:t>Order Created</a:t>
            </a:r>
            <a:endParaRPr lang="pt-PT" altLang="en-US" sz="1100" b="1" dirty="0">
              <a:solidFill>
                <a:schemeClr val="bg1"/>
              </a:solidFill>
              <a:latin typeface="Janda Cheerful Script" panose="02000505000000020003" charset="0"/>
              <a:ea typeface="Amazon Ember" panose="020B0603020204020204" pitchFamily="34" charset="0"/>
              <a:cs typeface="Janda Cheerful Script" panose="02000505000000020003" charset="0"/>
            </a:endParaRPr>
          </a:p>
        </p:txBody>
      </p:sp>
      <p:sp>
        <p:nvSpPr>
          <p:cNvPr id="76" name="Rounded Rectangle 75"/>
          <p:cNvSpPr/>
          <p:nvPr/>
        </p:nvSpPr>
        <p:spPr>
          <a:xfrm>
            <a:off x="9573260" y="2169160"/>
            <a:ext cx="1727835" cy="700405"/>
          </a:xfrm>
          <a:prstGeom prst="roundRect">
            <a:avLst/>
          </a:prstGeom>
          <a:solidFill>
            <a:schemeClr val="accent1">
              <a:alpha val="0"/>
            </a:schemeClr>
          </a:solid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7" name="Rounded Rectangle 76"/>
          <p:cNvSpPr/>
          <p:nvPr/>
        </p:nvSpPr>
        <p:spPr>
          <a:xfrm>
            <a:off x="9756775" y="236093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 name="Text Box 77"/>
          <p:cNvSpPr txBox="1"/>
          <p:nvPr/>
        </p:nvSpPr>
        <p:spPr>
          <a:xfrm>
            <a:off x="10026015" y="238188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79" name="Text Box 78"/>
          <p:cNvSpPr txBox="1"/>
          <p:nvPr/>
        </p:nvSpPr>
        <p:spPr>
          <a:xfrm>
            <a:off x="9822500" y="2989580"/>
            <a:ext cx="1229995" cy="198755"/>
          </a:xfrm>
          <a:prstGeom prst="rect">
            <a:avLst/>
          </a:prstGeom>
          <a:noFill/>
        </p:spPr>
        <p:txBody>
          <a:bodyPr wrap="none" rtlCol="0">
            <a:spAutoFit/>
          </a:bodyPr>
          <a:p>
            <a:pPr algn="ctr"/>
            <a:r>
              <a:rPr lang="pt-PT" altLang="en-US" sz="700">
                <a:solidFill>
                  <a:schemeClr val="bg1"/>
                </a:solidFill>
                <a:latin typeface="Neuropolitical Rg" panose="020B0605020201080104" charset="0"/>
                <a:cs typeface="Neuropolitical Rg" panose="020B0605020201080104" charset="0"/>
              </a:rPr>
              <a:t>Custom Event Bus</a:t>
            </a:r>
            <a:endParaRPr lang="pt-PT" altLang="en-US" sz="700">
              <a:solidFill>
                <a:schemeClr val="bg1"/>
              </a:solidFill>
              <a:latin typeface="Neuropolitical Rg" panose="020B0605020201080104" charset="0"/>
              <a:cs typeface="Neuropolitical Rg" panose="020B0605020201080104" charset="0"/>
            </a:endParaRPr>
          </a:p>
        </p:txBody>
      </p:sp>
      <p:sp>
        <p:nvSpPr>
          <p:cNvPr id="80" name="Text Box 79"/>
          <p:cNvSpPr txBox="1"/>
          <p:nvPr/>
        </p:nvSpPr>
        <p:spPr>
          <a:xfrm>
            <a:off x="9695815" y="1188720"/>
            <a:ext cx="188595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You can create own bus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send custom events to your bus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81" name="Curved Connector 80"/>
          <p:cNvCxnSpPr/>
          <p:nvPr/>
        </p:nvCxnSpPr>
        <p:spPr>
          <a:xfrm rot="10800000" flipV="1">
            <a:off x="8829040" y="141732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 name="Rectangles 4"/>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4" name="Curved Connector 13"/>
          <p:cNvCxnSpPr/>
          <p:nvPr/>
        </p:nvCxnSpPr>
        <p:spPr>
          <a:xfrm flipV="1">
            <a:off x="3241675" y="228219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5"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4600" y="218884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urved Connector 4"/>
          <p:cNvCxnSpPr/>
          <p:nvPr/>
        </p:nvCxnSpPr>
        <p:spPr>
          <a:xfrm flipV="1">
            <a:off x="1720215" y="223266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 name="Rectangles 6"/>
          <p:cNvSpPr/>
          <p:nvPr/>
        </p:nvSpPr>
        <p:spPr>
          <a:xfrm>
            <a:off x="228600" y="6493510"/>
            <a:ext cx="606806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54965" y="284480"/>
            <a:ext cx="5128895" cy="398780"/>
          </a:xfrm>
          <a:prstGeom prst="rect">
            <a:avLst/>
          </a:prstGeom>
          <a:noFill/>
        </p:spPr>
        <p:txBody>
          <a:bodyPr wrap="none" rtlCol="0">
            <a:spAutoFit/>
          </a:bodyPr>
          <a:p>
            <a:pPr algn="l"/>
            <a:r>
              <a:rPr lang="pt-PT" altLang="en-US" sz="2000" b="1" dirty="0">
                <a:solidFill>
                  <a:schemeClr val="bg1"/>
                </a:solidFill>
                <a:sym typeface="+mn-ea"/>
              </a:rPr>
              <a:t>Understanding EventBridge target</a:t>
            </a:r>
            <a:endParaRPr lang="pt-PT" altLang="en-US" sz="2000" b="1" dirty="0">
              <a:solidFill>
                <a:schemeClr val="bg1"/>
              </a:solidFill>
              <a:sym typeface="+mn-ea"/>
            </a:endParaRPr>
          </a:p>
        </p:txBody>
      </p:sp>
      <p:sp>
        <p:nvSpPr>
          <p:cNvPr id="9" name="Text Box 8"/>
          <p:cNvSpPr txBox="1"/>
          <p:nvPr/>
        </p:nvSpPr>
        <p:spPr>
          <a:xfrm>
            <a:off x="227965" y="6479540"/>
            <a:ext cx="6024245" cy="275590"/>
          </a:xfrm>
          <a:prstGeom prst="rect">
            <a:avLst/>
          </a:prstGeom>
          <a:noFill/>
        </p:spPr>
        <p:txBody>
          <a:bodyPr wrap="square" rtlCol="0" anchor="t">
            <a:spAutoFit/>
          </a:bodyPr>
          <a:p>
            <a:r>
              <a:rPr lang="en-US" sz="1200">
                <a:solidFill>
                  <a:schemeClr val="bg1"/>
                </a:solidFill>
              </a:rPr>
              <a:t>Serverless Visuals: Small bite sized visuals about Amazon</a:t>
            </a:r>
            <a:r>
              <a:rPr lang="pt-PT" altLang="en-US" sz="1200">
                <a:solidFill>
                  <a:schemeClr val="bg1"/>
                </a:solidFill>
              </a:rPr>
              <a:t> </a:t>
            </a:r>
            <a:r>
              <a:rPr lang="en-US" sz="1200">
                <a:solidFill>
                  <a:schemeClr val="bg1"/>
                </a:solidFill>
              </a:rPr>
              <a:t>EventBridge</a:t>
            </a:r>
            <a:r>
              <a:rPr lang="pt-PT" altLang="en-US" sz="1200">
                <a:solidFill>
                  <a:schemeClr val="bg1"/>
                </a:solidFill>
              </a:rPr>
              <a:t> </a:t>
            </a:r>
            <a:r>
              <a:rPr lang="en-US" sz="1200">
                <a:solidFill>
                  <a:schemeClr val="bg1"/>
                </a:solidFill>
              </a:rPr>
              <a:t>David Boyne</a:t>
            </a:r>
            <a:endParaRPr lang="en-US" sz="1200">
              <a:solidFill>
                <a:schemeClr val="bg1"/>
              </a:solidFill>
            </a:endParaRPr>
          </a:p>
        </p:txBody>
      </p:sp>
      <p:cxnSp>
        <p:nvCxnSpPr>
          <p:cNvPr id="8" name="Curved Connector 7"/>
          <p:cNvCxnSpPr>
            <a:endCxn id="21" idx="1"/>
          </p:cNvCxnSpPr>
          <p:nvPr/>
        </p:nvCxnSpPr>
        <p:spPr>
          <a:xfrm flipV="1">
            <a:off x="354330" y="2249805"/>
            <a:ext cx="50292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3865" y="212217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6"/>
          <p:cNvSpPr txBox="1"/>
          <p:nvPr/>
        </p:nvSpPr>
        <p:spPr>
          <a:xfrm>
            <a:off x="288608" y="3449955"/>
            <a:ext cx="1920875"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What are target ? </a:t>
            </a:r>
            <a:endParaRPr lang="pt-PT" altLang="en-US" sz="1200">
              <a:solidFill>
                <a:schemeClr val="bg1"/>
              </a:solidFill>
              <a:latin typeface="Neuropolitical Rg" panose="020B0605020201080104" charset="0"/>
              <a:cs typeface="Neuropolitical Rg" panose="020B0605020201080104" charset="0"/>
            </a:endParaRPr>
          </a:p>
        </p:txBody>
      </p:sp>
      <p:sp>
        <p:nvSpPr>
          <p:cNvPr id="21" name="Rounded Rectangle 20"/>
          <p:cNvSpPr/>
          <p:nvPr/>
        </p:nvSpPr>
        <p:spPr>
          <a:xfrm>
            <a:off x="857250" y="20802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126490" y="21012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31" name="Rounded Rectangle 30"/>
          <p:cNvSpPr/>
          <p:nvPr/>
        </p:nvSpPr>
        <p:spPr>
          <a:xfrm>
            <a:off x="4239895" y="2102485"/>
            <a:ext cx="107124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4509135" y="2123440"/>
            <a:ext cx="599440" cy="275590"/>
          </a:xfrm>
          <a:prstGeom prst="rect">
            <a:avLst/>
          </a:prstGeom>
          <a:noFill/>
        </p:spPr>
        <p:txBody>
          <a:bodyPr wrap="none" rtlCol="0">
            <a:spAutoFit/>
          </a:bodyPr>
          <a:p>
            <a:r>
              <a:rPr lang="pt-PT" altLang="en-US" sz="1200">
                <a:solidFill>
                  <a:schemeClr val="bg1"/>
                </a:solidFill>
              </a:rPr>
              <a:t>target</a:t>
            </a:r>
            <a:endParaRPr lang="pt-PT" altLang="en-US" sz="1200">
              <a:solidFill>
                <a:schemeClr val="bg1"/>
              </a:solidFill>
            </a:endParaRPr>
          </a:p>
        </p:txBody>
      </p:sp>
      <p:sp>
        <p:nvSpPr>
          <p:cNvPr id="34" name="Text Box 33"/>
          <p:cNvSpPr txBox="1"/>
          <p:nvPr/>
        </p:nvSpPr>
        <p:spPr>
          <a:xfrm>
            <a:off x="1660525" y="1280795"/>
            <a:ext cx="136906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Does not know about</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consumers decoupled</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4" idx="0"/>
          </p:cNvCxnSpPr>
          <p:nvPr/>
        </p:nvCxnSpPr>
        <p:spPr>
          <a:xfrm rot="10800000" flipV="1">
            <a:off x="843915" y="147955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4436110" y="2989580"/>
            <a:ext cx="92202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Also knoe as</a:t>
            </a:r>
            <a:endParaRPr lang="pt-PT" altLang="en-US" sz="1200">
              <a:solidFill>
                <a:schemeClr val="bg1"/>
              </a:solidFill>
              <a:latin typeface="Janda Cheerful Script" panose="02000505000000020003" charset="0"/>
              <a:cs typeface="Janda Cheerful Script" panose="02000505000000020003" charset="0"/>
            </a:endParaRPr>
          </a:p>
          <a:p>
            <a:pPr algn="ctr"/>
            <a:r>
              <a:rPr lang="pt-PT" altLang="en-US" sz="1200">
                <a:solidFill>
                  <a:schemeClr val="bg1"/>
                </a:solidFill>
                <a:latin typeface="Janda Cheerful Script" panose="02000505000000020003" charset="0"/>
                <a:cs typeface="Janda Cheerful Script" panose="02000505000000020003" charset="0"/>
              </a:rPr>
              <a:t>consumer</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6200000">
            <a:off x="472122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1" name="Curved Connector 70"/>
          <p:cNvCxnSpPr/>
          <p:nvPr/>
        </p:nvCxnSpPr>
        <p:spPr>
          <a:xfrm>
            <a:off x="7877175" y="2966085"/>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73"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680" y="2729865"/>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0"/>
          <p:cNvSpPr txBox="1">
            <a:spLocks noChangeArrowheads="1"/>
          </p:cNvSpPr>
          <p:nvPr/>
        </p:nvSpPr>
        <p:spPr bwMode="auto">
          <a:xfrm>
            <a:off x="9635490" y="3307080"/>
            <a:ext cx="10007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Lambda</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7" name="Rounded Rectangle 76"/>
          <p:cNvSpPr/>
          <p:nvPr/>
        </p:nvSpPr>
        <p:spPr>
          <a:xfrm>
            <a:off x="6628130" y="27914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 name="Text Box 77"/>
          <p:cNvSpPr txBox="1"/>
          <p:nvPr/>
        </p:nvSpPr>
        <p:spPr>
          <a:xfrm>
            <a:off x="6897370" y="28124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80" name="Text Box 79"/>
          <p:cNvSpPr txBox="1"/>
          <p:nvPr/>
        </p:nvSpPr>
        <p:spPr>
          <a:xfrm>
            <a:off x="8003540" y="1634490"/>
            <a:ext cx="1885315"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Bus need permissions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to talk to targewt(ex lambda)</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81" name="Curved Connector 80"/>
          <p:cNvCxnSpPr/>
          <p:nvPr/>
        </p:nvCxnSpPr>
        <p:spPr>
          <a:xfrm rot="10800000" flipV="1">
            <a:off x="7218045" y="1864995"/>
            <a:ext cx="866775" cy="815340"/>
          </a:xfrm>
          <a:prstGeom prst="curvedConnector3">
            <a:avLst>
              <a:gd name="adj1" fmla="val 49963"/>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2666365" y="2101215"/>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935605" y="2122170"/>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pic>
        <p:nvPicPr>
          <p:cNvPr id="1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3140" y="213931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urved Connector 15"/>
          <p:cNvCxnSpPr/>
          <p:nvPr/>
        </p:nvCxnSpPr>
        <p:spPr>
          <a:xfrm rot="16200000">
            <a:off x="279590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2524125" y="2869565"/>
            <a:ext cx="107632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filter out events</a:t>
            </a:r>
            <a:endParaRPr lang="pt-PT" altLang="en-US" sz="1200">
              <a:solidFill>
                <a:schemeClr val="bg1"/>
              </a:solidFill>
              <a:latin typeface="Janda Cheerful Script" panose="02000505000000020003" charset="0"/>
              <a:cs typeface="Janda Cheerful Script" panose="02000505000000020003" charset="0"/>
            </a:endParaRPr>
          </a:p>
        </p:txBody>
      </p:sp>
      <p:sp>
        <p:nvSpPr>
          <p:cNvPr id="20" name="Rounded Rectangle 19"/>
          <p:cNvSpPr/>
          <p:nvPr/>
        </p:nvSpPr>
        <p:spPr>
          <a:xfrm>
            <a:off x="8346440" y="2806700"/>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8615680" y="2827655"/>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cxnSp>
        <p:nvCxnSpPr>
          <p:cNvPr id="24" name="Curved Connector 23"/>
          <p:cNvCxnSpPr/>
          <p:nvPr/>
        </p:nvCxnSpPr>
        <p:spPr>
          <a:xfrm>
            <a:off x="9305290" y="2974340"/>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5" name="Text Box 24"/>
          <p:cNvSpPr txBox="1"/>
          <p:nvPr/>
        </p:nvSpPr>
        <p:spPr>
          <a:xfrm>
            <a:off x="6449061" y="4022090"/>
            <a:ext cx="2065020"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Target Permissions </a:t>
            </a:r>
            <a:endParaRPr lang="pt-PT" altLang="en-US" sz="1200">
              <a:solidFill>
                <a:schemeClr val="bg1"/>
              </a:solidFill>
              <a:latin typeface="Neuropolitical Rg" panose="020B0605020201080104" charset="0"/>
              <a:cs typeface="Neuropolitical Rg" panose="020B0605020201080104" charset="0"/>
            </a:endParaRPr>
          </a:p>
        </p:txBody>
      </p:sp>
      <p:sp>
        <p:nvSpPr>
          <p:cNvPr id="26" name="Text Box 25"/>
          <p:cNvSpPr txBox="1"/>
          <p:nvPr/>
        </p:nvSpPr>
        <p:spPr>
          <a:xfrm>
            <a:off x="10773410" y="3145155"/>
            <a:ext cx="1047750"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Target Example</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29" name="Curved Connector 28"/>
          <p:cNvCxnSpPr>
            <a:endCxn id="73" idx="3"/>
          </p:cNvCxnSpPr>
          <p:nvPr/>
        </p:nvCxnSpPr>
        <p:spPr>
          <a:xfrm rot="10800000">
            <a:off x="10386060" y="2980055"/>
            <a:ext cx="811530" cy="104140"/>
          </a:xfrm>
          <a:prstGeom prst="curvedConnector3">
            <a:avLst>
              <a:gd name="adj1" fmla="val 50000"/>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80" idx="3"/>
          </p:cNvCxnSpPr>
          <p:nvPr/>
        </p:nvCxnSpPr>
        <p:spPr>
          <a:xfrm>
            <a:off x="9888855" y="1864995"/>
            <a:ext cx="179070" cy="788035"/>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36" name="Picture 35" descr="lock"/>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3155" y="2118360"/>
            <a:ext cx="245745" cy="280670"/>
          </a:xfrm>
          <a:prstGeom prst="rect">
            <a:avLst/>
          </a:prstGeom>
        </p:spPr>
      </p:pic>
      <p:sp>
        <p:nvSpPr>
          <p:cNvPr id="37" name="Text Box 36"/>
          <p:cNvSpPr txBox="1"/>
          <p:nvPr/>
        </p:nvSpPr>
        <p:spPr>
          <a:xfrm>
            <a:off x="546100" y="3834765"/>
            <a:ext cx="4404360"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Targets are consumer of you events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use rules to process events before reaching targets</a:t>
            </a:r>
            <a:endParaRPr lang="pt-PT" altLang="en-US" sz="1000">
              <a:solidFill>
                <a:schemeClr val="bg1"/>
              </a:solidFill>
              <a:latin typeface="Neuropolitical Rg" panose="020B0605020201080104" charset="0"/>
              <a:cs typeface="Neuropolitical Rg" panose="020B0605020201080104" charset="0"/>
            </a:endParaRPr>
          </a:p>
        </p:txBody>
      </p:sp>
      <p:sp>
        <p:nvSpPr>
          <p:cNvPr id="47" name="Text Box 46"/>
          <p:cNvSpPr txBox="1"/>
          <p:nvPr/>
        </p:nvSpPr>
        <p:spPr>
          <a:xfrm>
            <a:off x="6699250" y="4389120"/>
            <a:ext cx="3437255"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Your eventBridge bus need permissions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to send events to targets</a:t>
            </a:r>
            <a:endParaRPr lang="pt-PT" altLang="en-US" sz="1000">
              <a:solidFill>
                <a:schemeClr val="bg1"/>
              </a:solidFill>
              <a:latin typeface="Neuropolitical Rg" panose="020B0605020201080104" charset="0"/>
              <a:cs typeface="Neuropolitical Rg" panose="020B0605020201080104" charset="0"/>
            </a:endParaRPr>
          </a:p>
        </p:txBody>
      </p:sp>
      <p:sp>
        <p:nvSpPr>
          <p:cNvPr id="2" name="Rectangles 1"/>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a:t>
            </a:r>
            <a:r>
              <a:rPr lang="pt-PT" sz="2000" b="1">
                <a:solidFill>
                  <a:schemeClr val="bg1"/>
                </a:solidFill>
                <a:sym typeface="+mn-ea"/>
              </a:rPr>
              <a:t>EventBridge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https://github.com/weder96/joinCommunity2023/blob/main/learning/19_eventbridge/README.md</a:t>
            </a:r>
            <a:endParaRPr lang="en-US" sz="1200">
              <a:solidFill>
                <a:schemeClr val="bg1"/>
              </a:solidFill>
            </a:endParaRPr>
          </a:p>
        </p:txBody>
      </p:sp>
      <p:pic>
        <p:nvPicPr>
          <p:cNvPr id="7" name="Graphic 19"/>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439400" y="495363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p:cNvSpPr txBox="1">
            <a:spLocks noChangeArrowheads="1"/>
          </p:cNvSpPr>
          <p:nvPr/>
        </p:nvSpPr>
        <p:spPr bwMode="auto">
          <a:xfrm>
            <a:off x="9682163" y="5725160"/>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 name="Picture 8"/>
          <p:cNvPicPr>
            <a:picLocks noChangeAspect="1"/>
          </p:cNvPicPr>
          <p:nvPr/>
        </p:nvPicPr>
        <p:blipFill>
          <a:blip r:embed="rId3"/>
          <a:stretch>
            <a:fillRect/>
          </a:stretch>
        </p:blipFill>
        <p:spPr>
          <a:xfrm>
            <a:off x="456565" y="887095"/>
            <a:ext cx="9246235" cy="5260975"/>
          </a:xfrm>
          <a:prstGeom prst="rect">
            <a:avLst/>
          </a:prstGeom>
        </p:spPr>
      </p:pic>
      <p:pic>
        <p:nvPicPr>
          <p:cNvPr id="10" name="Picture 9"/>
          <p:cNvPicPr>
            <a:picLocks noChangeAspect="1"/>
          </p:cNvPicPr>
          <p:nvPr/>
        </p:nvPicPr>
        <p:blipFill>
          <a:blip r:embed="rId4"/>
          <a:stretch>
            <a:fillRect/>
          </a:stretch>
        </p:blipFill>
        <p:spPr>
          <a:xfrm>
            <a:off x="9450705" y="877570"/>
            <a:ext cx="2524125" cy="2562225"/>
          </a:xfrm>
          <a:prstGeom prst="rect">
            <a:avLst/>
          </a:prstGeom>
        </p:spPr>
      </p:pic>
      <p:sp>
        <p:nvSpPr>
          <p:cNvPr id="11" name="Rectangles 10"/>
          <p:cNvSpPr/>
          <p:nvPr/>
        </p:nvSpPr>
        <p:spPr>
          <a:xfrm>
            <a:off x="456565" y="3220720"/>
            <a:ext cx="1732280" cy="9880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0750" y="-14605"/>
            <a:ext cx="10001250" cy="681355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496060"/>
            <a:ext cx="3850005" cy="222567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Orchestration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25"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45" y="2159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4445" y="1041400"/>
            <a:ext cx="15189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3970"/>
            <a:ext cx="12205970" cy="6890385"/>
          </a:xfrm>
          <a:prstGeom prst="rect">
            <a:avLst/>
          </a:prstGeom>
        </p:spPr>
      </p:pic>
      <p:sp>
        <p:nvSpPr>
          <p:cNvPr id="4" name="Rectangles 3"/>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61620" y="2707958"/>
            <a:ext cx="3688715" cy="1487170"/>
          </a:xfrm>
          <a:prstGeom prst="rect">
            <a:avLst/>
          </a:prstGeom>
        </p:spPr>
        <p:txBody>
          <a:bodyPr vert="horz" wrap="square" lIns="0" tIns="10583" rIns="0" bIns="0" rtlCol="0">
            <a:spAutoFit/>
          </a:bodyPr>
          <a:lstStyle/>
          <a:p>
            <a:pPr marL="12700" algn="ctr">
              <a:lnSpc>
                <a:spcPct val="100000"/>
              </a:lnSpc>
              <a:spcBef>
                <a:spcPts val="100"/>
              </a:spcBef>
            </a:pPr>
            <a:r>
              <a:rPr sz="4800">
                <a:solidFill>
                  <a:schemeClr val="bg1"/>
                </a:solidFill>
                <a:latin typeface="Swiss921 BT" panose="020B0806030502050204" charset="0"/>
                <a:cs typeface="Swiss921 BT" panose="020B0806030502050204" charset="0"/>
                <a:sym typeface="+mn-ea"/>
              </a:rPr>
              <a:t>AWS </a:t>
            </a:r>
            <a:br>
              <a:rPr sz="4800">
                <a:solidFill>
                  <a:schemeClr val="bg1"/>
                </a:solidFill>
                <a:latin typeface="Swiss921 BT" panose="020B0806030502050204" charset="0"/>
                <a:cs typeface="Swiss921 BT" panose="020B0806030502050204" charset="0"/>
                <a:sym typeface="+mn-ea"/>
              </a:rPr>
            </a:br>
            <a:r>
              <a:rPr sz="4800">
                <a:solidFill>
                  <a:schemeClr val="bg1"/>
                </a:solidFill>
                <a:latin typeface="Swiss921 BT" panose="020B0806030502050204" charset="0"/>
                <a:cs typeface="Swiss921 BT" panose="020B0806030502050204" charset="0"/>
                <a:sym typeface="+mn-ea"/>
              </a:rPr>
              <a:t>Step Functions</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2"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90" y="30988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4457700" cy="398780"/>
          </a:xfrm>
          <a:prstGeom prst="rect">
            <a:avLst/>
          </a:prstGeom>
          <a:noFill/>
        </p:spPr>
        <p:txBody>
          <a:bodyPr wrap="none" rtlCol="0">
            <a:spAutoFit/>
          </a:bodyPr>
          <a:p>
            <a:pPr algn="l"/>
            <a:r>
              <a:rPr lang="pt-PT" altLang="en-US" sz="2000" b="1" dirty="0">
                <a:solidFill>
                  <a:schemeClr val="bg1"/>
                </a:solidFill>
                <a:sym typeface="+mn-ea"/>
              </a:rPr>
              <a:t>What is AWS Step Functions ?</a:t>
            </a:r>
            <a:endParaRPr lang="pt-PT" altLang="en-US" sz="2000" b="1" dirty="0">
              <a:solidFill>
                <a:schemeClr val="bg1"/>
              </a:solidFill>
              <a:sym typeface="+mn-ea"/>
            </a:endParaRPr>
          </a:p>
        </p:txBody>
      </p:sp>
      <p:sp>
        <p:nvSpPr>
          <p:cNvPr id="2" name="Text Box 1"/>
          <p:cNvSpPr txBox="1"/>
          <p:nvPr/>
        </p:nvSpPr>
        <p:spPr>
          <a:xfrm>
            <a:off x="321945" y="1139190"/>
            <a:ext cx="11268075" cy="4769485"/>
          </a:xfrm>
          <a:prstGeom prst="rect">
            <a:avLst/>
          </a:prstGeom>
          <a:noFill/>
        </p:spPr>
        <p:txBody>
          <a:bodyPr wrap="square" rtlCol="0">
            <a:spAutoFit/>
          </a:bodyPr>
          <a:p>
            <a:pPr indent="0" algn="l">
              <a:buClrTx/>
              <a:buSzTx/>
              <a:buFont typeface="Arial" panose="02080604020202020204" pitchFamily="34" charset="0"/>
              <a:buNone/>
            </a:pPr>
            <a:r>
              <a:rPr lang="pt-PT" sz="1600" b="1">
                <a:solidFill>
                  <a:schemeClr val="bg1"/>
                </a:solidFill>
                <a:sym typeface="+mn-ea"/>
              </a:rPr>
              <a:t>AWS Step Functions</a:t>
            </a:r>
            <a:r>
              <a:rPr lang="pt-PT" sz="1600">
                <a:solidFill>
                  <a:schemeClr val="bg1"/>
                </a:solidFill>
                <a:sym typeface="+mn-ea"/>
              </a:rPr>
              <a:t> is a low-code, </a:t>
            </a:r>
            <a:r>
              <a:rPr lang="pt-PT" sz="1600" b="1">
                <a:solidFill>
                  <a:schemeClr val="bg1"/>
                </a:solidFill>
                <a:sym typeface="+mn-ea"/>
              </a:rPr>
              <a:t>visual workflow</a:t>
            </a:r>
            <a:r>
              <a:rPr lang="pt-PT" sz="1600">
                <a:solidFill>
                  <a:schemeClr val="bg1"/>
                </a:solidFill>
                <a:sym typeface="+mn-ea"/>
              </a:rPr>
              <a:t> service</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that developers use to build </a:t>
            </a:r>
            <a:r>
              <a:rPr lang="pt-PT" sz="1600" b="1">
                <a:solidFill>
                  <a:schemeClr val="bg1"/>
                </a:solidFill>
                <a:sym typeface="+mn-ea"/>
              </a:rPr>
              <a:t>distributed applications</a:t>
            </a:r>
            <a:r>
              <a:rPr lang="pt-PT" sz="1600">
                <a:solidFill>
                  <a:schemeClr val="bg1"/>
                </a:solidFill>
                <a:sym typeface="+mn-ea"/>
              </a:rPr>
              <a:t>, automate</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IT and business processes.</a:t>
            </a:r>
            <a:endParaRPr lang="pt-PT" sz="1600">
              <a:solidFill>
                <a:schemeClr val="bg1"/>
              </a:solidFill>
              <a:sym typeface="+mn-ea"/>
            </a:endParaRPr>
          </a:p>
          <a:p>
            <a:pPr marL="342900" indent="-342900" algn="l">
              <a:buClrTx/>
              <a:buSzTx/>
              <a:buFont typeface="Arial" panose="02080604020202020204" pitchFamily="34" charset="0"/>
              <a:buChar char="•"/>
            </a:pPr>
            <a:endParaRPr lang="pt-PT" sz="1600">
              <a:solidFill>
                <a:schemeClr val="bg1"/>
              </a:solidFill>
              <a:sym typeface="+mn-ea"/>
            </a:endParaRPr>
          </a:p>
          <a:p>
            <a:pPr indent="0" algn="l">
              <a:buClrTx/>
              <a:buSzTx/>
              <a:buFont typeface="Arial" panose="02080604020202020204" pitchFamily="34" charset="0"/>
              <a:buNone/>
            </a:pPr>
            <a:r>
              <a:rPr lang="pt-PT" sz="1600" b="1">
                <a:solidFill>
                  <a:schemeClr val="bg1"/>
                </a:solidFill>
                <a:sym typeface="+mn-ea"/>
              </a:rPr>
              <a:t>Step Functions</a:t>
            </a:r>
            <a:r>
              <a:rPr lang="pt-PT" sz="1600">
                <a:solidFill>
                  <a:schemeClr val="bg1"/>
                </a:solidFill>
                <a:sym typeface="+mn-ea"/>
              </a:rPr>
              <a:t> is a </a:t>
            </a:r>
            <a:r>
              <a:rPr lang="pt-PT" sz="1600" b="1">
                <a:solidFill>
                  <a:schemeClr val="bg1"/>
                </a:solidFill>
                <a:sym typeface="+mn-ea"/>
              </a:rPr>
              <a:t>serverless orchestration</a:t>
            </a:r>
            <a:r>
              <a:rPr lang="pt-PT" sz="1600">
                <a:solidFill>
                  <a:schemeClr val="bg1"/>
                </a:solidFill>
                <a:sym typeface="+mn-ea"/>
              </a:rPr>
              <a:t> service that</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combine AWS Lambda functions and other AWS services to</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build business critical applications.</a:t>
            </a:r>
            <a:endParaRPr lang="pt-PT" sz="1600">
              <a:solidFill>
                <a:schemeClr val="bg1"/>
              </a:solidFill>
              <a:sym typeface="+mn-ea"/>
            </a:endParaRPr>
          </a:p>
          <a:p>
            <a:pPr marL="342900" indent="-342900" algn="l">
              <a:buClrTx/>
              <a:buSzTx/>
              <a:buFont typeface="Arial" panose="02080604020202020204" pitchFamily="34" charset="0"/>
              <a:buAutoNum type="arabicPeriod"/>
            </a:pPr>
            <a:endParaRPr lang="pt-PT" sz="1600">
              <a:solidFill>
                <a:schemeClr val="bg1"/>
              </a:solidFill>
              <a:sym typeface="+mn-ea"/>
            </a:endParaRPr>
          </a:p>
          <a:p>
            <a:pPr indent="0" algn="l">
              <a:buClrTx/>
              <a:buSzTx/>
              <a:buFont typeface="Arial" panose="02080604020202020204" pitchFamily="34" charset="0"/>
              <a:buNone/>
            </a:pPr>
            <a:r>
              <a:rPr lang="pt-PT" sz="1600" b="1">
                <a:solidFill>
                  <a:schemeClr val="bg1"/>
                </a:solidFill>
                <a:sym typeface="+mn-ea"/>
              </a:rPr>
              <a:t>Step Functions</a:t>
            </a:r>
            <a:r>
              <a:rPr lang="pt-PT" sz="1600">
                <a:solidFill>
                  <a:schemeClr val="bg1"/>
                </a:solidFill>
                <a:sym typeface="+mn-ea"/>
              </a:rPr>
              <a:t> is based on </a:t>
            </a:r>
            <a:r>
              <a:rPr lang="pt-PT" sz="1600" b="1">
                <a:solidFill>
                  <a:schemeClr val="bg1"/>
                </a:solidFill>
                <a:sym typeface="+mn-ea"/>
              </a:rPr>
              <a:t>state machines and tasks</a:t>
            </a:r>
            <a:r>
              <a:rPr lang="pt-PT" sz="1600">
                <a:solidFill>
                  <a:schemeClr val="bg1"/>
                </a:solidFill>
                <a:sym typeface="+mn-ea"/>
              </a:rPr>
              <a:t>. A </a:t>
            </a:r>
            <a:r>
              <a:rPr lang="pt-PT" sz="1600" b="1">
                <a:solidFill>
                  <a:schemeClr val="bg1"/>
                </a:solidFill>
                <a:sym typeface="+mn-ea"/>
              </a:rPr>
              <a:t>state</a:t>
            </a:r>
            <a:endParaRPr lang="pt-PT" sz="1600" b="1">
              <a:solidFill>
                <a:schemeClr val="bg1"/>
              </a:solidFill>
              <a:sym typeface="+mn-ea"/>
            </a:endParaRPr>
          </a:p>
          <a:p>
            <a:pPr indent="0" algn="l">
              <a:buClrTx/>
              <a:buSzTx/>
              <a:buFont typeface="Arial" panose="02080604020202020204" pitchFamily="34" charset="0"/>
              <a:buNone/>
            </a:pPr>
            <a:r>
              <a:rPr lang="pt-PT" sz="1600" b="1">
                <a:solidFill>
                  <a:schemeClr val="bg1"/>
                </a:solidFill>
                <a:sym typeface="+mn-ea"/>
              </a:rPr>
              <a:t>     machine </a:t>
            </a:r>
            <a:r>
              <a:rPr lang="pt-PT" sz="1600">
                <a:solidFill>
                  <a:schemeClr val="bg1"/>
                </a:solidFill>
                <a:sym typeface="+mn-ea"/>
              </a:rPr>
              <a:t>is a </a:t>
            </a:r>
            <a:r>
              <a:rPr lang="pt-PT" sz="1600" b="1">
                <a:solidFill>
                  <a:schemeClr val="bg1"/>
                </a:solidFill>
                <a:sym typeface="+mn-ea"/>
              </a:rPr>
              <a:t>workflow</a:t>
            </a:r>
            <a:r>
              <a:rPr lang="pt-PT" sz="1600">
                <a:solidFill>
                  <a:schemeClr val="bg1"/>
                </a:solidFill>
                <a:sym typeface="+mn-ea"/>
              </a:rPr>
              <a:t>. A </a:t>
            </a:r>
            <a:r>
              <a:rPr lang="pt-PT" sz="1600" b="1">
                <a:solidFill>
                  <a:schemeClr val="bg1"/>
                </a:solidFill>
                <a:sym typeface="+mn-ea"/>
              </a:rPr>
              <a:t>task </a:t>
            </a:r>
            <a:r>
              <a:rPr lang="pt-PT" sz="1600">
                <a:solidFill>
                  <a:schemeClr val="bg1"/>
                </a:solidFill>
                <a:sym typeface="+mn-ea"/>
              </a:rPr>
              <a:t>is a </a:t>
            </a:r>
            <a:r>
              <a:rPr lang="pt-PT" sz="1600" b="1">
                <a:solidFill>
                  <a:schemeClr val="bg1"/>
                </a:solidFill>
                <a:sym typeface="+mn-ea"/>
              </a:rPr>
              <a:t>state </a:t>
            </a:r>
            <a:r>
              <a:rPr lang="pt-PT" sz="1600">
                <a:solidFill>
                  <a:schemeClr val="bg1"/>
                </a:solidFill>
                <a:sym typeface="+mn-ea"/>
              </a:rPr>
              <a:t>in a </a:t>
            </a:r>
            <a:r>
              <a:rPr lang="pt-PT" sz="1600" b="1">
                <a:solidFill>
                  <a:schemeClr val="bg1"/>
                </a:solidFill>
                <a:sym typeface="+mn-ea"/>
              </a:rPr>
              <a:t>workflow </a:t>
            </a:r>
            <a:r>
              <a:rPr lang="pt-PT" sz="1600">
                <a:solidFill>
                  <a:schemeClr val="bg1"/>
                </a:solidFill>
                <a:sym typeface="+mn-ea"/>
              </a:rPr>
              <a:t>that </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represents a single unit of work that another AWS service</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performs.</a:t>
            </a:r>
            <a:endParaRPr lang="pt-PT" sz="1600">
              <a:solidFill>
                <a:schemeClr val="bg1"/>
              </a:solidFill>
              <a:sym typeface="+mn-ea"/>
            </a:endParaRPr>
          </a:p>
          <a:p>
            <a:pPr marL="342900" indent="-342900" algn="l">
              <a:buClrTx/>
              <a:buSzTx/>
              <a:buFont typeface="Arial" panose="02080604020202020204" pitchFamily="34" charset="0"/>
              <a:buAutoNum type="arabicPeriod"/>
            </a:pPr>
            <a:endParaRPr lang="pt-PT" sz="1600">
              <a:solidFill>
                <a:schemeClr val="bg1"/>
              </a:solidFill>
              <a:sym typeface="+mn-ea"/>
            </a:endParaRPr>
          </a:p>
          <a:p>
            <a:pPr indent="0" algn="l">
              <a:buClrTx/>
              <a:buSzTx/>
              <a:buFont typeface="Arial" panose="02080604020202020204" pitchFamily="34" charset="0"/>
              <a:buNone/>
            </a:pPr>
            <a:r>
              <a:rPr lang="pt-PT" sz="1600" b="1">
                <a:solidFill>
                  <a:schemeClr val="bg1"/>
                </a:solidFill>
                <a:sym typeface="+mn-ea"/>
              </a:rPr>
              <a:t>AWS Step Functions</a:t>
            </a:r>
            <a:r>
              <a:rPr lang="pt-PT" sz="1600">
                <a:solidFill>
                  <a:schemeClr val="bg1"/>
                </a:solidFill>
                <a:sym typeface="+mn-ea"/>
              </a:rPr>
              <a:t> makes it </a:t>
            </a:r>
            <a:r>
              <a:rPr lang="pt-PT" sz="1600" b="1">
                <a:solidFill>
                  <a:schemeClr val="bg1"/>
                </a:solidFill>
                <a:sym typeface="+mn-ea"/>
              </a:rPr>
              <a:t>easier </a:t>
            </a:r>
            <a:r>
              <a:rPr lang="pt-PT" sz="1600">
                <a:solidFill>
                  <a:schemeClr val="bg1"/>
                </a:solidFill>
                <a:sym typeface="+mn-ea"/>
              </a:rPr>
              <a:t>to </a:t>
            </a:r>
            <a:r>
              <a:rPr lang="pt-PT" sz="1600" b="1">
                <a:solidFill>
                  <a:schemeClr val="bg1"/>
                </a:solidFill>
                <a:sym typeface="+mn-ea"/>
              </a:rPr>
              <a:t>orchestrate </a:t>
            </a:r>
            <a:r>
              <a:rPr lang="pt-PT" sz="1600">
                <a:solidFill>
                  <a:schemeClr val="bg1"/>
                </a:solidFill>
                <a:sym typeface="+mn-ea"/>
              </a:rPr>
              <a:t>multiple</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AWS services to accomplish tasks.</a:t>
            </a:r>
            <a:endParaRPr lang="pt-PT" sz="1600">
              <a:solidFill>
                <a:schemeClr val="bg1"/>
              </a:solidFill>
              <a:sym typeface="+mn-ea"/>
            </a:endParaRPr>
          </a:p>
          <a:p>
            <a:pPr marL="342900" indent="-342900" algn="l">
              <a:buClrTx/>
              <a:buSzTx/>
              <a:buFont typeface="Arial" panose="02080604020202020204" pitchFamily="34" charset="0"/>
              <a:buAutoNum type="arabicPeriod"/>
            </a:pPr>
            <a:endParaRPr lang="pt-PT" sz="1600">
              <a:solidFill>
                <a:schemeClr val="bg1"/>
              </a:solidFill>
              <a:sym typeface="+mn-ea"/>
            </a:endParaRPr>
          </a:p>
          <a:p>
            <a:pPr indent="0" algn="l">
              <a:buClrTx/>
              <a:buSzTx/>
              <a:buFont typeface="Arial" panose="02080604020202020204" pitchFamily="34" charset="0"/>
              <a:buNone/>
            </a:pPr>
            <a:r>
              <a:rPr lang="pt-PT" sz="1600" b="1">
                <a:solidFill>
                  <a:schemeClr val="bg1"/>
                </a:solidFill>
                <a:sym typeface="+mn-ea"/>
              </a:rPr>
              <a:t>Step Functions</a:t>
            </a:r>
            <a:r>
              <a:rPr lang="pt-PT" sz="1600">
                <a:solidFill>
                  <a:schemeClr val="bg1"/>
                </a:solidFill>
                <a:sym typeface="+mn-ea"/>
              </a:rPr>
              <a:t> allows you to </a:t>
            </a:r>
            <a:r>
              <a:rPr lang="pt-PT" sz="1600" b="1">
                <a:solidFill>
                  <a:schemeClr val="bg1"/>
                </a:solidFill>
                <a:sym typeface="+mn-ea"/>
              </a:rPr>
              <a:t>create steps</a:t>
            </a:r>
            <a:r>
              <a:rPr lang="pt-PT" sz="1600">
                <a:solidFill>
                  <a:schemeClr val="bg1"/>
                </a:solidFill>
                <a:sym typeface="+mn-ea"/>
              </a:rPr>
              <a:t> in a </a:t>
            </a:r>
            <a:r>
              <a:rPr lang="pt-PT" sz="1600" b="1">
                <a:solidFill>
                  <a:schemeClr val="bg1"/>
                </a:solidFill>
                <a:sym typeface="+mn-ea"/>
              </a:rPr>
              <a:t>process </a:t>
            </a:r>
            <a:r>
              <a:rPr lang="pt-PT" sz="1600">
                <a:solidFill>
                  <a:schemeClr val="bg1"/>
                </a:solidFill>
                <a:sym typeface="+mn-ea"/>
              </a:rPr>
              <a:t>where</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the output of one step becomes the input for another step, all</a:t>
            </a:r>
            <a:endParaRPr lang="pt-PT" sz="1600">
              <a:solidFill>
                <a:schemeClr val="bg1"/>
              </a:solidFill>
              <a:sym typeface="+mn-ea"/>
            </a:endParaRPr>
          </a:p>
          <a:p>
            <a:pPr indent="0" algn="l">
              <a:buClrTx/>
              <a:buSzTx/>
              <a:buFont typeface="Arial" panose="02080604020202020204" pitchFamily="34" charset="0"/>
              <a:buNone/>
            </a:pPr>
            <a:r>
              <a:rPr lang="pt-PT" sz="1600">
                <a:solidFill>
                  <a:schemeClr val="bg1"/>
                </a:solidFill>
                <a:sym typeface="+mn-ea"/>
              </a:rPr>
              <a:t>      using a visual workflow editor.</a:t>
            </a:r>
            <a:endParaRPr lang="pt-PT" sz="1600">
              <a:solidFill>
                <a:schemeClr val="bg1"/>
              </a:solidFill>
              <a:sym typeface="+mn-ea"/>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93120" y="575310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1831975" cy="398780"/>
          </a:xfrm>
          <a:prstGeom prst="rect">
            <a:avLst/>
          </a:prstGeom>
          <a:noFill/>
        </p:spPr>
        <p:txBody>
          <a:bodyPr wrap="none" rtlCol="0">
            <a:spAutoFit/>
          </a:bodyPr>
          <a:p>
            <a:pPr algn="l"/>
            <a:r>
              <a:rPr lang="pt-PT" altLang="en-US" sz="2000" b="1" dirty="0">
                <a:solidFill>
                  <a:schemeClr val="bg1"/>
                </a:solidFill>
                <a:sym typeface="+mn-ea"/>
              </a:rPr>
              <a:t>State types</a:t>
            </a:r>
            <a:endParaRPr lang="pt-PT" altLang="en-US" sz="2000" b="1" dirty="0">
              <a:solidFill>
                <a:schemeClr val="bg1"/>
              </a:solidFill>
              <a:sym typeface="+mn-ea"/>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88700" y="6200775"/>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s 28"/>
          <p:cNvSpPr/>
          <p:nvPr/>
        </p:nvSpPr>
        <p:spPr>
          <a:xfrm>
            <a:off x="509270" y="111633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407035" y="1224915"/>
            <a:ext cx="1224915" cy="521970"/>
          </a:xfrm>
          <a:prstGeom prst="rect">
            <a:avLst/>
          </a:prstGeom>
          <a:noFill/>
        </p:spPr>
        <p:txBody>
          <a:bodyPr wrap="square" rtlCol="0" anchor="t">
            <a:spAutoFit/>
          </a:bodyPr>
          <a:p>
            <a:pPr algn="ctr"/>
            <a:r>
              <a:rPr lang="pt-PT" altLang="en-US" sz="1400">
                <a:solidFill>
                  <a:schemeClr val="bg1"/>
                </a:solidFill>
              </a:rPr>
              <a:t>Task</a:t>
            </a:r>
            <a:endParaRPr lang="pt-PT" altLang="en-US" sz="1400">
              <a:solidFill>
                <a:schemeClr val="bg1"/>
              </a:solidFill>
            </a:endParaRPr>
          </a:p>
          <a:p>
            <a:pPr algn="ctr"/>
            <a:endParaRPr lang="pt-PT" altLang="en-US" sz="1400">
              <a:solidFill>
                <a:schemeClr val="bg1"/>
              </a:solidFill>
            </a:endParaRPr>
          </a:p>
        </p:txBody>
      </p:sp>
      <p:sp>
        <p:nvSpPr>
          <p:cNvPr id="8" name="Rectangles 7"/>
          <p:cNvSpPr/>
          <p:nvPr/>
        </p:nvSpPr>
        <p:spPr>
          <a:xfrm>
            <a:off x="1855470" y="111252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1911985" y="1265555"/>
            <a:ext cx="3509010" cy="306705"/>
          </a:xfrm>
          <a:prstGeom prst="rect">
            <a:avLst/>
          </a:prstGeom>
          <a:noFill/>
        </p:spPr>
        <p:txBody>
          <a:bodyPr wrap="square" rtlCol="0" anchor="t">
            <a:spAutoFit/>
          </a:bodyPr>
          <a:p>
            <a:pPr algn="l"/>
            <a:r>
              <a:rPr lang="pt-PT" sz="1400">
                <a:solidFill>
                  <a:schemeClr val="bg1"/>
                </a:solidFill>
              </a:rPr>
              <a:t>A single unit of work</a:t>
            </a:r>
            <a:endParaRPr lang="pt-PT" sz="1400">
              <a:solidFill>
                <a:schemeClr val="bg1"/>
              </a:solidFill>
            </a:endParaRPr>
          </a:p>
        </p:txBody>
      </p:sp>
      <p:sp>
        <p:nvSpPr>
          <p:cNvPr id="10" name="Rectangles 9"/>
          <p:cNvSpPr/>
          <p:nvPr/>
        </p:nvSpPr>
        <p:spPr>
          <a:xfrm>
            <a:off x="514350" y="17183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513715" y="1859915"/>
            <a:ext cx="1224915" cy="521970"/>
          </a:xfrm>
          <a:prstGeom prst="rect">
            <a:avLst/>
          </a:prstGeom>
          <a:noFill/>
        </p:spPr>
        <p:txBody>
          <a:bodyPr wrap="square" rtlCol="0" anchor="t">
            <a:spAutoFit/>
          </a:bodyPr>
          <a:p>
            <a:pPr algn="ctr"/>
            <a:r>
              <a:rPr lang="pt-PT" altLang="en-US" sz="1400">
                <a:solidFill>
                  <a:schemeClr val="bg1"/>
                </a:solidFill>
              </a:rPr>
              <a:t>Choice</a:t>
            </a:r>
            <a:endParaRPr lang="pt-PT" altLang="en-US" sz="1400">
              <a:solidFill>
                <a:schemeClr val="bg1"/>
              </a:solidFill>
            </a:endParaRPr>
          </a:p>
          <a:p>
            <a:pPr algn="ctr"/>
            <a:endParaRPr lang="pt-PT" altLang="en-US" sz="1400">
              <a:solidFill>
                <a:schemeClr val="bg1"/>
              </a:solidFill>
            </a:endParaRPr>
          </a:p>
        </p:txBody>
      </p:sp>
      <p:sp>
        <p:nvSpPr>
          <p:cNvPr id="12" name="Rectangles 11"/>
          <p:cNvSpPr/>
          <p:nvPr/>
        </p:nvSpPr>
        <p:spPr>
          <a:xfrm>
            <a:off x="1860550" y="17272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866265" y="1890395"/>
            <a:ext cx="5139690" cy="306705"/>
          </a:xfrm>
          <a:prstGeom prst="rect">
            <a:avLst/>
          </a:prstGeom>
          <a:noFill/>
        </p:spPr>
        <p:txBody>
          <a:bodyPr wrap="square" rtlCol="0" anchor="t">
            <a:spAutoFit/>
          </a:bodyPr>
          <a:p>
            <a:pPr algn="l"/>
            <a:r>
              <a:rPr lang="pt-PT" sz="1400">
                <a:solidFill>
                  <a:schemeClr val="bg1"/>
                </a:solidFill>
              </a:rPr>
              <a:t>Adds branching logic</a:t>
            </a:r>
            <a:endParaRPr lang="pt-PT" sz="1400">
              <a:solidFill>
                <a:schemeClr val="bg1"/>
              </a:solidFill>
            </a:endParaRPr>
          </a:p>
        </p:txBody>
      </p:sp>
      <p:sp>
        <p:nvSpPr>
          <p:cNvPr id="22" name="Rectangles 21"/>
          <p:cNvSpPr/>
          <p:nvPr/>
        </p:nvSpPr>
        <p:spPr>
          <a:xfrm>
            <a:off x="514350" y="23279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554355" y="2449195"/>
            <a:ext cx="1224915" cy="521970"/>
          </a:xfrm>
          <a:prstGeom prst="rect">
            <a:avLst/>
          </a:prstGeom>
          <a:noFill/>
        </p:spPr>
        <p:txBody>
          <a:bodyPr wrap="square" rtlCol="0" anchor="t">
            <a:spAutoFit/>
          </a:bodyPr>
          <a:p>
            <a:pPr algn="ctr"/>
            <a:r>
              <a:rPr lang="pt-PT" altLang="en-US" sz="1400">
                <a:solidFill>
                  <a:schemeClr val="bg1"/>
                </a:solidFill>
              </a:rPr>
              <a:t>Parallel</a:t>
            </a:r>
            <a:endParaRPr lang="pt-PT" altLang="en-US" sz="1400">
              <a:solidFill>
                <a:schemeClr val="bg1"/>
              </a:solidFill>
            </a:endParaRPr>
          </a:p>
          <a:p>
            <a:pPr algn="ctr"/>
            <a:endParaRPr lang="pt-PT" altLang="en-US" sz="1400">
              <a:solidFill>
                <a:schemeClr val="bg1"/>
              </a:solidFill>
            </a:endParaRPr>
          </a:p>
        </p:txBody>
      </p:sp>
      <p:sp>
        <p:nvSpPr>
          <p:cNvPr id="24" name="Rectangles 23"/>
          <p:cNvSpPr/>
          <p:nvPr/>
        </p:nvSpPr>
        <p:spPr>
          <a:xfrm>
            <a:off x="1860550" y="23368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1876425" y="2489835"/>
            <a:ext cx="5139690" cy="306705"/>
          </a:xfrm>
          <a:prstGeom prst="rect">
            <a:avLst/>
          </a:prstGeom>
          <a:noFill/>
        </p:spPr>
        <p:txBody>
          <a:bodyPr wrap="square" rtlCol="0" anchor="t">
            <a:spAutoFit/>
          </a:bodyPr>
          <a:p>
            <a:pPr algn="l"/>
            <a:r>
              <a:rPr lang="pt-PT" sz="1400">
                <a:solidFill>
                  <a:schemeClr val="bg1"/>
                </a:solidFill>
              </a:rPr>
              <a:t>Fork and join the data across tasks</a:t>
            </a:r>
            <a:endParaRPr lang="pt-PT" sz="1400">
              <a:solidFill>
                <a:schemeClr val="bg1"/>
              </a:solidFill>
            </a:endParaRPr>
          </a:p>
        </p:txBody>
      </p:sp>
      <p:sp>
        <p:nvSpPr>
          <p:cNvPr id="26" name="Rectangles 25"/>
          <p:cNvSpPr/>
          <p:nvPr/>
        </p:nvSpPr>
        <p:spPr>
          <a:xfrm>
            <a:off x="519430" y="29425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447675" y="3063875"/>
            <a:ext cx="1224915" cy="521970"/>
          </a:xfrm>
          <a:prstGeom prst="rect">
            <a:avLst/>
          </a:prstGeom>
          <a:noFill/>
        </p:spPr>
        <p:txBody>
          <a:bodyPr wrap="square" rtlCol="0" anchor="t">
            <a:spAutoFit/>
          </a:bodyPr>
          <a:p>
            <a:pPr algn="ctr"/>
            <a:r>
              <a:rPr lang="pt-PT" altLang="en-US" sz="1400">
                <a:solidFill>
                  <a:schemeClr val="bg1"/>
                </a:solidFill>
              </a:rPr>
              <a:t>Wait</a:t>
            </a:r>
            <a:endParaRPr lang="pt-PT" altLang="en-US" sz="1400">
              <a:solidFill>
                <a:schemeClr val="bg1"/>
              </a:solidFill>
            </a:endParaRPr>
          </a:p>
          <a:p>
            <a:pPr algn="ctr"/>
            <a:endParaRPr lang="pt-PT" altLang="en-US" sz="1400">
              <a:solidFill>
                <a:schemeClr val="bg1"/>
              </a:solidFill>
            </a:endParaRPr>
          </a:p>
        </p:txBody>
      </p:sp>
      <p:sp>
        <p:nvSpPr>
          <p:cNvPr id="28" name="Rectangles 27"/>
          <p:cNvSpPr/>
          <p:nvPr/>
        </p:nvSpPr>
        <p:spPr>
          <a:xfrm>
            <a:off x="1865630" y="29514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Text Box 32"/>
          <p:cNvSpPr txBox="1"/>
          <p:nvPr/>
        </p:nvSpPr>
        <p:spPr>
          <a:xfrm>
            <a:off x="1871345" y="3074035"/>
            <a:ext cx="5139690" cy="306705"/>
          </a:xfrm>
          <a:prstGeom prst="rect">
            <a:avLst/>
          </a:prstGeom>
          <a:noFill/>
        </p:spPr>
        <p:txBody>
          <a:bodyPr wrap="square" rtlCol="0" anchor="t">
            <a:spAutoFit/>
          </a:bodyPr>
          <a:p>
            <a:pPr algn="l"/>
            <a:r>
              <a:rPr lang="pt-PT" sz="1400">
                <a:solidFill>
                  <a:schemeClr val="bg1"/>
                </a:solidFill>
              </a:rPr>
              <a:t>Delay for a specified time</a:t>
            </a:r>
            <a:endParaRPr lang="pt-PT" sz="1400">
              <a:solidFill>
                <a:schemeClr val="bg1"/>
              </a:solidFill>
            </a:endParaRPr>
          </a:p>
        </p:txBody>
      </p:sp>
      <p:sp>
        <p:nvSpPr>
          <p:cNvPr id="35" name="Rectangles 34"/>
          <p:cNvSpPr/>
          <p:nvPr/>
        </p:nvSpPr>
        <p:spPr>
          <a:xfrm>
            <a:off x="514985" y="35598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443230" y="3668395"/>
            <a:ext cx="1224915" cy="521970"/>
          </a:xfrm>
          <a:prstGeom prst="rect">
            <a:avLst/>
          </a:prstGeom>
          <a:noFill/>
        </p:spPr>
        <p:txBody>
          <a:bodyPr wrap="square" rtlCol="0" anchor="t">
            <a:spAutoFit/>
          </a:bodyPr>
          <a:p>
            <a:pPr algn="ctr"/>
            <a:r>
              <a:rPr lang="pt-PT" altLang="en-US" sz="1400">
                <a:solidFill>
                  <a:schemeClr val="bg1"/>
                </a:solidFill>
              </a:rPr>
              <a:t>Fail</a:t>
            </a:r>
            <a:endParaRPr lang="pt-PT" altLang="en-US" sz="1400">
              <a:solidFill>
                <a:schemeClr val="bg1"/>
              </a:solidFill>
            </a:endParaRPr>
          </a:p>
          <a:p>
            <a:pPr algn="ctr"/>
            <a:endParaRPr lang="pt-PT" altLang="en-US" sz="1400">
              <a:solidFill>
                <a:schemeClr val="bg1"/>
              </a:solidFill>
            </a:endParaRPr>
          </a:p>
        </p:txBody>
      </p:sp>
      <p:sp>
        <p:nvSpPr>
          <p:cNvPr id="38" name="Rectangles 37"/>
          <p:cNvSpPr/>
          <p:nvPr/>
        </p:nvSpPr>
        <p:spPr>
          <a:xfrm>
            <a:off x="1861185" y="35560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 name="Text Box 39"/>
          <p:cNvSpPr txBox="1"/>
          <p:nvPr/>
        </p:nvSpPr>
        <p:spPr>
          <a:xfrm>
            <a:off x="1877060" y="3668395"/>
            <a:ext cx="5139690" cy="306705"/>
          </a:xfrm>
          <a:prstGeom prst="rect">
            <a:avLst/>
          </a:prstGeom>
          <a:noFill/>
        </p:spPr>
        <p:txBody>
          <a:bodyPr wrap="square" rtlCol="0" anchor="t">
            <a:spAutoFit/>
          </a:bodyPr>
          <a:p>
            <a:pPr algn="l"/>
            <a:r>
              <a:rPr lang="pt-PT" sz="1400">
                <a:solidFill>
                  <a:schemeClr val="bg1"/>
                </a:solidFill>
              </a:rPr>
              <a:t>Stops an execution and marks it as a failure</a:t>
            </a:r>
            <a:endParaRPr lang="pt-PT" sz="1400">
              <a:solidFill>
                <a:schemeClr val="bg1"/>
              </a:solidFill>
            </a:endParaRPr>
          </a:p>
        </p:txBody>
      </p:sp>
      <p:sp>
        <p:nvSpPr>
          <p:cNvPr id="41" name="Rectangles 40"/>
          <p:cNvSpPr/>
          <p:nvPr/>
        </p:nvSpPr>
        <p:spPr>
          <a:xfrm>
            <a:off x="520065" y="41617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Text Box 41"/>
          <p:cNvSpPr txBox="1"/>
          <p:nvPr/>
        </p:nvSpPr>
        <p:spPr>
          <a:xfrm>
            <a:off x="570230" y="4313555"/>
            <a:ext cx="1224915" cy="521970"/>
          </a:xfrm>
          <a:prstGeom prst="rect">
            <a:avLst/>
          </a:prstGeom>
          <a:noFill/>
        </p:spPr>
        <p:txBody>
          <a:bodyPr wrap="square" rtlCol="0" anchor="t">
            <a:spAutoFit/>
          </a:bodyPr>
          <a:p>
            <a:pPr algn="ctr"/>
            <a:r>
              <a:rPr lang="pt-PT" altLang="en-US" sz="1400">
                <a:solidFill>
                  <a:schemeClr val="bg1"/>
                </a:solidFill>
              </a:rPr>
              <a:t>Succeed</a:t>
            </a:r>
            <a:endParaRPr lang="pt-PT" altLang="en-US" sz="1400">
              <a:solidFill>
                <a:schemeClr val="bg1"/>
              </a:solidFill>
            </a:endParaRPr>
          </a:p>
          <a:p>
            <a:pPr algn="ctr"/>
            <a:endParaRPr lang="pt-PT" altLang="en-US" sz="1400">
              <a:solidFill>
                <a:schemeClr val="bg1"/>
              </a:solidFill>
            </a:endParaRPr>
          </a:p>
        </p:txBody>
      </p:sp>
      <p:sp>
        <p:nvSpPr>
          <p:cNvPr id="43" name="Rectangles 42"/>
          <p:cNvSpPr/>
          <p:nvPr/>
        </p:nvSpPr>
        <p:spPr>
          <a:xfrm>
            <a:off x="1866265" y="41706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 name="Text Box 43"/>
          <p:cNvSpPr txBox="1"/>
          <p:nvPr/>
        </p:nvSpPr>
        <p:spPr>
          <a:xfrm>
            <a:off x="1871980" y="4303395"/>
            <a:ext cx="5139690" cy="306705"/>
          </a:xfrm>
          <a:prstGeom prst="rect">
            <a:avLst/>
          </a:prstGeom>
          <a:noFill/>
        </p:spPr>
        <p:txBody>
          <a:bodyPr wrap="square" rtlCol="0" anchor="t">
            <a:spAutoFit/>
          </a:bodyPr>
          <a:p>
            <a:pPr algn="l"/>
            <a:r>
              <a:rPr lang="pt-PT" sz="1400">
                <a:solidFill>
                  <a:schemeClr val="bg1"/>
                </a:solidFill>
              </a:rPr>
              <a:t>Stops an execution successfully</a:t>
            </a:r>
            <a:endParaRPr lang="pt-PT" sz="1400">
              <a:solidFill>
                <a:schemeClr val="bg1"/>
              </a:solidFill>
            </a:endParaRPr>
          </a:p>
        </p:txBody>
      </p:sp>
      <p:sp>
        <p:nvSpPr>
          <p:cNvPr id="45" name="Rectangles 44"/>
          <p:cNvSpPr/>
          <p:nvPr/>
        </p:nvSpPr>
        <p:spPr>
          <a:xfrm>
            <a:off x="520065" y="47713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Text Box 45"/>
          <p:cNvSpPr txBox="1"/>
          <p:nvPr/>
        </p:nvSpPr>
        <p:spPr>
          <a:xfrm>
            <a:off x="427990" y="4892675"/>
            <a:ext cx="1224915" cy="521970"/>
          </a:xfrm>
          <a:prstGeom prst="rect">
            <a:avLst/>
          </a:prstGeom>
          <a:noFill/>
        </p:spPr>
        <p:txBody>
          <a:bodyPr wrap="square" rtlCol="0" anchor="t">
            <a:spAutoFit/>
          </a:bodyPr>
          <a:p>
            <a:pPr algn="ctr"/>
            <a:r>
              <a:rPr lang="pt-PT" altLang="en-US" sz="1400">
                <a:solidFill>
                  <a:schemeClr val="bg1"/>
                </a:solidFill>
              </a:rPr>
              <a:t>Pass</a:t>
            </a:r>
            <a:endParaRPr lang="pt-PT" altLang="en-US" sz="1400">
              <a:solidFill>
                <a:schemeClr val="bg1"/>
              </a:solidFill>
            </a:endParaRPr>
          </a:p>
          <a:p>
            <a:pPr algn="ctr"/>
            <a:endParaRPr lang="pt-PT" altLang="en-US" sz="1400">
              <a:solidFill>
                <a:schemeClr val="bg1"/>
              </a:solidFill>
            </a:endParaRPr>
          </a:p>
        </p:txBody>
      </p:sp>
      <p:sp>
        <p:nvSpPr>
          <p:cNvPr id="47" name="Rectangles 46"/>
          <p:cNvSpPr/>
          <p:nvPr/>
        </p:nvSpPr>
        <p:spPr>
          <a:xfrm>
            <a:off x="1866265" y="47802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Text Box 47"/>
          <p:cNvSpPr txBox="1"/>
          <p:nvPr/>
        </p:nvSpPr>
        <p:spPr>
          <a:xfrm>
            <a:off x="1861820" y="4892675"/>
            <a:ext cx="5139690" cy="306705"/>
          </a:xfrm>
          <a:prstGeom prst="rect">
            <a:avLst/>
          </a:prstGeom>
          <a:noFill/>
        </p:spPr>
        <p:txBody>
          <a:bodyPr wrap="square" rtlCol="0" anchor="t">
            <a:spAutoFit/>
          </a:bodyPr>
          <a:p>
            <a:pPr algn="l"/>
            <a:r>
              <a:rPr lang="pt-PT" sz="1400">
                <a:solidFill>
                  <a:schemeClr val="bg1"/>
                </a:solidFill>
              </a:rPr>
              <a:t>Passes its input to its output</a:t>
            </a:r>
            <a:endParaRPr lang="pt-PT" sz="1400">
              <a:solidFill>
                <a:schemeClr val="bg1"/>
              </a:solidFill>
            </a:endParaRPr>
          </a:p>
        </p:txBody>
      </p:sp>
      <p:pic>
        <p:nvPicPr>
          <p:cNvPr id="53" name="Picture 52"/>
          <p:cNvPicPr>
            <a:picLocks noChangeAspect="1"/>
          </p:cNvPicPr>
          <p:nvPr/>
        </p:nvPicPr>
        <p:blipFill>
          <a:blip r:embed="rId2"/>
          <a:stretch>
            <a:fillRect/>
          </a:stretch>
        </p:blipFill>
        <p:spPr>
          <a:xfrm>
            <a:off x="8925560" y="1754505"/>
            <a:ext cx="2668905" cy="567055"/>
          </a:xfrm>
          <a:prstGeom prst="rect">
            <a:avLst/>
          </a:prstGeom>
        </p:spPr>
      </p:pic>
      <p:pic>
        <p:nvPicPr>
          <p:cNvPr id="54" name="Picture 53"/>
          <p:cNvPicPr>
            <a:picLocks noChangeAspect="1"/>
          </p:cNvPicPr>
          <p:nvPr/>
        </p:nvPicPr>
        <p:blipFill>
          <a:blip r:embed="rId3"/>
          <a:stretch>
            <a:fillRect/>
          </a:stretch>
        </p:blipFill>
        <p:spPr>
          <a:xfrm>
            <a:off x="8941435" y="2390140"/>
            <a:ext cx="2653030" cy="503555"/>
          </a:xfrm>
          <a:prstGeom prst="rect">
            <a:avLst/>
          </a:prstGeom>
        </p:spPr>
      </p:pic>
      <p:pic>
        <p:nvPicPr>
          <p:cNvPr id="55" name="Picture 54"/>
          <p:cNvPicPr>
            <a:picLocks noChangeAspect="1"/>
          </p:cNvPicPr>
          <p:nvPr/>
        </p:nvPicPr>
        <p:blipFill>
          <a:blip r:embed="rId4"/>
          <a:stretch>
            <a:fillRect/>
          </a:stretch>
        </p:blipFill>
        <p:spPr>
          <a:xfrm>
            <a:off x="8925560" y="2962910"/>
            <a:ext cx="2687320" cy="516890"/>
          </a:xfrm>
          <a:prstGeom prst="rect">
            <a:avLst/>
          </a:prstGeom>
        </p:spPr>
      </p:pic>
      <p:pic>
        <p:nvPicPr>
          <p:cNvPr id="56" name="Picture 55"/>
          <p:cNvPicPr>
            <a:picLocks noChangeAspect="1"/>
          </p:cNvPicPr>
          <p:nvPr/>
        </p:nvPicPr>
        <p:blipFill>
          <a:blip r:embed="rId5"/>
          <a:stretch>
            <a:fillRect/>
          </a:stretch>
        </p:blipFill>
        <p:spPr>
          <a:xfrm>
            <a:off x="8924290" y="4804410"/>
            <a:ext cx="2690495" cy="543560"/>
          </a:xfrm>
          <a:prstGeom prst="rect">
            <a:avLst/>
          </a:prstGeom>
        </p:spPr>
      </p:pic>
      <p:sp>
        <p:nvSpPr>
          <p:cNvPr id="57" name="Rectangles 56"/>
          <p:cNvSpPr/>
          <p:nvPr/>
        </p:nvSpPr>
        <p:spPr>
          <a:xfrm>
            <a:off x="525145" y="538607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 name="Text Box 57"/>
          <p:cNvSpPr txBox="1"/>
          <p:nvPr/>
        </p:nvSpPr>
        <p:spPr>
          <a:xfrm>
            <a:off x="433070" y="5507355"/>
            <a:ext cx="1224915" cy="521970"/>
          </a:xfrm>
          <a:prstGeom prst="rect">
            <a:avLst/>
          </a:prstGeom>
          <a:noFill/>
        </p:spPr>
        <p:txBody>
          <a:bodyPr wrap="square" rtlCol="0" anchor="t">
            <a:spAutoFit/>
          </a:bodyPr>
          <a:p>
            <a:pPr algn="ctr"/>
            <a:r>
              <a:rPr lang="pt-PT" altLang="en-US" sz="1400">
                <a:solidFill>
                  <a:schemeClr val="bg1"/>
                </a:solidFill>
              </a:rPr>
              <a:t>Map</a:t>
            </a:r>
            <a:endParaRPr lang="pt-PT" altLang="en-US" sz="1400">
              <a:solidFill>
                <a:schemeClr val="bg1"/>
              </a:solidFill>
            </a:endParaRPr>
          </a:p>
          <a:p>
            <a:pPr algn="ctr"/>
            <a:endParaRPr lang="pt-PT" altLang="en-US" sz="1400">
              <a:solidFill>
                <a:schemeClr val="bg1"/>
              </a:solidFill>
            </a:endParaRPr>
          </a:p>
        </p:txBody>
      </p:sp>
      <p:sp>
        <p:nvSpPr>
          <p:cNvPr id="59" name="Rectangles 58"/>
          <p:cNvSpPr/>
          <p:nvPr/>
        </p:nvSpPr>
        <p:spPr>
          <a:xfrm>
            <a:off x="1871345" y="539496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 name="Text Box 59"/>
          <p:cNvSpPr txBox="1"/>
          <p:nvPr/>
        </p:nvSpPr>
        <p:spPr>
          <a:xfrm>
            <a:off x="1866900" y="5507355"/>
            <a:ext cx="5139690" cy="306705"/>
          </a:xfrm>
          <a:prstGeom prst="rect">
            <a:avLst/>
          </a:prstGeom>
          <a:noFill/>
        </p:spPr>
        <p:txBody>
          <a:bodyPr wrap="square" rtlCol="0" anchor="t">
            <a:spAutoFit/>
          </a:bodyPr>
          <a:p>
            <a:pPr algn="l"/>
            <a:r>
              <a:rPr lang="pt-PT" sz="1400">
                <a:solidFill>
                  <a:schemeClr val="bg1"/>
                </a:solidFill>
              </a:rPr>
              <a:t>Loop and Foreach</a:t>
            </a:r>
            <a:endParaRPr lang="pt-PT" sz="1400">
              <a:solidFill>
                <a:schemeClr val="bg1"/>
              </a:solidFill>
            </a:endParaRPr>
          </a:p>
        </p:txBody>
      </p:sp>
      <p:pic>
        <p:nvPicPr>
          <p:cNvPr id="64" name="Picture 63"/>
          <p:cNvPicPr>
            <a:picLocks noChangeAspect="1"/>
          </p:cNvPicPr>
          <p:nvPr/>
        </p:nvPicPr>
        <p:blipFill>
          <a:blip r:embed="rId6"/>
          <a:stretch>
            <a:fillRect/>
          </a:stretch>
        </p:blipFill>
        <p:spPr>
          <a:xfrm>
            <a:off x="8925560" y="5440045"/>
            <a:ext cx="2697480" cy="525780"/>
          </a:xfrm>
          <a:prstGeom prst="rect">
            <a:avLst/>
          </a:prstGeom>
        </p:spPr>
      </p:pic>
      <p:pic>
        <p:nvPicPr>
          <p:cNvPr id="65" name="Picture 64"/>
          <p:cNvPicPr>
            <a:picLocks noChangeAspect="1"/>
          </p:cNvPicPr>
          <p:nvPr/>
        </p:nvPicPr>
        <p:blipFill>
          <a:blip r:embed="rId7"/>
          <a:stretch>
            <a:fillRect/>
          </a:stretch>
        </p:blipFill>
        <p:spPr>
          <a:xfrm>
            <a:off x="8924925" y="4210685"/>
            <a:ext cx="2687955" cy="512445"/>
          </a:xfrm>
          <a:prstGeom prst="rect">
            <a:avLst/>
          </a:prstGeom>
        </p:spPr>
      </p:pic>
      <p:pic>
        <p:nvPicPr>
          <p:cNvPr id="67" name="Picture 66"/>
          <p:cNvPicPr>
            <a:picLocks noChangeAspect="1"/>
          </p:cNvPicPr>
          <p:nvPr/>
        </p:nvPicPr>
        <p:blipFill>
          <a:blip r:embed="rId8"/>
          <a:stretch>
            <a:fillRect/>
          </a:stretch>
        </p:blipFill>
        <p:spPr>
          <a:xfrm>
            <a:off x="8923655" y="3570605"/>
            <a:ext cx="2670810" cy="533400"/>
          </a:xfrm>
          <a:prstGeom prst="rect">
            <a:avLst/>
          </a:prstGeom>
        </p:spPr>
      </p:pic>
      <p:pic>
        <p:nvPicPr>
          <p:cNvPr id="68" name="Picture 67"/>
          <p:cNvPicPr>
            <a:picLocks noChangeAspect="1"/>
          </p:cNvPicPr>
          <p:nvPr/>
        </p:nvPicPr>
        <p:blipFill>
          <a:blip r:embed="rId9"/>
          <a:stretch>
            <a:fillRect/>
          </a:stretch>
        </p:blipFill>
        <p:spPr>
          <a:xfrm>
            <a:off x="3760470" y="1126490"/>
            <a:ext cx="2362200" cy="591820"/>
          </a:xfrm>
          <a:prstGeom prst="rect">
            <a:avLst/>
          </a:prstGeom>
        </p:spPr>
      </p:pic>
      <p:pic>
        <p:nvPicPr>
          <p:cNvPr id="69" name="Picture 68"/>
          <p:cNvPicPr>
            <a:picLocks noChangeAspect="1"/>
          </p:cNvPicPr>
          <p:nvPr/>
        </p:nvPicPr>
        <p:blipFill>
          <a:blip r:embed="rId10"/>
          <a:stretch>
            <a:fillRect/>
          </a:stretch>
        </p:blipFill>
        <p:spPr>
          <a:xfrm>
            <a:off x="5033010" y="1146175"/>
            <a:ext cx="2362200" cy="546735"/>
          </a:xfrm>
          <a:prstGeom prst="rect">
            <a:avLst/>
          </a:prstGeom>
        </p:spPr>
      </p:pic>
      <p:pic>
        <p:nvPicPr>
          <p:cNvPr id="70" name="Picture 69"/>
          <p:cNvPicPr>
            <a:picLocks noChangeAspect="1"/>
          </p:cNvPicPr>
          <p:nvPr/>
        </p:nvPicPr>
        <p:blipFill>
          <a:blip r:embed="rId11"/>
          <a:stretch>
            <a:fillRect/>
          </a:stretch>
        </p:blipFill>
        <p:spPr>
          <a:xfrm>
            <a:off x="6427470" y="1143635"/>
            <a:ext cx="2362200" cy="530860"/>
          </a:xfrm>
          <a:prstGeom prst="rect">
            <a:avLst/>
          </a:prstGeom>
        </p:spPr>
      </p:pic>
      <p:pic>
        <p:nvPicPr>
          <p:cNvPr id="71" name="Picture 70"/>
          <p:cNvPicPr>
            <a:picLocks noChangeAspect="1"/>
          </p:cNvPicPr>
          <p:nvPr/>
        </p:nvPicPr>
        <p:blipFill>
          <a:blip r:embed="rId12"/>
          <a:stretch>
            <a:fillRect/>
          </a:stretch>
        </p:blipFill>
        <p:spPr>
          <a:xfrm>
            <a:off x="7754620" y="1131570"/>
            <a:ext cx="2371725" cy="544830"/>
          </a:xfrm>
          <a:prstGeom prst="rect">
            <a:avLst/>
          </a:prstGeom>
        </p:spPr>
      </p:pic>
      <p:pic>
        <p:nvPicPr>
          <p:cNvPr id="72" name="Picture 71"/>
          <p:cNvPicPr>
            <a:picLocks noChangeAspect="1"/>
          </p:cNvPicPr>
          <p:nvPr/>
        </p:nvPicPr>
        <p:blipFill>
          <a:blip r:embed="rId13"/>
          <a:stretch>
            <a:fillRect/>
          </a:stretch>
        </p:blipFill>
        <p:spPr>
          <a:xfrm>
            <a:off x="9221470" y="1146810"/>
            <a:ext cx="2371725" cy="545465"/>
          </a:xfrm>
          <a:prstGeom prst="rect">
            <a:avLst/>
          </a:prstGeom>
        </p:spPr>
      </p:pic>
      <p:sp>
        <p:nvSpPr>
          <p:cNvPr id="5" name="Rectangles 4"/>
          <p:cNvSpPr/>
          <p:nvPr/>
        </p:nvSpPr>
        <p:spPr>
          <a:xfrm>
            <a:off x="450215" y="720725"/>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5574030" cy="398780"/>
          </a:xfrm>
          <a:prstGeom prst="rect">
            <a:avLst/>
          </a:prstGeom>
          <a:noFill/>
        </p:spPr>
        <p:txBody>
          <a:bodyPr wrap="none" rtlCol="0">
            <a:spAutoFit/>
          </a:bodyPr>
          <a:p>
            <a:pPr algn="l"/>
            <a:r>
              <a:rPr lang="pt-PT" altLang="en-US" sz="2000" b="1" dirty="0">
                <a:solidFill>
                  <a:schemeClr val="bg1"/>
                </a:solidFill>
                <a:sym typeface="+mn-ea"/>
              </a:rPr>
              <a:t>Benefits of using AWS Step Functions</a:t>
            </a:r>
            <a:endParaRPr lang="pt-PT" altLang="en-US" sz="2000" b="1" dirty="0">
              <a:solidFill>
                <a:schemeClr val="bg1"/>
              </a:solidFill>
              <a:sym typeface="+mn-ea"/>
            </a:endParaRPr>
          </a:p>
        </p:txBody>
      </p:sp>
      <p:sp>
        <p:nvSpPr>
          <p:cNvPr id="2" name="Text Box 1"/>
          <p:cNvSpPr txBox="1"/>
          <p:nvPr/>
        </p:nvSpPr>
        <p:spPr>
          <a:xfrm>
            <a:off x="321945" y="1139190"/>
            <a:ext cx="11268075" cy="4523105"/>
          </a:xfrm>
          <a:prstGeom prst="rect">
            <a:avLst/>
          </a:prstGeom>
          <a:noFill/>
        </p:spPr>
        <p:txBody>
          <a:bodyPr wrap="square" rtlCol="0">
            <a:spAutoFit/>
          </a:bodyPr>
          <a:p>
            <a:pPr indent="0" algn="l">
              <a:buClrTx/>
              <a:buSzTx/>
              <a:buNone/>
            </a:pPr>
            <a:r>
              <a:rPr lang="pt-PT" sz="1600" b="1">
                <a:solidFill>
                  <a:schemeClr val="bg1"/>
                </a:solidFill>
                <a:sym typeface="+mn-ea"/>
              </a:rPr>
              <a:t>Build and deploy rapidly</a:t>
            </a:r>
            <a:endParaRPr lang="pt-PT" sz="1600">
              <a:solidFill>
                <a:schemeClr val="bg1"/>
              </a:solidFill>
              <a:sym typeface="+mn-ea"/>
            </a:endParaRPr>
          </a:p>
          <a:p>
            <a:pPr indent="0" algn="l">
              <a:buClrTx/>
              <a:buSzTx/>
              <a:buNone/>
            </a:pPr>
            <a:r>
              <a:rPr lang="pt-PT" sz="1600">
                <a:solidFill>
                  <a:schemeClr val="bg1"/>
                </a:solidFill>
                <a:sym typeface="+mn-ea"/>
              </a:rPr>
              <a:t>   Get started quickly with Workflow Studio, a simple drag-and-drop interface. With Step Functions, you can</a:t>
            </a:r>
            <a:endParaRPr lang="pt-PT" sz="1600">
              <a:solidFill>
                <a:schemeClr val="bg1"/>
              </a:solidFill>
              <a:sym typeface="+mn-ea"/>
            </a:endParaRPr>
          </a:p>
          <a:p>
            <a:pPr indent="0" algn="l">
              <a:buClrTx/>
              <a:buSzTx/>
              <a:buNone/>
            </a:pPr>
            <a:r>
              <a:rPr lang="pt-PT" sz="1600">
                <a:solidFill>
                  <a:schemeClr val="bg1"/>
                </a:solidFill>
                <a:sym typeface="+mn-ea"/>
              </a:rPr>
              <a:t>   express complex business logic as low-code, event-driven workflows.</a:t>
            </a:r>
            <a:endParaRPr lang="pt-PT" sz="1600">
              <a:solidFill>
                <a:schemeClr val="bg1"/>
              </a:solidFill>
              <a:sym typeface="+mn-ea"/>
            </a:endParaRPr>
          </a:p>
          <a:p>
            <a:pPr indent="0" algn="l">
              <a:buClrTx/>
              <a:buSzTx/>
              <a:buNone/>
            </a:pPr>
            <a:endParaRPr lang="pt-PT" sz="1600">
              <a:solidFill>
                <a:schemeClr val="bg1"/>
              </a:solidFill>
              <a:sym typeface="+mn-ea"/>
            </a:endParaRPr>
          </a:p>
          <a:p>
            <a:pPr indent="0" algn="l">
              <a:buClrTx/>
              <a:buSzTx/>
              <a:buNone/>
            </a:pPr>
            <a:r>
              <a:rPr lang="pt-PT" sz="1600" b="1">
                <a:solidFill>
                  <a:schemeClr val="bg1"/>
                </a:solidFill>
                <a:sym typeface="+mn-ea"/>
              </a:rPr>
              <a:t>Write less integration code</a:t>
            </a:r>
            <a:endParaRPr lang="pt-PT" sz="1600">
              <a:solidFill>
                <a:schemeClr val="bg1"/>
              </a:solidFill>
              <a:sym typeface="+mn-ea"/>
            </a:endParaRPr>
          </a:p>
          <a:p>
            <a:pPr indent="0" algn="l">
              <a:buClrTx/>
              <a:buSzTx/>
              <a:buNone/>
            </a:pPr>
            <a:r>
              <a:rPr lang="pt-PT" sz="1600">
                <a:solidFill>
                  <a:schemeClr val="bg1"/>
                </a:solidFill>
                <a:sym typeface="+mn-ea"/>
              </a:rPr>
              <a:t>  Compose AWS resources from over 200 services including Lambda, ECS, Fargate, Batch, DynamoDB, SNS,</a:t>
            </a:r>
            <a:endParaRPr lang="pt-PT" sz="1600">
              <a:solidFill>
                <a:schemeClr val="bg1"/>
              </a:solidFill>
              <a:sym typeface="+mn-ea"/>
            </a:endParaRPr>
          </a:p>
          <a:p>
            <a:pPr indent="0" algn="l">
              <a:buClrTx/>
              <a:buSzTx/>
              <a:buNone/>
            </a:pPr>
            <a:r>
              <a:rPr lang="pt-PT" sz="1600">
                <a:solidFill>
                  <a:schemeClr val="bg1"/>
                </a:solidFill>
                <a:sym typeface="+mn-ea"/>
              </a:rPr>
              <a:t>  SQS, SageMaker, EventBridge.</a:t>
            </a:r>
            <a:endParaRPr lang="pt-PT" sz="1600">
              <a:solidFill>
                <a:schemeClr val="bg1"/>
              </a:solidFill>
              <a:sym typeface="+mn-ea"/>
            </a:endParaRPr>
          </a:p>
          <a:p>
            <a:pPr indent="0" algn="l">
              <a:buClrTx/>
              <a:buSzTx/>
              <a:buNone/>
            </a:pPr>
            <a:endParaRPr lang="pt-PT" sz="1600" b="1">
              <a:solidFill>
                <a:schemeClr val="bg1"/>
              </a:solidFill>
              <a:sym typeface="+mn-ea"/>
            </a:endParaRPr>
          </a:p>
          <a:p>
            <a:pPr indent="0" algn="l">
              <a:buClrTx/>
              <a:buSzTx/>
              <a:buNone/>
            </a:pPr>
            <a:r>
              <a:rPr lang="pt-PT" sz="1600" b="1">
                <a:solidFill>
                  <a:schemeClr val="bg1"/>
                </a:solidFill>
                <a:sym typeface="+mn-ea"/>
              </a:rPr>
              <a:t>Build fault-tolerant and stateful workflows</a:t>
            </a:r>
            <a:endParaRPr lang="pt-PT" sz="1600" b="1">
              <a:solidFill>
                <a:schemeClr val="bg1"/>
              </a:solidFill>
              <a:sym typeface="+mn-ea"/>
            </a:endParaRPr>
          </a:p>
          <a:p>
            <a:pPr indent="0" algn="l">
              <a:buClrTx/>
              <a:buSzTx/>
              <a:buNone/>
            </a:pPr>
            <a:r>
              <a:rPr lang="pt-PT" sz="1600">
                <a:solidFill>
                  <a:schemeClr val="bg1"/>
                </a:solidFill>
                <a:sym typeface="+mn-ea"/>
              </a:rPr>
              <a:t>  Built-in try/catch, retry, and rollback capabilities deal with errors and exceptions automatically based on your</a:t>
            </a:r>
            <a:endParaRPr lang="pt-PT" sz="1600">
              <a:solidFill>
                <a:schemeClr val="bg1"/>
              </a:solidFill>
              <a:sym typeface="+mn-ea"/>
            </a:endParaRPr>
          </a:p>
          <a:p>
            <a:pPr indent="0" algn="l">
              <a:buClrTx/>
              <a:buSzTx/>
              <a:buNone/>
            </a:pPr>
            <a:r>
              <a:rPr lang="pt-PT" sz="1600">
                <a:solidFill>
                  <a:schemeClr val="bg1"/>
                </a:solidFill>
                <a:sym typeface="+mn-ea"/>
              </a:rPr>
              <a:t>  defined business logic.</a:t>
            </a:r>
            <a:endParaRPr lang="pt-PT" sz="1600">
              <a:solidFill>
                <a:schemeClr val="bg1"/>
              </a:solidFill>
              <a:sym typeface="+mn-ea"/>
            </a:endParaRPr>
          </a:p>
          <a:p>
            <a:pPr indent="0" algn="l">
              <a:buClrTx/>
              <a:buSzTx/>
              <a:buNone/>
            </a:pPr>
            <a:endParaRPr lang="pt-PT" sz="1600">
              <a:solidFill>
                <a:schemeClr val="bg1"/>
              </a:solidFill>
              <a:sym typeface="+mn-ea"/>
            </a:endParaRPr>
          </a:p>
          <a:p>
            <a:pPr indent="0" algn="l">
              <a:buClrTx/>
              <a:buSzTx/>
              <a:buNone/>
            </a:pPr>
            <a:r>
              <a:rPr lang="pt-PT" sz="1600" b="1">
                <a:solidFill>
                  <a:schemeClr val="bg1"/>
                </a:solidFill>
                <a:sym typeface="+mn-ea"/>
              </a:rPr>
              <a:t>Designed for reliability and scale</a:t>
            </a:r>
            <a:endParaRPr lang="pt-PT" sz="1600">
              <a:solidFill>
                <a:schemeClr val="bg1"/>
              </a:solidFill>
              <a:sym typeface="+mn-ea"/>
            </a:endParaRPr>
          </a:p>
          <a:p>
            <a:pPr indent="0" algn="l">
              <a:buClrTx/>
              <a:buSzTx/>
              <a:buNone/>
            </a:pPr>
            <a:r>
              <a:rPr lang="pt-PT" sz="1600">
                <a:solidFill>
                  <a:schemeClr val="bg1"/>
                </a:solidFill>
                <a:sym typeface="+mn-ea"/>
              </a:rPr>
              <a:t>  Step Functions offers two workflow types - Standard or Express - that can be used depending on your specific</a:t>
            </a:r>
            <a:endParaRPr lang="pt-PT" sz="1600">
              <a:solidFill>
                <a:schemeClr val="bg1"/>
              </a:solidFill>
              <a:sym typeface="+mn-ea"/>
            </a:endParaRPr>
          </a:p>
          <a:p>
            <a:pPr indent="0" algn="l">
              <a:buClrTx/>
              <a:buSzTx/>
              <a:buNone/>
            </a:pPr>
            <a:r>
              <a:rPr lang="pt-PT" sz="1600">
                <a:solidFill>
                  <a:schemeClr val="bg1"/>
                </a:solidFill>
                <a:sym typeface="+mn-ea"/>
              </a:rPr>
              <a:t>  use case.</a:t>
            </a:r>
            <a:endParaRPr lang="pt-PT" sz="1600">
              <a:solidFill>
                <a:schemeClr val="bg1"/>
              </a:solidFill>
              <a:sym typeface="+mn-ea"/>
            </a:endParaRPr>
          </a:p>
          <a:p>
            <a:pPr indent="0" algn="l">
              <a:buClrTx/>
              <a:buSzTx/>
              <a:buNone/>
            </a:pPr>
            <a:endParaRPr lang="pt-PT" sz="1600">
              <a:solidFill>
                <a:schemeClr val="bg1"/>
              </a:solidFill>
              <a:sym typeface="+mn-ea"/>
            </a:endParaRPr>
          </a:p>
          <a:p>
            <a:pPr indent="0" algn="l">
              <a:buClrTx/>
              <a:buSzTx/>
              <a:buNone/>
            </a:pPr>
            <a:r>
              <a:rPr lang="pt-PT" sz="1600" b="1">
                <a:solidFill>
                  <a:schemeClr val="bg1"/>
                </a:solidFill>
                <a:sym typeface="+mn-ea"/>
              </a:rPr>
              <a:t>Decouple application workflow logic</a:t>
            </a:r>
            <a:r>
              <a:rPr lang="pt-PT" sz="1600">
                <a:solidFill>
                  <a:schemeClr val="bg1"/>
                </a:solidFill>
                <a:sym typeface="+mn-ea"/>
              </a:rPr>
              <a:t> from business logic that is another best practice of Serverless</a:t>
            </a:r>
            <a:endParaRPr lang="pt-PT" sz="1600">
              <a:solidFill>
                <a:schemeClr val="bg1"/>
              </a:solidFill>
              <a:sym typeface="+mn-ea"/>
            </a:endParaRPr>
          </a:p>
          <a:p>
            <a:pPr indent="0" algn="l">
              <a:buClrTx/>
              <a:buSzTx/>
              <a:buNone/>
            </a:pPr>
            <a:r>
              <a:rPr lang="pt-PT" sz="1600">
                <a:solidFill>
                  <a:schemeClr val="bg1"/>
                </a:solidFill>
                <a:sym typeface="+mn-ea"/>
              </a:rPr>
              <a:t> development.</a:t>
            </a:r>
            <a:endParaRPr lang="pt-PT" sz="1600">
              <a:solidFill>
                <a:schemeClr val="bg1"/>
              </a:solidFill>
              <a:sym typeface="+mn-ea"/>
            </a:endParaRPr>
          </a:p>
        </p:txBody>
      </p:sp>
      <p:sp>
        <p:nvSpPr>
          <p:cNvPr id="7" name="TextBox 11"/>
          <p:cNvSpPr txBox="1">
            <a:spLocks noChangeArrowheads="1"/>
          </p:cNvSpPr>
          <p:nvPr/>
        </p:nvSpPr>
        <p:spPr bwMode="auto">
          <a:xfrm>
            <a:off x="9506903" y="633666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Inter Light" panose="02000403000000020004" charset="0"/>
                <a:ea typeface="Amazon Ember" panose="020B0603020204020204" pitchFamily="34" charset="0"/>
                <a:cs typeface="Inter Light" panose="02000403000000020004" charset="0"/>
              </a:rPr>
              <a:t>AWS Step Functions</a:t>
            </a:r>
            <a:endParaRPr lang="pt-PT"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47630" y="5524500"/>
            <a:ext cx="812165" cy="81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65405"/>
            <a:ext cx="12205335" cy="6923405"/>
          </a:xfrm>
          <a:prstGeom prst="rect">
            <a:avLst/>
          </a:prstGeom>
        </p:spPr>
      </p:pic>
      <p:sp>
        <p:nvSpPr>
          <p:cNvPr id="35" name="Rectangles 34"/>
          <p:cNvSpPr/>
          <p:nvPr/>
        </p:nvSpPr>
        <p:spPr>
          <a:xfrm>
            <a:off x="6861175" y="4538980"/>
            <a:ext cx="5062855" cy="20256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Rectangles 33"/>
          <p:cNvSpPr/>
          <p:nvPr/>
        </p:nvSpPr>
        <p:spPr>
          <a:xfrm>
            <a:off x="589915" y="4801870"/>
            <a:ext cx="4530725" cy="171513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544195" y="212725"/>
            <a:ext cx="486219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ChatGPT </a:t>
            </a:r>
            <a:endParaRPr lang="pt-PT" altLang="en-US" sz="2000" b="1" dirty="0">
              <a:solidFill>
                <a:schemeClr val="bg1"/>
              </a:solidFill>
            </a:endParaRPr>
          </a:p>
        </p:txBody>
      </p:sp>
      <p:sp>
        <p:nvSpPr>
          <p:cNvPr id="5" name="Rectangles 4"/>
          <p:cNvSpPr/>
          <p:nvPr/>
        </p:nvSpPr>
        <p:spPr>
          <a:xfrm>
            <a:off x="633095"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Picture 8"/>
          <p:cNvPicPr>
            <a:picLocks noChangeAspect="1"/>
          </p:cNvPicPr>
          <p:nvPr/>
        </p:nvPicPr>
        <p:blipFill>
          <a:blip r:embed="rId2"/>
          <a:stretch>
            <a:fillRect/>
          </a:stretch>
        </p:blipFill>
        <p:spPr>
          <a:xfrm>
            <a:off x="139700" y="156210"/>
            <a:ext cx="419100" cy="476885"/>
          </a:xfrm>
          <a:prstGeom prst="rect">
            <a:avLst/>
          </a:prstGeom>
        </p:spPr>
      </p:pic>
      <p:sp>
        <p:nvSpPr>
          <p:cNvPr id="21" name="Rounded Rectangle 20"/>
          <p:cNvSpPr/>
          <p:nvPr/>
        </p:nvSpPr>
        <p:spPr>
          <a:xfrm>
            <a:off x="633095" y="853440"/>
            <a:ext cx="43078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930275" y="899795"/>
            <a:ext cx="2694940" cy="245110"/>
          </a:xfrm>
          <a:prstGeom prst="rect">
            <a:avLst/>
          </a:prstGeom>
          <a:noFill/>
        </p:spPr>
        <p:txBody>
          <a:bodyPr wrap="none" rtlCol="0">
            <a:spAutoFit/>
          </a:bodyPr>
          <a:p>
            <a:pPr algn="l"/>
            <a:r>
              <a:rPr lang="en-US" sz="1000" b="1">
                <a:solidFill>
                  <a:schemeClr val="bg1"/>
                </a:solidFill>
              </a:rPr>
              <a:t>Semana 1-2: Fundamentos da AWS</a:t>
            </a:r>
            <a:endParaRPr lang="en-US" sz="1000" b="1">
              <a:solidFill>
                <a:schemeClr val="bg1"/>
              </a:solidFill>
            </a:endParaRPr>
          </a:p>
        </p:txBody>
      </p:sp>
      <p:sp>
        <p:nvSpPr>
          <p:cNvPr id="17" name="Rounded Rectangle 16"/>
          <p:cNvSpPr/>
          <p:nvPr/>
        </p:nvSpPr>
        <p:spPr>
          <a:xfrm>
            <a:off x="628015" y="1485265"/>
            <a:ext cx="428180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915670" y="1550670"/>
            <a:ext cx="3427095" cy="245110"/>
          </a:xfrm>
          <a:prstGeom prst="rect">
            <a:avLst/>
          </a:prstGeom>
          <a:noFill/>
        </p:spPr>
        <p:txBody>
          <a:bodyPr wrap="none" rtlCol="0">
            <a:spAutoFit/>
          </a:bodyPr>
          <a:p>
            <a:pPr algn="l"/>
            <a:r>
              <a:rPr lang="en-US" sz="1000" b="1">
                <a:solidFill>
                  <a:schemeClr val="bg1"/>
                </a:solidFill>
              </a:rPr>
              <a:t>Semana 3-4: Conceitos Básicos de Serverless</a:t>
            </a:r>
            <a:endParaRPr lang="en-US" sz="1000" b="1">
              <a:solidFill>
                <a:schemeClr val="bg1"/>
              </a:solidFill>
            </a:endParaRPr>
          </a:p>
        </p:txBody>
      </p:sp>
      <p:sp>
        <p:nvSpPr>
          <p:cNvPr id="19" name="Rounded Rectangle 18"/>
          <p:cNvSpPr/>
          <p:nvPr/>
        </p:nvSpPr>
        <p:spPr>
          <a:xfrm>
            <a:off x="612775" y="2080260"/>
            <a:ext cx="433895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892175" y="2117090"/>
            <a:ext cx="3161665" cy="245110"/>
          </a:xfrm>
          <a:prstGeom prst="rect">
            <a:avLst/>
          </a:prstGeom>
          <a:noFill/>
        </p:spPr>
        <p:txBody>
          <a:bodyPr wrap="none" rtlCol="0">
            <a:spAutoFit/>
          </a:bodyPr>
          <a:p>
            <a:pPr algn="l"/>
            <a:r>
              <a:rPr lang="en-US" sz="1000" b="1">
                <a:solidFill>
                  <a:schemeClr val="bg1"/>
                </a:solidFill>
              </a:rPr>
              <a:t>Semana 5-6: Desenvolvimento Serverless</a:t>
            </a:r>
            <a:endParaRPr lang="en-US" sz="1000" b="1">
              <a:solidFill>
                <a:schemeClr val="bg1"/>
              </a:solidFill>
            </a:endParaRPr>
          </a:p>
        </p:txBody>
      </p:sp>
      <p:sp>
        <p:nvSpPr>
          <p:cNvPr id="24" name="Rounded Rectangle 23"/>
          <p:cNvSpPr/>
          <p:nvPr/>
        </p:nvSpPr>
        <p:spPr>
          <a:xfrm>
            <a:off x="594995" y="2707640"/>
            <a:ext cx="43459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892175" y="2744470"/>
            <a:ext cx="3688715" cy="245110"/>
          </a:xfrm>
          <a:prstGeom prst="rect">
            <a:avLst/>
          </a:prstGeom>
          <a:noFill/>
        </p:spPr>
        <p:txBody>
          <a:bodyPr wrap="none" rtlCol="0">
            <a:spAutoFit/>
          </a:bodyPr>
          <a:p>
            <a:pPr algn="l"/>
            <a:r>
              <a:rPr lang="en-US" sz="1000" b="1">
                <a:solidFill>
                  <a:schemeClr val="bg1"/>
                </a:solidFill>
              </a:rPr>
              <a:t>Semana 7-8: Arquitetura e Segurança Serverless</a:t>
            </a:r>
            <a:endParaRPr lang="en-US" sz="1000" b="1">
              <a:solidFill>
                <a:schemeClr val="bg1"/>
              </a:solidFill>
            </a:endParaRPr>
          </a:p>
        </p:txBody>
      </p:sp>
      <p:sp>
        <p:nvSpPr>
          <p:cNvPr id="26" name="Rounded Rectangle 25"/>
          <p:cNvSpPr/>
          <p:nvPr/>
        </p:nvSpPr>
        <p:spPr>
          <a:xfrm>
            <a:off x="589915" y="343090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887095" y="3471545"/>
            <a:ext cx="3256915" cy="245110"/>
          </a:xfrm>
          <a:prstGeom prst="rect">
            <a:avLst/>
          </a:prstGeom>
          <a:noFill/>
        </p:spPr>
        <p:txBody>
          <a:bodyPr wrap="none" rtlCol="0">
            <a:spAutoFit/>
          </a:bodyPr>
          <a:p>
            <a:pPr algn="l"/>
            <a:r>
              <a:rPr lang="en-US" sz="1000" b="1">
                <a:solidFill>
                  <a:schemeClr val="bg1"/>
                </a:solidFill>
              </a:rPr>
              <a:t>Semana 9-10: Monitoramento e Depuração</a:t>
            </a:r>
            <a:endParaRPr lang="en-US" sz="1000" b="1">
              <a:solidFill>
                <a:schemeClr val="bg1"/>
              </a:solidFill>
            </a:endParaRPr>
          </a:p>
        </p:txBody>
      </p:sp>
      <p:sp>
        <p:nvSpPr>
          <p:cNvPr id="28" name="Rounded Rectangle 27"/>
          <p:cNvSpPr/>
          <p:nvPr/>
        </p:nvSpPr>
        <p:spPr>
          <a:xfrm>
            <a:off x="589915" y="402399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892175" y="4066540"/>
            <a:ext cx="3566160" cy="245110"/>
          </a:xfrm>
          <a:prstGeom prst="rect">
            <a:avLst/>
          </a:prstGeom>
          <a:noFill/>
        </p:spPr>
        <p:txBody>
          <a:bodyPr wrap="none" rtlCol="0">
            <a:spAutoFit/>
          </a:bodyPr>
          <a:p>
            <a:pPr algn="l"/>
            <a:r>
              <a:rPr lang="en-US" sz="1000" b="1">
                <a:solidFill>
                  <a:schemeClr val="bg1"/>
                </a:solidFill>
              </a:rPr>
              <a:t>Semana 11-12: Serverless Avançado e Projetos</a:t>
            </a:r>
            <a:endParaRPr lang="en-US" sz="1000" b="1">
              <a:solidFill>
                <a:schemeClr val="bg1"/>
              </a:solidFill>
            </a:endParaRPr>
          </a:p>
        </p:txBody>
      </p:sp>
      <p:sp>
        <p:nvSpPr>
          <p:cNvPr id="31" name="Text Box 30"/>
          <p:cNvSpPr txBox="1"/>
          <p:nvPr/>
        </p:nvSpPr>
        <p:spPr>
          <a:xfrm>
            <a:off x="767080" y="4900295"/>
            <a:ext cx="4462780" cy="1476375"/>
          </a:xfrm>
          <a:prstGeom prst="rect">
            <a:avLst/>
          </a:prstGeom>
          <a:noFill/>
        </p:spPr>
        <p:txBody>
          <a:bodyPr wrap="none" rtlCol="0">
            <a:spAutoFit/>
          </a:bodyPr>
          <a:p>
            <a:pPr algn="l"/>
            <a:r>
              <a:rPr lang="en-US" sz="1000" b="1">
                <a:solidFill>
                  <a:schemeClr val="bg1"/>
                </a:solidFill>
              </a:rPr>
              <a:t>Nas últimas semanas, vá além dos conceitos básicos: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Serverless Framework: Familiarize-se com o Serverless </a:t>
            </a:r>
            <a:endParaRPr lang="en-US" sz="1000" b="1">
              <a:solidFill>
                <a:schemeClr val="bg1"/>
              </a:solidFill>
            </a:endParaRPr>
          </a:p>
          <a:p>
            <a:pPr algn="l"/>
            <a:r>
              <a:rPr lang="en-US" sz="1000" b="1">
                <a:solidFill>
                  <a:schemeClr val="bg1"/>
                </a:solidFill>
              </a:rPr>
              <a:t>Framework para facilitar o desenvolvimento e implantação </a:t>
            </a:r>
            <a:endParaRPr lang="en-US" sz="1000" b="1">
              <a:solidFill>
                <a:schemeClr val="bg1"/>
              </a:solidFill>
            </a:endParaRPr>
          </a:p>
          <a:p>
            <a:pPr algn="l"/>
            <a:r>
              <a:rPr lang="en-US" sz="1000" b="1">
                <a:solidFill>
                  <a:schemeClr val="bg1"/>
                </a:solidFill>
              </a:rPr>
              <a:t>de aplicações Serverless.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Projetos Práticos: Comece a criar projetos práticos para </a:t>
            </a:r>
            <a:endParaRPr lang="en-US" sz="1000" b="1">
              <a:solidFill>
                <a:schemeClr val="bg1"/>
              </a:solidFill>
            </a:endParaRPr>
          </a:p>
          <a:p>
            <a:pPr algn="l"/>
            <a:r>
              <a:rPr lang="en-US" sz="1000" b="1">
                <a:solidFill>
                  <a:schemeClr val="bg1"/>
                </a:solidFill>
              </a:rPr>
              <a:t>aplicar seus</a:t>
            </a:r>
            <a:r>
              <a:rPr lang="pt-PT" altLang="en-US" sz="1000" b="1">
                <a:solidFill>
                  <a:schemeClr val="bg1"/>
                </a:solidFill>
              </a:rPr>
              <a:t> </a:t>
            </a:r>
            <a:r>
              <a:rPr lang="en-US" sz="1000" b="1">
                <a:solidFill>
                  <a:schemeClr val="bg1"/>
                </a:solidFill>
              </a:rPr>
              <a:t>conhecimentos e construir aplicações </a:t>
            </a:r>
            <a:endParaRPr lang="en-US" sz="1000" b="1">
              <a:solidFill>
                <a:schemeClr val="bg1"/>
              </a:solidFill>
            </a:endParaRPr>
          </a:p>
          <a:p>
            <a:pPr algn="l"/>
            <a:r>
              <a:rPr lang="en-US" sz="1000" b="1">
                <a:solidFill>
                  <a:schemeClr val="bg1"/>
                </a:solidFill>
              </a:rPr>
              <a:t>Serverless reais.</a:t>
            </a:r>
            <a:endParaRPr lang="en-US" sz="1000" b="1">
              <a:solidFill>
                <a:schemeClr val="bg1"/>
              </a:solidFill>
            </a:endParaRPr>
          </a:p>
        </p:txBody>
      </p:sp>
      <p:sp>
        <p:nvSpPr>
          <p:cNvPr id="33" name="Text Box 32"/>
          <p:cNvSpPr txBox="1"/>
          <p:nvPr/>
        </p:nvSpPr>
        <p:spPr>
          <a:xfrm>
            <a:off x="6962140" y="4664075"/>
            <a:ext cx="4961890" cy="1783715"/>
          </a:xfrm>
          <a:prstGeom prst="rect">
            <a:avLst/>
          </a:prstGeom>
          <a:noFill/>
        </p:spPr>
        <p:txBody>
          <a:bodyPr wrap="none" rtlCol="0">
            <a:spAutoFit/>
          </a:bodyPr>
          <a:p>
            <a:pPr algn="l"/>
            <a:r>
              <a:rPr lang="en-US" sz="1000" b="1">
                <a:solidFill>
                  <a:schemeClr val="bg1"/>
                </a:solidFill>
              </a:rPr>
              <a:t>Além da Rotina de Estudo:</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Participe de comunidades online relacionadas à AWS e Serverless </a:t>
            </a:r>
            <a:endParaRPr lang="en-US" sz="1000" b="1">
              <a:solidFill>
                <a:schemeClr val="bg1"/>
              </a:solidFill>
            </a:endParaRPr>
          </a:p>
          <a:p>
            <a:pPr algn="l"/>
            <a:r>
              <a:rPr lang="en-US" sz="1000" b="1">
                <a:solidFill>
                  <a:schemeClr val="bg1"/>
                </a:solidFill>
              </a:rPr>
              <a:t>para fazer perguntas, compartilhar conhecimentos e aprender </a:t>
            </a:r>
            <a:endParaRPr lang="en-US" sz="1000" b="1">
              <a:solidFill>
                <a:schemeClr val="bg1"/>
              </a:solidFill>
            </a:endParaRPr>
          </a:p>
          <a:p>
            <a:pPr algn="l"/>
            <a:r>
              <a:rPr lang="en-US" sz="1000" b="1">
                <a:solidFill>
                  <a:schemeClr val="bg1"/>
                </a:solidFill>
              </a:rPr>
              <a:t>com os outros.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Considere a certificação</a:t>
            </a:r>
            <a:r>
              <a:rPr lang="en-US" sz="1000" b="1">
                <a:solidFill>
                  <a:srgbClr val="D34BD9"/>
                </a:solidFill>
              </a:rPr>
              <a:t> </a:t>
            </a:r>
            <a:r>
              <a:rPr lang="en-US" sz="1000" b="1">
                <a:gradFill>
                  <a:gsLst>
                    <a:gs pos="0">
                      <a:srgbClr val="7B32B2"/>
                    </a:gs>
                    <a:gs pos="100000">
                      <a:srgbClr val="401A5D"/>
                    </a:gs>
                  </a:gsLst>
                  <a:lin scaled="0"/>
                </a:gradFill>
              </a:rPr>
              <a:t>AWS Certified Developer - Associate</a:t>
            </a:r>
            <a:r>
              <a:rPr lang="en-US" sz="1000" b="1">
                <a:solidFill>
                  <a:schemeClr val="bg1"/>
                </a:solidFill>
              </a:rPr>
              <a:t> </a:t>
            </a:r>
            <a:endParaRPr lang="en-US" sz="1000" b="1">
              <a:solidFill>
                <a:schemeClr val="bg1"/>
              </a:solidFill>
            </a:endParaRPr>
          </a:p>
          <a:p>
            <a:pPr algn="l"/>
            <a:r>
              <a:rPr lang="en-US" sz="1000" b="1">
                <a:solidFill>
                  <a:schemeClr val="bg1"/>
                </a:solidFill>
              </a:rPr>
              <a:t>para validar suas habilidades Serverless.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Mantenha-se atualizado lendo blogs, assistindo a webinars e </a:t>
            </a:r>
            <a:endParaRPr lang="en-US" sz="1000" b="1">
              <a:solidFill>
                <a:schemeClr val="bg1"/>
              </a:solidFill>
            </a:endParaRPr>
          </a:p>
          <a:p>
            <a:pPr algn="l"/>
            <a:r>
              <a:rPr lang="en-US" sz="1000" b="1">
                <a:solidFill>
                  <a:schemeClr val="bg1"/>
                </a:solidFill>
              </a:rPr>
              <a:t>participando de eventos relacionados à AWS e Serverless.</a:t>
            </a:r>
            <a:endParaRPr lang="en-US" sz="1000" b="1">
              <a:solidFill>
                <a:schemeClr val="bg1"/>
              </a:solidFill>
            </a:endParaRPr>
          </a:p>
        </p:txBody>
      </p:sp>
      <p:sp>
        <p:nvSpPr>
          <p:cNvPr id="36" name="Round Single Corner Rectangle 35"/>
          <p:cNvSpPr/>
          <p:nvPr/>
        </p:nvSpPr>
        <p:spPr>
          <a:xfrm>
            <a:off x="7614285" y="70485"/>
            <a:ext cx="4487545" cy="1753235"/>
          </a:xfrm>
          <a:prstGeom prst="round1Rect">
            <a:avLst/>
          </a:prstGeom>
          <a:solidFill>
            <a:srgbClr val="09B6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 Box 36"/>
          <p:cNvSpPr txBox="1"/>
          <p:nvPr/>
        </p:nvSpPr>
        <p:spPr>
          <a:xfrm>
            <a:off x="7653338" y="142875"/>
            <a:ext cx="3966845" cy="1630045"/>
          </a:xfrm>
          <a:prstGeom prst="rect">
            <a:avLst/>
          </a:prstGeom>
          <a:noFill/>
        </p:spPr>
        <p:txBody>
          <a:bodyPr wrap="none" rtlCol="0">
            <a:spAutoFit/>
          </a:bodyPr>
          <a:p>
            <a:pPr algn="just"/>
            <a:r>
              <a:rPr lang="en-US" sz="1000" b="1">
                <a:solidFill>
                  <a:schemeClr val="bg1"/>
                </a:solidFill>
              </a:rPr>
              <a:t>Lembre-se de que a prática é fundamental para o </a:t>
            </a:r>
            <a:endParaRPr lang="en-US" sz="1000" b="1">
              <a:solidFill>
                <a:schemeClr val="bg1"/>
              </a:solidFill>
            </a:endParaRPr>
          </a:p>
          <a:p>
            <a:pPr algn="just"/>
            <a:r>
              <a:rPr lang="en-US" sz="1000" b="1">
                <a:solidFill>
                  <a:schemeClr val="bg1"/>
                </a:solidFill>
              </a:rPr>
              <a:t>aprendizado. </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À medida que você avança na sua rotina de estudo, </a:t>
            </a:r>
            <a:endParaRPr lang="en-US" sz="1000" b="1">
              <a:solidFill>
                <a:schemeClr val="bg1"/>
              </a:solidFill>
            </a:endParaRPr>
          </a:p>
          <a:p>
            <a:pPr algn="just"/>
            <a:r>
              <a:rPr lang="en-US" sz="1000" b="1">
                <a:solidFill>
                  <a:schemeClr val="bg1"/>
                </a:solidFill>
              </a:rPr>
              <a:t>trabalhe em projetos reais para consolidar seus </a:t>
            </a:r>
            <a:endParaRPr lang="en-US" sz="1000" b="1">
              <a:solidFill>
                <a:schemeClr val="bg1"/>
              </a:solidFill>
            </a:endParaRPr>
          </a:p>
          <a:p>
            <a:pPr algn="just"/>
            <a:r>
              <a:rPr lang="en-US" sz="1000" b="1">
                <a:solidFill>
                  <a:schemeClr val="bg1"/>
                </a:solidFill>
              </a:rPr>
              <a:t>conhecimentos. </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Serverless é uma abordagem poderosa, e dominá-la </a:t>
            </a:r>
            <a:endParaRPr lang="en-US" sz="1000" b="1">
              <a:solidFill>
                <a:schemeClr val="bg1"/>
              </a:solidFill>
            </a:endParaRPr>
          </a:p>
          <a:p>
            <a:pPr algn="just"/>
            <a:r>
              <a:rPr lang="en-US" sz="1000" b="1">
                <a:solidFill>
                  <a:schemeClr val="bg1"/>
                </a:solidFill>
              </a:rPr>
              <a:t>pode abrir muitas oportunidades no mundo </a:t>
            </a:r>
            <a:endParaRPr lang="en-US" sz="1000" b="1">
              <a:solidFill>
                <a:schemeClr val="bg1"/>
              </a:solidFill>
            </a:endParaRPr>
          </a:p>
          <a:p>
            <a:pPr algn="just"/>
            <a:r>
              <a:rPr lang="en-US" sz="1000" b="1">
                <a:solidFill>
                  <a:schemeClr val="bg1"/>
                </a:solidFill>
              </a:rPr>
              <a:t>da computação em nuvem.</a:t>
            </a:r>
            <a:endParaRPr lang="en-US" sz="1000" b="1">
              <a:solidFill>
                <a:schemeClr val="bg1"/>
              </a:solidFill>
            </a:endParaRPr>
          </a:p>
        </p:txBody>
      </p:sp>
      <p:pic>
        <p:nvPicPr>
          <p:cNvPr id="38" name="Picture 37"/>
          <p:cNvPicPr>
            <a:picLocks noChangeAspect="1"/>
          </p:cNvPicPr>
          <p:nvPr/>
        </p:nvPicPr>
        <p:blipFill>
          <a:blip r:embed="rId2"/>
          <a:stretch>
            <a:fillRect/>
          </a:stretch>
        </p:blipFill>
        <p:spPr>
          <a:xfrm>
            <a:off x="11591290" y="294640"/>
            <a:ext cx="419100" cy="47688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5951220" cy="398780"/>
          </a:xfrm>
          <a:prstGeom prst="rect">
            <a:avLst/>
          </a:prstGeom>
          <a:noFill/>
        </p:spPr>
        <p:txBody>
          <a:bodyPr wrap="none" rtlCol="0">
            <a:spAutoFit/>
          </a:bodyPr>
          <a:p>
            <a:pPr algn="l"/>
            <a:r>
              <a:rPr lang="pt-PT" altLang="en-US" sz="2000" b="1" dirty="0">
                <a:solidFill>
                  <a:schemeClr val="bg1"/>
                </a:solidFill>
                <a:sym typeface="+mn-ea"/>
              </a:rPr>
              <a:t>Drawbacks of using AWS Step Functions</a:t>
            </a:r>
            <a:endParaRPr lang="pt-PT" altLang="en-US" sz="2000" b="1" dirty="0">
              <a:solidFill>
                <a:schemeClr val="bg1"/>
              </a:solidFill>
              <a:sym typeface="+mn-ea"/>
            </a:endParaRPr>
          </a:p>
        </p:txBody>
      </p:sp>
      <p:sp>
        <p:nvSpPr>
          <p:cNvPr id="2" name="Text Box 1"/>
          <p:cNvSpPr txBox="1"/>
          <p:nvPr/>
        </p:nvSpPr>
        <p:spPr>
          <a:xfrm>
            <a:off x="321945" y="1139190"/>
            <a:ext cx="11268075" cy="2799715"/>
          </a:xfrm>
          <a:prstGeom prst="rect">
            <a:avLst/>
          </a:prstGeom>
          <a:noFill/>
        </p:spPr>
        <p:txBody>
          <a:bodyPr wrap="square" rtlCol="0">
            <a:spAutoFit/>
          </a:bodyPr>
          <a:p>
            <a:pPr indent="0" algn="l">
              <a:buClrTx/>
              <a:buSzTx/>
              <a:buNone/>
            </a:pPr>
            <a:r>
              <a:rPr lang="pt-PT" sz="1600">
                <a:solidFill>
                  <a:schemeClr val="bg1"/>
                </a:solidFill>
                <a:sym typeface="+mn-ea"/>
              </a:rPr>
              <a:t>▪ </a:t>
            </a:r>
            <a:r>
              <a:rPr lang="pt-PT" sz="1600" b="1">
                <a:solidFill>
                  <a:schemeClr val="bg1"/>
                </a:solidFill>
                <a:sym typeface="+mn-ea"/>
              </a:rPr>
              <a:t>Complex Configuration</a:t>
            </a:r>
            <a:endParaRPr lang="pt-PT" sz="1600" b="1">
              <a:solidFill>
                <a:schemeClr val="bg1"/>
              </a:solidFill>
              <a:sym typeface="+mn-ea"/>
            </a:endParaRPr>
          </a:p>
          <a:p>
            <a:pPr indent="0" algn="l">
              <a:buClrTx/>
              <a:buSzTx/>
              <a:buNone/>
            </a:pPr>
            <a:r>
              <a:rPr lang="pt-PT" sz="1600">
                <a:solidFill>
                  <a:schemeClr val="bg1"/>
                </a:solidFill>
                <a:sym typeface="+mn-ea"/>
              </a:rPr>
              <a:t>Configuration with the Amazon States Language Amazon States Language is quite complex. Its syntax hard to</a:t>
            </a:r>
            <a:endParaRPr lang="pt-PT" sz="1600">
              <a:solidFill>
                <a:schemeClr val="bg1"/>
              </a:solidFill>
              <a:sym typeface="+mn-ea"/>
            </a:endParaRPr>
          </a:p>
          <a:p>
            <a:pPr indent="0" algn="l">
              <a:buClrTx/>
              <a:buSzTx/>
              <a:buNone/>
            </a:pPr>
            <a:r>
              <a:rPr lang="pt-PT" sz="1600">
                <a:solidFill>
                  <a:schemeClr val="bg1"/>
                </a:solidFill>
                <a:sym typeface="+mn-ea"/>
              </a:rPr>
              <a:t>read and modify.</a:t>
            </a:r>
            <a:endParaRPr lang="pt-PT" sz="1600">
              <a:solidFill>
                <a:schemeClr val="bg1"/>
              </a:solidFill>
              <a:sym typeface="+mn-ea"/>
            </a:endParaRPr>
          </a:p>
          <a:p>
            <a:pPr indent="0" algn="l">
              <a:buClrTx/>
              <a:buSzTx/>
              <a:buNone/>
            </a:pPr>
            <a:endParaRPr lang="pt-PT" sz="1600">
              <a:solidFill>
                <a:schemeClr val="bg1"/>
              </a:solidFill>
              <a:sym typeface="+mn-ea"/>
            </a:endParaRPr>
          </a:p>
          <a:p>
            <a:pPr indent="0" algn="l">
              <a:buClrTx/>
              <a:buSzTx/>
              <a:buNone/>
            </a:pPr>
            <a:r>
              <a:rPr lang="pt-PT" sz="1600">
                <a:solidFill>
                  <a:schemeClr val="bg1"/>
                </a:solidFill>
                <a:sym typeface="+mn-ea"/>
              </a:rPr>
              <a:t>▪ </a:t>
            </a:r>
            <a:r>
              <a:rPr lang="pt-PT" sz="1600" b="1">
                <a:solidFill>
                  <a:schemeClr val="bg1"/>
                </a:solidFill>
                <a:sym typeface="+mn-ea"/>
              </a:rPr>
              <a:t>Over Engineering when using unnecessary cases</a:t>
            </a:r>
            <a:endParaRPr lang="pt-PT" sz="1600" b="1">
              <a:solidFill>
                <a:schemeClr val="bg1"/>
              </a:solidFill>
              <a:sym typeface="+mn-ea"/>
            </a:endParaRPr>
          </a:p>
          <a:p>
            <a:pPr indent="0" algn="l">
              <a:buClrTx/>
              <a:buSzTx/>
              <a:buNone/>
            </a:pPr>
            <a:r>
              <a:rPr lang="pt-PT" sz="1600">
                <a:solidFill>
                  <a:schemeClr val="bg1"/>
                </a:solidFill>
                <a:sym typeface="+mn-ea"/>
              </a:rPr>
              <a:t>Decoupling business logic from task sequencing can make your code harder to understand While decoupling</a:t>
            </a:r>
            <a:endParaRPr lang="pt-PT" sz="1600">
              <a:solidFill>
                <a:schemeClr val="bg1"/>
              </a:solidFill>
              <a:sym typeface="+mn-ea"/>
            </a:endParaRPr>
          </a:p>
          <a:p>
            <a:pPr indent="0" algn="l">
              <a:buClrTx/>
              <a:buSzTx/>
              <a:buNone/>
            </a:pPr>
            <a:r>
              <a:rPr lang="pt-PT" sz="1600">
                <a:solidFill>
                  <a:schemeClr val="bg1"/>
                </a:solidFill>
                <a:sym typeface="+mn-ea"/>
              </a:rPr>
              <a:t>services from the orchestration layer can make things more scalable and easier to operate.</a:t>
            </a:r>
            <a:endParaRPr lang="pt-PT" sz="1600">
              <a:solidFill>
                <a:schemeClr val="bg1"/>
              </a:solidFill>
              <a:sym typeface="+mn-ea"/>
            </a:endParaRPr>
          </a:p>
          <a:p>
            <a:pPr indent="0" algn="l">
              <a:buClrTx/>
              <a:buSzTx/>
              <a:buNone/>
            </a:pPr>
            <a:endParaRPr lang="pt-PT" sz="1600">
              <a:solidFill>
                <a:schemeClr val="bg1"/>
              </a:solidFill>
              <a:sym typeface="+mn-ea"/>
            </a:endParaRPr>
          </a:p>
          <a:p>
            <a:pPr indent="0" algn="l">
              <a:buClrTx/>
              <a:buSzTx/>
              <a:buNone/>
            </a:pPr>
            <a:r>
              <a:rPr lang="pt-PT" sz="1600">
                <a:solidFill>
                  <a:schemeClr val="bg1"/>
                </a:solidFill>
                <a:sym typeface="+mn-ea"/>
              </a:rPr>
              <a:t>▪ </a:t>
            </a:r>
            <a:r>
              <a:rPr lang="pt-PT" sz="1600" b="1">
                <a:solidFill>
                  <a:schemeClr val="bg1"/>
                </a:solidFill>
                <a:sym typeface="+mn-ea"/>
              </a:rPr>
              <a:t>Vendor Lock-in</a:t>
            </a:r>
            <a:endParaRPr lang="pt-PT" sz="1600">
              <a:solidFill>
                <a:schemeClr val="bg1"/>
              </a:solidFill>
              <a:sym typeface="+mn-ea"/>
            </a:endParaRPr>
          </a:p>
          <a:p>
            <a:pPr indent="0" algn="l">
              <a:buClrTx/>
              <a:buSzTx/>
              <a:buNone/>
            </a:pPr>
            <a:r>
              <a:rPr lang="pt-PT" sz="1600">
                <a:solidFill>
                  <a:schemeClr val="bg1"/>
                </a:solidFill>
                <a:sym typeface="+mn-ea"/>
              </a:rPr>
              <a:t>Vendor lock-in The Amazon States Language is proprietary and can only be used on AWS. Therefore, if you</a:t>
            </a:r>
            <a:endParaRPr lang="pt-PT" sz="1600">
              <a:solidFill>
                <a:schemeClr val="bg1"/>
              </a:solidFill>
              <a:sym typeface="+mn-ea"/>
            </a:endParaRPr>
          </a:p>
          <a:p>
            <a:pPr indent="0" algn="l">
              <a:buClrTx/>
              <a:buSzTx/>
              <a:buNone/>
            </a:pPr>
            <a:r>
              <a:rPr lang="pt-PT" sz="1600">
                <a:solidFill>
                  <a:schemeClr val="bg1"/>
                </a:solidFill>
                <a:sym typeface="+mn-ea"/>
              </a:rPr>
              <a:t>decide to migrate to a different cloud provider, you’ll need to re-implement the orchestration layer.</a:t>
            </a:r>
            <a:endParaRPr lang="pt-PT" sz="1600">
              <a:solidFill>
                <a:schemeClr val="bg1"/>
              </a:solidFill>
              <a:sym typeface="+mn-ea"/>
            </a:endParaRPr>
          </a:p>
        </p:txBody>
      </p:sp>
      <p:sp>
        <p:nvSpPr>
          <p:cNvPr id="7" name="TextBox 11"/>
          <p:cNvSpPr txBox="1">
            <a:spLocks noChangeArrowheads="1"/>
          </p:cNvSpPr>
          <p:nvPr/>
        </p:nvSpPr>
        <p:spPr bwMode="auto">
          <a:xfrm>
            <a:off x="9506903" y="633666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Inter Light" panose="02000403000000020004" charset="0"/>
                <a:ea typeface="Amazon Ember" panose="020B0603020204020204" pitchFamily="34" charset="0"/>
                <a:cs typeface="Inter Light" panose="02000403000000020004" charset="0"/>
                <a:sym typeface="+mn-ea"/>
              </a:rPr>
              <a:t>AWS Step Functions</a:t>
            </a:r>
            <a:endPar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47630" y="5524500"/>
            <a:ext cx="812165" cy="81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450215" y="720725"/>
            <a:ext cx="58430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7980" y="278765"/>
            <a:ext cx="10669905" cy="398780"/>
          </a:xfrm>
          <a:prstGeom prst="rect">
            <a:avLst/>
          </a:prstGeom>
          <a:noFill/>
        </p:spPr>
        <p:txBody>
          <a:bodyPr wrap="none" rtlCol="0">
            <a:spAutoFit/>
          </a:bodyPr>
          <a:p>
            <a:pPr algn="l"/>
            <a:r>
              <a:rPr lang="pt-PT" altLang="en-US" sz="2000" b="1" dirty="0">
                <a:solidFill>
                  <a:schemeClr val="bg1"/>
                </a:solidFill>
                <a:sym typeface="+mn-ea"/>
              </a:rPr>
              <a:t>Create a Serverless Workflow with AWS Step Functions and AWS Lambda</a:t>
            </a:r>
            <a:endParaRPr lang="pt-PT" altLang="en-US" sz="2000" b="1" dirty="0">
              <a:solidFill>
                <a:schemeClr val="bg1"/>
              </a:solidFill>
              <a:sym typeface="+mn-ea"/>
            </a:endParaRPr>
          </a:p>
        </p:txBody>
      </p:sp>
      <p:pic>
        <p:nvPicPr>
          <p:cNvPr id="6" name="Picture 5"/>
          <p:cNvPicPr>
            <a:picLocks noChangeAspect="1"/>
          </p:cNvPicPr>
          <p:nvPr/>
        </p:nvPicPr>
        <p:blipFill>
          <a:blip r:embed="rId1"/>
          <a:stretch>
            <a:fillRect/>
          </a:stretch>
        </p:blipFill>
        <p:spPr>
          <a:xfrm>
            <a:off x="471170" y="1152525"/>
            <a:ext cx="1993900" cy="2019300"/>
          </a:xfrm>
          <a:prstGeom prst="rect">
            <a:avLst/>
          </a:prstGeom>
        </p:spPr>
      </p:pic>
      <p:pic>
        <p:nvPicPr>
          <p:cNvPr id="15" name="Picture 14"/>
          <p:cNvPicPr>
            <a:picLocks noChangeAspect="1"/>
          </p:cNvPicPr>
          <p:nvPr/>
        </p:nvPicPr>
        <p:blipFill>
          <a:blip r:embed="rId2"/>
          <a:stretch>
            <a:fillRect/>
          </a:stretch>
        </p:blipFill>
        <p:spPr>
          <a:xfrm>
            <a:off x="3559175" y="871220"/>
            <a:ext cx="8206105" cy="5353685"/>
          </a:xfrm>
          <a:prstGeom prst="rect">
            <a:avLst/>
          </a:prstGeom>
        </p:spPr>
      </p:pic>
      <p:sp>
        <p:nvSpPr>
          <p:cNvPr id="16" name="Rectangles 15"/>
          <p:cNvSpPr/>
          <p:nvPr/>
        </p:nvSpPr>
        <p:spPr>
          <a:xfrm>
            <a:off x="3677285" y="6319520"/>
            <a:ext cx="808990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4105275" y="6343015"/>
            <a:ext cx="7629525" cy="306705"/>
          </a:xfrm>
          <a:prstGeom prst="rect">
            <a:avLst/>
          </a:prstGeom>
          <a:noFill/>
        </p:spPr>
        <p:txBody>
          <a:bodyPr wrap="square" rtlCol="0" anchor="t">
            <a:spAutoFit/>
          </a:bodyPr>
          <a:p>
            <a:r>
              <a:rPr lang="en-US" sz="1400">
                <a:solidFill>
                  <a:schemeClr val="bg1"/>
                </a:solidFill>
                <a:sym typeface="+mn-ea"/>
              </a:rPr>
              <a:t>https://aws.amazon.com/pt/tutorials/create-a-serverless-workflow-step-functions-lambda/</a:t>
            </a:r>
            <a:endParaRPr lang="en-US" sz="1400">
              <a:solidFill>
                <a:schemeClr val="bg1"/>
              </a:solidFill>
            </a:endParaRPr>
          </a:p>
        </p:txBody>
      </p:sp>
      <p:sp>
        <p:nvSpPr>
          <p:cNvPr id="5" name="Rectangles 4"/>
          <p:cNvSpPr/>
          <p:nvPr/>
        </p:nvSpPr>
        <p:spPr>
          <a:xfrm>
            <a:off x="450215" y="720725"/>
            <a:ext cx="10689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1"/>
          <a:stretch>
            <a:fillRect/>
          </a:stretch>
        </p:blipFill>
        <p:spPr>
          <a:xfrm>
            <a:off x="456565" y="834390"/>
            <a:ext cx="9700895" cy="4458970"/>
          </a:xfrm>
          <a:prstGeom prst="rect">
            <a:avLst/>
          </a:prstGeom>
        </p:spPr>
      </p:pic>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Step Functions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509135" y="6409690"/>
            <a:ext cx="7245350" cy="275590"/>
          </a:xfrm>
          <a:prstGeom prst="rect">
            <a:avLst/>
          </a:prstGeom>
          <a:noFill/>
        </p:spPr>
        <p:txBody>
          <a:bodyPr wrap="square" rtlCol="0" anchor="t">
            <a:spAutoFit/>
          </a:bodyPr>
          <a:p>
            <a:r>
              <a:rPr lang="en-US" sz="1200">
                <a:solidFill>
                  <a:schemeClr val="bg1"/>
                </a:solidFill>
              </a:rPr>
              <a:t>https://github.com/weder96/joinCommunity2023/blob/main/learning/21_step_function/README.md</a:t>
            </a:r>
            <a:endParaRPr lang="en-US" sz="1200">
              <a:solidFill>
                <a:schemeClr val="bg1"/>
              </a:solidFill>
            </a:endParaRPr>
          </a:p>
        </p:txBody>
      </p:sp>
      <p:sp>
        <p:nvSpPr>
          <p:cNvPr id="11" name="Rectangles 10"/>
          <p:cNvSpPr/>
          <p:nvPr/>
        </p:nvSpPr>
        <p:spPr>
          <a:xfrm>
            <a:off x="456565" y="3220720"/>
            <a:ext cx="1732280" cy="13500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Box 11"/>
          <p:cNvSpPr txBox="1">
            <a:spLocks noChangeArrowheads="1"/>
          </p:cNvSpPr>
          <p:nvPr/>
        </p:nvSpPr>
        <p:spPr bwMode="auto">
          <a:xfrm>
            <a:off x="10031095" y="5746115"/>
            <a:ext cx="19424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Inter Light" panose="02000403000000020004" charset="0"/>
                <a:ea typeface="Amazon Ember" panose="020B0603020204020204" pitchFamily="34" charset="0"/>
                <a:cs typeface="Inter Light" panose="02000403000000020004" charset="0"/>
                <a:sym typeface="+mn-ea"/>
              </a:rPr>
              <a:t>AWS Step Functions</a:t>
            </a:r>
            <a:endPar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1955" y="4857750"/>
            <a:ext cx="812165" cy="81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3"/>
          <a:stretch>
            <a:fillRect/>
          </a:stretch>
        </p:blipFill>
        <p:spPr>
          <a:xfrm>
            <a:off x="9305290" y="834390"/>
            <a:ext cx="2732405" cy="275717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5890" y="0"/>
            <a:ext cx="1078611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Lambda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Overview</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85" y="266065"/>
            <a:ext cx="988695" cy="98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682105" y="6250305"/>
            <a:ext cx="517334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a:solidFill>
                  <a:schemeClr val="bg1"/>
                </a:solidFill>
                <a:latin typeface="Swiss921 BT" panose="020B0806030502050204" charset="0"/>
                <a:cs typeface="Swiss921 BT" panose="020B0806030502050204" charset="0"/>
                <a:sym typeface="+mn-ea"/>
              </a:rPr>
              <a:t>AWS Lambda Overview</a:t>
            </a:r>
            <a:endParaRPr lang="pt-PT" altLang="en-US" sz="2000" b="1" dirty="0">
              <a:solidFill>
                <a:schemeClr val="bg1"/>
              </a:solidFill>
              <a:latin typeface="Swiss921 BT" panose="020B0806030502050204" charset="0"/>
              <a:cs typeface="Swiss921 BT" panose="020B0806030502050204" charset="0"/>
              <a:sym typeface="+mn-ea"/>
            </a:endParaRPr>
          </a:p>
        </p:txBody>
      </p:sp>
      <p:sp>
        <p:nvSpPr>
          <p:cNvPr id="2" name="Text Box 1"/>
          <p:cNvSpPr txBox="1"/>
          <p:nvPr/>
        </p:nvSpPr>
        <p:spPr>
          <a:xfrm>
            <a:off x="457835" y="808990"/>
            <a:ext cx="10780395" cy="2306955"/>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Serverless on AWS</a:t>
            </a:r>
            <a:r>
              <a:rPr lang="pt-PT" sz="1600" b="1">
                <a:solidFill>
                  <a:schemeClr val="bg1"/>
                </a:solidFill>
              </a:rPr>
              <a:t>,</a:t>
            </a:r>
            <a:r>
              <a:rPr lang="pt-PT" sz="1600">
                <a:solidFill>
                  <a:schemeClr val="bg1"/>
                </a:solidFill>
              </a:rPr>
              <a:t> </a:t>
            </a:r>
            <a:r>
              <a:rPr sz="1600">
                <a:solidFill>
                  <a:schemeClr val="bg1"/>
                </a:solidFill>
              </a:rPr>
              <a:t>Build and run applications without thinking about servers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The </a:t>
            </a:r>
            <a:r>
              <a:rPr sz="1600" b="1">
                <a:solidFill>
                  <a:schemeClr val="bg1"/>
                </a:solidFill>
              </a:rPr>
              <a:t>most popular serverless</a:t>
            </a:r>
            <a:r>
              <a:rPr sz="1600">
                <a:solidFill>
                  <a:schemeClr val="bg1"/>
                </a:solidFill>
              </a:rPr>
              <a:t> compute platform that is using millions of customer</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Running billions</a:t>
            </a:r>
            <a:r>
              <a:rPr sz="1600">
                <a:solidFill>
                  <a:schemeClr val="bg1"/>
                </a:solidFill>
              </a:rPr>
              <a:t> of invocations all over the world</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Compute service</a:t>
            </a:r>
            <a:r>
              <a:rPr sz="1600">
                <a:solidFill>
                  <a:schemeClr val="bg1"/>
                </a:solidFill>
              </a:rPr>
              <a:t> that runs code without thinking any servers or underlying services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Serverless function that you only </a:t>
            </a:r>
            <a:r>
              <a:rPr sz="1600" b="1">
                <a:solidFill>
                  <a:schemeClr val="bg1"/>
                </a:solidFill>
              </a:rPr>
              <a:t>responsible for your actual code</a:t>
            </a:r>
            <a:r>
              <a:rPr sz="1600">
                <a:solidFill>
                  <a:schemeClr val="bg1"/>
                </a:solidFill>
              </a:rPr>
              <a:t>.</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950710" y="6261100"/>
            <a:ext cx="5406390" cy="460375"/>
          </a:xfrm>
          <a:prstGeom prst="rect">
            <a:avLst/>
          </a:prstGeom>
          <a:noFill/>
        </p:spPr>
        <p:txBody>
          <a:bodyPr wrap="square" rtlCol="0" anchor="t">
            <a:spAutoFit/>
          </a:bodyPr>
          <a:p>
            <a:r>
              <a:rPr lang="en-US" sz="1200">
                <a:solidFill>
                  <a:schemeClr val="bg1"/>
                </a:solidFill>
              </a:rPr>
              <a:t>https://aws.amazon.com/serverless/?nc1=h_ls</a:t>
            </a:r>
            <a:endParaRPr lang="en-US" sz="1200">
              <a:solidFill>
                <a:schemeClr val="bg1"/>
              </a:solidFill>
            </a:endParaRPr>
          </a:p>
          <a:p>
            <a:r>
              <a:rPr lang="en-US" sz="1200">
                <a:solidFill>
                  <a:schemeClr val="bg1"/>
                </a:solidFill>
              </a:rPr>
              <a:t>https://aws.amazon.com/blogs/compute/serverless-icymi-q2-2023/</a:t>
            </a:r>
            <a:endParaRPr lang="en-US" sz="1200">
              <a:solidFill>
                <a:schemeClr val="bg1"/>
              </a:solidFill>
            </a:endParaRPr>
          </a:p>
        </p:txBody>
      </p:sp>
      <p:pic>
        <p:nvPicPr>
          <p:cNvPr id="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578" y="57545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0520"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Serverless Explanained : AWS Operational Responsibility Model</a:t>
            </a:r>
            <a:endParaRPr lang="pt-PT" altLang="en-US" sz="2000" b="1" dirty="0">
              <a:solidFill>
                <a:schemeClr val="bg1"/>
              </a:solidFill>
            </a:endParaRPr>
          </a:p>
        </p:txBody>
      </p:sp>
      <p:pic>
        <p:nvPicPr>
          <p:cNvPr id="3" name="Picture 2"/>
          <p:cNvPicPr>
            <a:picLocks noChangeAspect="1"/>
          </p:cNvPicPr>
          <p:nvPr/>
        </p:nvPicPr>
        <p:blipFill>
          <a:blip r:embed="rId1"/>
          <a:stretch>
            <a:fillRect/>
          </a:stretch>
        </p:blipFill>
        <p:spPr>
          <a:xfrm>
            <a:off x="495300" y="1047750"/>
            <a:ext cx="8131810" cy="4255770"/>
          </a:xfrm>
          <a:prstGeom prst="rect">
            <a:avLst/>
          </a:prstGeom>
        </p:spPr>
      </p:pic>
      <p:pic>
        <p:nvPicPr>
          <p:cNvPr id="2" name="Picture 1"/>
          <p:cNvPicPr>
            <a:picLocks noChangeAspect="1"/>
          </p:cNvPicPr>
          <p:nvPr/>
        </p:nvPicPr>
        <p:blipFill>
          <a:blip r:embed="rId2"/>
          <a:stretch>
            <a:fillRect/>
          </a:stretch>
        </p:blipFill>
        <p:spPr>
          <a:xfrm>
            <a:off x="9042400" y="1047750"/>
            <a:ext cx="2638425" cy="2600325"/>
          </a:xfrm>
          <a:prstGeom prst="rect">
            <a:avLst/>
          </a:prstGeom>
        </p:spPr>
      </p:pic>
      <p:sp>
        <p:nvSpPr>
          <p:cNvPr id="6" name="Rectangles 5"/>
          <p:cNvSpPr/>
          <p:nvPr/>
        </p:nvSpPr>
        <p:spPr>
          <a:xfrm>
            <a:off x="2682240" y="6325870"/>
            <a:ext cx="91732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2799080" y="6382385"/>
            <a:ext cx="9023350" cy="275590"/>
          </a:xfrm>
          <a:prstGeom prst="rect">
            <a:avLst/>
          </a:prstGeom>
          <a:noFill/>
        </p:spPr>
        <p:txBody>
          <a:bodyPr wrap="square" rtlCol="0" anchor="t">
            <a:spAutoFit/>
          </a:bodyPr>
          <a:p>
            <a:r>
              <a:rPr lang="en-US" sz="1200">
                <a:solidFill>
                  <a:schemeClr val="bg1"/>
                </a:solidFill>
                <a:sym typeface="+mn-ea"/>
              </a:rPr>
              <a:t>https://d1.awsstatic.com/events/reinvent/2019/REPEAT_3_Serverless_architectural_patterns_and_best_practices_ARC307-R3.pdf</a:t>
            </a:r>
            <a:endParaRPr lang="en-US" sz="1200">
              <a:solidFill>
                <a:schemeClr val="bg1"/>
              </a:solidFill>
            </a:endParaRPr>
          </a:p>
        </p:txBody>
      </p:sp>
      <p:sp>
        <p:nvSpPr>
          <p:cNvPr id="5" name="Rectangles 4"/>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6004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Invocation Types</a:t>
            </a:r>
            <a:endParaRPr lang="pt-PT" altLang="en-US" sz="2000" b="1" dirty="0">
              <a:solidFill>
                <a:schemeClr val="bg1"/>
              </a:solidFill>
            </a:endParaRPr>
          </a:p>
        </p:txBody>
      </p:sp>
      <p:sp>
        <p:nvSpPr>
          <p:cNvPr id="2" name="Text Box 1"/>
          <p:cNvSpPr txBox="1"/>
          <p:nvPr/>
        </p:nvSpPr>
        <p:spPr>
          <a:xfrm>
            <a:off x="457835" y="808990"/>
            <a:ext cx="10780395" cy="1383665"/>
          </a:xfrm>
          <a:prstGeom prst="rect">
            <a:avLst/>
          </a:prstGeom>
          <a:noFill/>
        </p:spPr>
        <p:txBody>
          <a:bodyPr wrap="square" rtlCol="0" anchor="t">
            <a:spAutoFit/>
          </a:bodyPr>
          <a:p>
            <a:pPr indent="0" algn="l">
              <a:buFont typeface="Arial" panose="02080604020202020204" pitchFamily="34" charset="0"/>
              <a:buNone/>
            </a:pPr>
            <a:r>
              <a:rPr sz="1400">
                <a:solidFill>
                  <a:schemeClr val="bg1"/>
                </a:solidFill>
              </a:rPr>
              <a:t>Triggered lambda functions with different AWS Lambda Invocation Types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AWS Lambda has 3 Invocation Types;</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Asynchronous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Event Source Mapping</a:t>
            </a:r>
            <a:r>
              <a:rPr lang="pt-PT" sz="1400">
                <a:solidFill>
                  <a:schemeClr val="bg1"/>
                </a:solidFill>
              </a:rPr>
              <a:t> </a:t>
            </a:r>
            <a:r>
              <a:rPr sz="1400">
                <a:solidFill>
                  <a:schemeClr val="bg1"/>
                </a:solidFill>
              </a:rPr>
              <a:t>with polling invocation</a:t>
            </a:r>
            <a:endParaRPr sz="1400">
              <a:solidFill>
                <a:schemeClr val="bg1"/>
              </a:solidFill>
            </a:endParaRPr>
          </a:p>
        </p:txBody>
      </p:sp>
      <p:pic>
        <p:nvPicPr>
          <p:cNvPr id="4" name="Picture 3"/>
          <p:cNvPicPr>
            <a:picLocks noChangeAspect="1"/>
          </p:cNvPicPr>
          <p:nvPr/>
        </p:nvPicPr>
        <p:blipFill>
          <a:blip r:embed="rId1"/>
          <a:stretch>
            <a:fillRect/>
          </a:stretch>
        </p:blipFill>
        <p:spPr>
          <a:xfrm>
            <a:off x="558165" y="2327275"/>
            <a:ext cx="7659370" cy="3815080"/>
          </a:xfrm>
          <a:prstGeom prst="rect">
            <a:avLst/>
          </a:prstGeom>
        </p:spPr>
      </p:pic>
      <p:pic>
        <p:nvPicPr>
          <p:cNvPr id="5" name="Picture 4"/>
          <p:cNvPicPr>
            <a:picLocks noChangeAspect="1"/>
          </p:cNvPicPr>
          <p:nvPr/>
        </p:nvPicPr>
        <p:blipFill>
          <a:blip r:embed="rId2"/>
          <a:stretch>
            <a:fillRect/>
          </a:stretch>
        </p:blipFill>
        <p:spPr>
          <a:xfrm>
            <a:off x="9067165" y="808990"/>
            <a:ext cx="2600325" cy="2609850"/>
          </a:xfrm>
          <a:prstGeom prst="rect">
            <a:avLst/>
          </a:prstGeom>
        </p:spPr>
      </p:pic>
      <p:sp>
        <p:nvSpPr>
          <p:cNvPr id="6" name="Rectangles 5"/>
          <p:cNvSpPr/>
          <p:nvPr/>
        </p:nvSpPr>
        <p:spPr>
          <a:xfrm>
            <a:off x="4118610" y="6292850"/>
            <a:ext cx="773684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283075" y="6352540"/>
            <a:ext cx="7654925" cy="275590"/>
          </a:xfrm>
          <a:prstGeom prst="rect">
            <a:avLst/>
          </a:prstGeom>
          <a:noFill/>
        </p:spPr>
        <p:txBody>
          <a:bodyPr wrap="square" rtlCol="0" anchor="t">
            <a:spAutoFit/>
          </a:bodyPr>
          <a:p>
            <a:r>
              <a:rPr lang="en-US" sz="1200">
                <a:solidFill>
                  <a:schemeClr val="bg1"/>
                </a:solidFill>
              </a:rPr>
              <a:t>https://aws.amazon.com/blogs/architecture/understanding-the-different-ways-to-invoke-lambda-functions/</a:t>
            </a:r>
            <a:endParaRPr lang="en-US" sz="1200">
              <a:solidFill>
                <a:schemeClr val="bg1"/>
              </a:solidFill>
            </a:endParaRPr>
          </a:p>
        </p:txBody>
      </p:sp>
      <p:sp>
        <p:nvSpPr>
          <p:cNvPr id="3" name="Rectangles 2"/>
          <p:cNvSpPr/>
          <p:nvPr/>
        </p:nvSpPr>
        <p:spPr>
          <a:xfrm>
            <a:off x="440690" y="635000"/>
            <a:ext cx="4114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60045" y="2839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Synchronous Invocation</a:t>
            </a:r>
            <a:endParaRPr lang="pt-PT" altLang="en-US" sz="2000" b="1" dirty="0">
              <a:solidFill>
                <a:schemeClr val="bg1"/>
              </a:solidFill>
            </a:endParaRPr>
          </a:p>
        </p:txBody>
      </p:sp>
      <p:sp>
        <p:nvSpPr>
          <p:cNvPr id="2" name="Text Box 1"/>
          <p:cNvSpPr txBox="1"/>
          <p:nvPr/>
        </p:nvSpPr>
        <p:spPr>
          <a:xfrm>
            <a:off x="457835" y="847090"/>
            <a:ext cx="10780395" cy="5262245"/>
          </a:xfrm>
          <a:prstGeom prst="rect">
            <a:avLst/>
          </a:prstGeom>
          <a:noFill/>
        </p:spPr>
        <p:txBody>
          <a:bodyPr wrap="square" rtlCol="0" anchor="t">
            <a:spAutoFit/>
          </a:bodyPr>
          <a:p>
            <a:pPr algn="l"/>
            <a:r>
              <a:rPr sz="1200" b="1">
                <a:solidFill>
                  <a:schemeClr val="bg1"/>
                </a:solidFill>
              </a:rPr>
              <a:t>Execute immediately </a:t>
            </a:r>
            <a:r>
              <a:rPr sz="1200">
                <a:solidFill>
                  <a:schemeClr val="bg1"/>
                </a:solidFill>
              </a:rPr>
              <a:t>when you perform the Lambda Invoke API call.</a:t>
            </a:r>
            <a:endParaRPr sz="1200">
              <a:solidFill>
                <a:schemeClr val="bg1"/>
              </a:solidFill>
            </a:endParaRPr>
          </a:p>
          <a:p>
            <a:pPr algn="l"/>
            <a:r>
              <a:rPr sz="1200" b="1">
                <a:solidFill>
                  <a:schemeClr val="bg1"/>
                </a:solidFill>
              </a:rPr>
              <a:t>Wait </a:t>
            </a:r>
            <a:r>
              <a:rPr sz="1200">
                <a:solidFill>
                  <a:schemeClr val="bg1"/>
                </a:solidFill>
              </a:rPr>
              <a:t>for the function to process the function and return back to response.</a:t>
            </a:r>
            <a:endParaRPr sz="1200">
              <a:solidFill>
                <a:schemeClr val="bg1"/>
              </a:solidFill>
            </a:endParaRPr>
          </a:p>
          <a:p>
            <a:pPr algn="l"/>
            <a:endParaRPr sz="1200" b="1">
              <a:solidFill>
                <a:schemeClr val="bg1"/>
              </a:solidFill>
            </a:endParaRPr>
          </a:p>
          <a:p>
            <a:pPr algn="l"/>
            <a:r>
              <a:rPr sz="1200" b="1">
                <a:solidFill>
                  <a:schemeClr val="bg1"/>
                </a:solidFill>
              </a:rPr>
              <a:t>API Gateway + Lambda + DynamoDB</a:t>
            </a:r>
            <a:endParaRPr sz="1200" b="1">
              <a:solidFill>
                <a:schemeClr val="bg1"/>
              </a:solidFill>
            </a:endParaRPr>
          </a:p>
          <a:p>
            <a:pPr algn="l"/>
            <a:endParaRPr sz="1200" b="1">
              <a:solidFill>
                <a:schemeClr val="bg1"/>
              </a:solidFill>
            </a:endParaRPr>
          </a:p>
          <a:p>
            <a:pPr algn="l"/>
            <a:r>
              <a:rPr sz="1200" b="1">
                <a:solidFill>
                  <a:schemeClr val="bg1"/>
                </a:solidFill>
              </a:rPr>
              <a:t>Invocation-type</a:t>
            </a:r>
            <a:r>
              <a:rPr sz="1200">
                <a:solidFill>
                  <a:schemeClr val="bg1"/>
                </a:solidFill>
              </a:rPr>
              <a:t> flag should be “</a:t>
            </a:r>
            <a:r>
              <a:rPr sz="1200" b="1">
                <a:solidFill>
                  <a:schemeClr val="bg1"/>
                </a:solidFill>
              </a:rPr>
              <a:t>RequestResponse</a:t>
            </a:r>
            <a:r>
              <a:rPr sz="1200">
                <a:solidFill>
                  <a:schemeClr val="bg1"/>
                </a:solidFill>
              </a:rPr>
              <a:t>”</a:t>
            </a:r>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r>
              <a:rPr sz="1200">
                <a:solidFill>
                  <a:schemeClr val="bg1"/>
                </a:solidFill>
              </a:rPr>
              <a:t>▪ Responsible for </a:t>
            </a:r>
            <a:r>
              <a:rPr sz="1200" b="1">
                <a:solidFill>
                  <a:schemeClr val="bg1"/>
                </a:solidFill>
              </a:rPr>
              <a:t>inspecting </a:t>
            </a:r>
            <a:r>
              <a:rPr sz="1200">
                <a:solidFill>
                  <a:schemeClr val="bg1"/>
                </a:solidFill>
              </a:rPr>
              <a:t>the </a:t>
            </a:r>
            <a:r>
              <a:rPr sz="1200" b="1">
                <a:solidFill>
                  <a:schemeClr val="bg1"/>
                </a:solidFill>
              </a:rPr>
              <a:t>response</a:t>
            </a:r>
            <a:endParaRPr sz="1200">
              <a:solidFill>
                <a:schemeClr val="bg1"/>
              </a:solidFill>
            </a:endParaRPr>
          </a:p>
          <a:p>
            <a:pPr algn="l"/>
            <a:r>
              <a:rPr lang="pt-PT" sz="1200">
                <a:solidFill>
                  <a:schemeClr val="bg1"/>
                </a:solidFill>
              </a:rPr>
              <a:t>   </a:t>
            </a:r>
            <a:r>
              <a:rPr sz="1200">
                <a:solidFill>
                  <a:schemeClr val="bg1"/>
                </a:solidFill>
              </a:rPr>
              <a:t>and </a:t>
            </a:r>
            <a:r>
              <a:rPr sz="1200" b="1">
                <a:solidFill>
                  <a:schemeClr val="bg1"/>
                </a:solidFill>
              </a:rPr>
              <a:t>determining </a:t>
            </a:r>
            <a:r>
              <a:rPr sz="1200">
                <a:solidFill>
                  <a:schemeClr val="bg1"/>
                </a:solidFill>
              </a:rPr>
              <a:t>if there was an </a:t>
            </a:r>
            <a:r>
              <a:rPr sz="1200" b="1">
                <a:solidFill>
                  <a:schemeClr val="bg1"/>
                </a:solidFill>
              </a:rPr>
              <a:t>error</a:t>
            </a:r>
            <a:endParaRPr sz="1200">
              <a:solidFill>
                <a:schemeClr val="bg1"/>
              </a:solidFill>
            </a:endParaRPr>
          </a:p>
          <a:p>
            <a:pPr algn="l"/>
            <a:r>
              <a:rPr lang="pt-PT" sz="1200">
                <a:solidFill>
                  <a:schemeClr val="bg1"/>
                </a:solidFill>
              </a:rPr>
              <a:t>   </a:t>
            </a:r>
            <a:r>
              <a:rPr sz="1200">
                <a:solidFill>
                  <a:schemeClr val="bg1"/>
                </a:solidFill>
              </a:rPr>
              <a:t>and </a:t>
            </a:r>
            <a:r>
              <a:rPr sz="1200" b="1">
                <a:solidFill>
                  <a:schemeClr val="bg1"/>
                </a:solidFill>
              </a:rPr>
              <a:t>decide </a:t>
            </a:r>
            <a:r>
              <a:rPr sz="1200">
                <a:solidFill>
                  <a:schemeClr val="bg1"/>
                </a:solidFill>
              </a:rPr>
              <a:t>to </a:t>
            </a:r>
            <a:r>
              <a:rPr sz="1200" b="1">
                <a:solidFill>
                  <a:schemeClr val="bg1"/>
                </a:solidFill>
              </a:rPr>
              <a:t>retry </a:t>
            </a:r>
            <a:r>
              <a:rPr sz="1200">
                <a:solidFill>
                  <a:schemeClr val="bg1"/>
                </a:solidFill>
              </a:rPr>
              <a:t>the invocation</a:t>
            </a:r>
            <a:endParaRPr sz="1200">
              <a:solidFill>
                <a:schemeClr val="bg1"/>
              </a:solidFill>
            </a:endParaRPr>
          </a:p>
          <a:p>
            <a:pPr algn="l"/>
            <a:endParaRPr sz="1200">
              <a:solidFill>
                <a:schemeClr val="bg1"/>
              </a:solidFill>
            </a:endParaRPr>
          </a:p>
          <a:p>
            <a:pPr algn="l"/>
            <a:r>
              <a:rPr sz="1200">
                <a:solidFill>
                  <a:schemeClr val="bg1"/>
                </a:solidFill>
              </a:rPr>
              <a:t>▪ Example of synchronous invocation using the AWS CLI:</a:t>
            </a:r>
            <a:endParaRPr sz="1200">
              <a:solidFill>
                <a:schemeClr val="bg1"/>
              </a:solidFill>
            </a:endParaRPr>
          </a:p>
          <a:p>
            <a:pPr algn="l"/>
            <a:r>
              <a:rPr sz="1200">
                <a:solidFill>
                  <a:schemeClr val="bg1"/>
                </a:solidFill>
              </a:rPr>
              <a:t>aws lambda invoke —function-name MyLambdaFunction </a:t>
            </a:r>
            <a:r>
              <a:rPr sz="1200" b="1">
                <a:solidFill>
                  <a:schemeClr val="bg1"/>
                </a:solidFill>
              </a:rPr>
              <a:t>—invocation-type RequestResponse</a:t>
            </a:r>
            <a:r>
              <a:rPr sz="1200">
                <a:solidFill>
                  <a:schemeClr val="bg1"/>
                </a:solidFill>
              </a:rPr>
              <a:t> —payload '{ "key": "value" }’</a:t>
            </a:r>
            <a:endParaRPr sz="1200">
              <a:solidFill>
                <a:schemeClr val="bg1"/>
              </a:solidFill>
            </a:endParaRPr>
          </a:p>
          <a:p>
            <a:pPr algn="l"/>
            <a:endParaRPr sz="1200">
              <a:solidFill>
                <a:schemeClr val="bg1"/>
              </a:solidFill>
            </a:endParaRPr>
          </a:p>
          <a:p>
            <a:pPr algn="l"/>
            <a:r>
              <a:rPr sz="1200">
                <a:solidFill>
                  <a:schemeClr val="bg1"/>
                </a:solidFill>
              </a:rPr>
              <a:t>▪ Triggered</a:t>
            </a:r>
            <a:r>
              <a:rPr sz="1200" b="1">
                <a:solidFill>
                  <a:schemeClr val="bg1"/>
                </a:solidFill>
              </a:rPr>
              <a:t> AWS services</a:t>
            </a:r>
            <a:r>
              <a:rPr sz="1200">
                <a:solidFill>
                  <a:schemeClr val="bg1"/>
                </a:solidFill>
              </a:rPr>
              <a:t> of</a:t>
            </a:r>
            <a:r>
              <a:rPr sz="1200" b="1">
                <a:solidFill>
                  <a:schemeClr val="bg1"/>
                </a:solidFill>
              </a:rPr>
              <a:t> synchronous invocation</a:t>
            </a:r>
            <a:r>
              <a:rPr sz="1200">
                <a:solidFill>
                  <a:schemeClr val="bg1"/>
                </a:solidFill>
              </a:rPr>
              <a:t>; ELB (Application Load Balancer), Cognito,</a:t>
            </a:r>
            <a:endParaRPr sz="1200">
              <a:solidFill>
                <a:schemeClr val="bg1"/>
              </a:solidFill>
            </a:endParaRPr>
          </a:p>
          <a:p>
            <a:pPr algn="l"/>
            <a:r>
              <a:rPr sz="1200">
                <a:solidFill>
                  <a:schemeClr val="bg1"/>
                </a:solidFill>
              </a:rPr>
              <a:t>Lex, Alexa, API Gateway, CloudFront, Kinesis Data Firehose</a:t>
            </a:r>
            <a:endParaRPr sz="1200">
              <a:solidFill>
                <a:schemeClr val="bg1"/>
              </a:solidFill>
            </a:endParaRPr>
          </a:p>
        </p:txBody>
      </p:sp>
      <p:sp>
        <p:nvSpPr>
          <p:cNvPr id="49" name="Rectangle 48"/>
          <p:cNvSpPr/>
          <p:nvPr/>
        </p:nvSpPr>
        <p:spPr>
          <a:xfrm>
            <a:off x="4027170" y="231965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5" name="TextBox 34"/>
          <p:cNvSpPr txBox="1"/>
          <p:nvPr/>
        </p:nvSpPr>
        <p:spPr>
          <a:xfrm>
            <a:off x="6876847" y="37125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9713" y="2853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4716141" y="28822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4319905" y="3714115"/>
            <a:ext cx="178816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465" y="2853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9292590" y="3714115"/>
            <a:ext cx="15563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5569585" y="3053715"/>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081010" y="3056890"/>
            <a:ext cx="14992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561330" y="34290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8081010" y="3429000"/>
            <a:ext cx="15246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Picture 4" descr="users"/>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27860" y="2906395"/>
            <a:ext cx="886460" cy="709295"/>
          </a:xfrm>
          <a:prstGeom prst="rect">
            <a:avLst/>
          </a:prstGeom>
        </p:spPr>
      </p:pic>
      <p:cxnSp>
        <p:nvCxnSpPr>
          <p:cNvPr id="6" name="Straight Arrow Connector 5"/>
          <p:cNvCxnSpPr/>
          <p:nvPr/>
        </p:nvCxnSpPr>
        <p:spPr>
          <a:xfrm>
            <a:off x="3027680" y="3056890"/>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980055" y="34290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8" name="TextBox 9"/>
          <p:cNvSpPr txBox="1">
            <a:spLocks noChangeArrowheads="1"/>
          </p:cNvSpPr>
          <p:nvPr/>
        </p:nvSpPr>
        <p:spPr bwMode="auto">
          <a:xfrm>
            <a:off x="1852930" y="3714115"/>
            <a:ext cx="1127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TextBox 9"/>
          <p:cNvSpPr txBox="1">
            <a:spLocks noChangeArrowheads="1"/>
          </p:cNvSpPr>
          <p:nvPr/>
        </p:nvSpPr>
        <p:spPr bwMode="auto">
          <a:xfrm>
            <a:off x="5262559" y="2513330"/>
            <a:ext cx="2243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RequestResponse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Rectangles 2"/>
          <p:cNvSpPr/>
          <p:nvPr/>
        </p:nvSpPr>
        <p:spPr>
          <a:xfrm>
            <a:off x="440690" y="635000"/>
            <a:ext cx="50292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6004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Asynchronous Invocation</a:t>
            </a:r>
            <a:endParaRPr lang="pt-PT" altLang="en-US" sz="2000" b="1" dirty="0">
              <a:solidFill>
                <a:schemeClr val="bg1"/>
              </a:solidFill>
            </a:endParaRPr>
          </a:p>
        </p:txBody>
      </p:sp>
      <p:sp>
        <p:nvSpPr>
          <p:cNvPr id="2" name="Text Box 1"/>
          <p:cNvSpPr txBox="1"/>
          <p:nvPr/>
        </p:nvSpPr>
        <p:spPr>
          <a:xfrm>
            <a:off x="466725" y="762635"/>
            <a:ext cx="10780395" cy="5446395"/>
          </a:xfrm>
          <a:prstGeom prst="rect">
            <a:avLst/>
          </a:prstGeom>
          <a:noFill/>
        </p:spPr>
        <p:txBody>
          <a:bodyPr wrap="square" rtlCol="0" anchor="t">
            <a:spAutoFit/>
          </a:bodyPr>
          <a:p>
            <a:pPr algn="l"/>
            <a:r>
              <a:rPr sz="1200">
                <a:solidFill>
                  <a:schemeClr val="bg1"/>
                </a:solidFill>
              </a:rPr>
              <a:t>Lambda </a:t>
            </a:r>
            <a:r>
              <a:rPr sz="1200" b="1">
                <a:solidFill>
                  <a:schemeClr val="bg1"/>
                </a:solidFill>
              </a:rPr>
              <a:t>sends </a:t>
            </a:r>
            <a:r>
              <a:rPr sz="1200">
                <a:solidFill>
                  <a:schemeClr val="bg1"/>
                </a:solidFill>
              </a:rPr>
              <a:t>the </a:t>
            </a:r>
            <a:r>
              <a:rPr sz="1200" b="1">
                <a:solidFill>
                  <a:schemeClr val="bg1"/>
                </a:solidFill>
              </a:rPr>
              <a:t>event </a:t>
            </a:r>
            <a:r>
              <a:rPr sz="1200">
                <a:solidFill>
                  <a:schemeClr val="bg1"/>
                </a:solidFill>
              </a:rPr>
              <a:t>to a </a:t>
            </a:r>
            <a:r>
              <a:rPr sz="1200" b="1">
                <a:solidFill>
                  <a:schemeClr val="bg1"/>
                </a:solidFill>
              </a:rPr>
              <a:t>internal queue</a:t>
            </a:r>
            <a:r>
              <a:rPr sz="1200">
                <a:solidFill>
                  <a:schemeClr val="bg1"/>
                </a:solidFill>
              </a:rPr>
              <a:t> and returns a success response without </a:t>
            </a:r>
            <a:endParaRPr sz="1200">
              <a:solidFill>
                <a:schemeClr val="bg1"/>
              </a:solidFill>
            </a:endParaRPr>
          </a:p>
          <a:p>
            <a:pPr algn="l"/>
            <a:r>
              <a:rPr sz="1200">
                <a:solidFill>
                  <a:schemeClr val="bg1"/>
                </a:solidFill>
              </a:rPr>
              <a:t>any</a:t>
            </a:r>
            <a:r>
              <a:rPr lang="pt-PT" sz="1200">
                <a:solidFill>
                  <a:schemeClr val="bg1"/>
                </a:solidFill>
              </a:rPr>
              <a:t> </a:t>
            </a:r>
            <a:r>
              <a:rPr sz="1200">
                <a:solidFill>
                  <a:schemeClr val="bg1"/>
                </a:solidFill>
              </a:rPr>
              <a:t>additional information</a:t>
            </a:r>
            <a:endParaRPr sz="1200">
              <a:solidFill>
                <a:schemeClr val="bg1"/>
              </a:solidFill>
            </a:endParaRPr>
          </a:p>
          <a:p>
            <a:pPr algn="l"/>
            <a:r>
              <a:rPr lang="pt-PT" sz="1200">
                <a:solidFill>
                  <a:schemeClr val="bg1"/>
                </a:solidFill>
              </a:rPr>
              <a:t> </a:t>
            </a:r>
            <a:r>
              <a:rPr sz="1200">
                <a:solidFill>
                  <a:schemeClr val="bg1"/>
                </a:solidFill>
              </a:rPr>
              <a:t> Separate process </a:t>
            </a:r>
            <a:r>
              <a:rPr sz="1200" b="1">
                <a:solidFill>
                  <a:schemeClr val="bg1"/>
                </a:solidFill>
              </a:rPr>
              <a:t>reads events</a:t>
            </a:r>
            <a:r>
              <a:rPr sz="1200">
                <a:solidFill>
                  <a:schemeClr val="bg1"/>
                </a:solidFill>
              </a:rPr>
              <a:t> from the </a:t>
            </a:r>
            <a:r>
              <a:rPr sz="1200" b="1">
                <a:solidFill>
                  <a:schemeClr val="bg1"/>
                </a:solidFill>
              </a:rPr>
              <a:t>queue</a:t>
            </a:r>
            <a:r>
              <a:rPr sz="1200">
                <a:solidFill>
                  <a:schemeClr val="bg1"/>
                </a:solidFill>
              </a:rPr>
              <a:t> and </a:t>
            </a:r>
            <a:r>
              <a:rPr sz="1200" b="1">
                <a:solidFill>
                  <a:schemeClr val="bg1"/>
                </a:solidFill>
              </a:rPr>
              <a:t>runs</a:t>
            </a:r>
            <a:r>
              <a:rPr sz="1200">
                <a:solidFill>
                  <a:schemeClr val="bg1"/>
                </a:solidFill>
              </a:rPr>
              <a:t> our lambda function</a:t>
            </a:r>
            <a:endParaRPr sz="1200">
              <a:solidFill>
                <a:schemeClr val="bg1"/>
              </a:solidFill>
            </a:endParaRPr>
          </a:p>
          <a:p>
            <a:pPr algn="l"/>
            <a:r>
              <a:rPr lang="pt-PT" sz="1200">
                <a:solidFill>
                  <a:schemeClr val="bg1"/>
                </a:solidFill>
              </a:rPr>
              <a:t> </a:t>
            </a:r>
            <a:r>
              <a:rPr sz="1200">
                <a:solidFill>
                  <a:schemeClr val="bg1"/>
                </a:solidFill>
              </a:rPr>
              <a:t> </a:t>
            </a:r>
            <a:r>
              <a:rPr sz="1200" b="1">
                <a:solidFill>
                  <a:schemeClr val="bg1"/>
                </a:solidFill>
              </a:rPr>
              <a:t>S3 / SNS + Lambda + DynamoDB</a:t>
            </a:r>
            <a:endParaRPr sz="1200">
              <a:solidFill>
                <a:schemeClr val="bg1"/>
              </a:solidFill>
            </a:endParaRPr>
          </a:p>
          <a:p>
            <a:pPr algn="l"/>
            <a:r>
              <a:rPr lang="pt-PT" sz="1200">
                <a:solidFill>
                  <a:schemeClr val="bg1"/>
                </a:solidFill>
              </a:rPr>
              <a:t> </a:t>
            </a:r>
            <a:r>
              <a:rPr sz="1200">
                <a:solidFill>
                  <a:schemeClr val="bg1"/>
                </a:solidFill>
              </a:rPr>
              <a:t> </a:t>
            </a:r>
            <a:r>
              <a:rPr sz="1200" b="1">
                <a:solidFill>
                  <a:schemeClr val="bg1"/>
                </a:solidFill>
              </a:rPr>
              <a:t>Invocation-type</a:t>
            </a:r>
            <a:r>
              <a:rPr sz="1200">
                <a:solidFill>
                  <a:schemeClr val="bg1"/>
                </a:solidFill>
              </a:rPr>
              <a:t> flag should be </a:t>
            </a:r>
            <a:r>
              <a:rPr sz="1200" b="1">
                <a:solidFill>
                  <a:schemeClr val="bg1"/>
                </a:solidFill>
              </a:rPr>
              <a:t>“Event”</a:t>
            </a:r>
            <a:endParaRPr sz="1200" b="1">
              <a:solidFill>
                <a:schemeClr val="bg1"/>
              </a:solidFill>
            </a:endParaRPr>
          </a:p>
          <a:p>
            <a:pPr algn="l"/>
            <a:r>
              <a:rPr lang="pt-PT" sz="1200">
                <a:solidFill>
                  <a:schemeClr val="bg1"/>
                </a:solidFill>
              </a:rPr>
              <a:t> </a:t>
            </a:r>
            <a:r>
              <a:rPr sz="1200">
                <a:solidFill>
                  <a:schemeClr val="bg1"/>
                </a:solidFill>
              </a:rPr>
              <a:t> AWS Lambda sets a </a:t>
            </a:r>
            <a:r>
              <a:rPr sz="1200" b="1">
                <a:solidFill>
                  <a:schemeClr val="bg1"/>
                </a:solidFill>
              </a:rPr>
              <a:t>retry policy</a:t>
            </a:r>
            <a:endParaRPr sz="1200" b="1">
              <a:solidFill>
                <a:schemeClr val="bg1"/>
              </a:solidFill>
            </a:endParaRPr>
          </a:p>
          <a:p>
            <a:pPr algn="l"/>
            <a:r>
              <a:rPr lang="pt-PT" sz="1200">
                <a:solidFill>
                  <a:schemeClr val="bg1"/>
                </a:solidFill>
              </a:rPr>
              <a:t>  </a:t>
            </a:r>
            <a:r>
              <a:rPr sz="1200">
                <a:solidFill>
                  <a:schemeClr val="bg1"/>
                </a:solidFill>
              </a:rPr>
              <a:t>Retry Count = 2</a:t>
            </a:r>
            <a:endParaRPr sz="1200">
              <a:solidFill>
                <a:schemeClr val="bg1"/>
              </a:solidFill>
            </a:endParaRPr>
          </a:p>
          <a:p>
            <a:pPr algn="l"/>
            <a:r>
              <a:rPr lang="pt-PT" sz="1200">
                <a:solidFill>
                  <a:schemeClr val="bg1"/>
                </a:solidFill>
              </a:rPr>
              <a:t>  </a:t>
            </a:r>
            <a:r>
              <a:rPr sz="1200">
                <a:solidFill>
                  <a:schemeClr val="bg1"/>
                </a:solidFill>
              </a:rPr>
              <a:t>Attach a Dead-Letter Queue (DLQ)</a:t>
            </a:r>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r>
              <a:rPr sz="1200" b="1">
                <a:solidFill>
                  <a:schemeClr val="bg1"/>
                </a:solidFill>
              </a:rPr>
              <a:t>Example of asynchronous invocation using the AWS CLI:</a:t>
            </a:r>
            <a:endParaRPr sz="1200" b="1">
              <a:solidFill>
                <a:schemeClr val="bg1"/>
              </a:solidFill>
            </a:endParaRPr>
          </a:p>
          <a:p>
            <a:pPr algn="l"/>
            <a:r>
              <a:rPr sz="1200">
                <a:solidFill>
                  <a:schemeClr val="bg1"/>
                </a:solidFill>
              </a:rPr>
              <a:t>aws lambda invoke —function-name MyLambdaFunction </a:t>
            </a:r>
            <a:r>
              <a:rPr sz="1200" b="1">
                <a:solidFill>
                  <a:schemeClr val="bg1"/>
                </a:solidFill>
              </a:rPr>
              <a:t>—invocation-type Event</a:t>
            </a:r>
            <a:r>
              <a:rPr sz="1200">
                <a:solidFill>
                  <a:schemeClr val="bg1"/>
                </a:solidFill>
              </a:rPr>
              <a:t> —payload '{ "key": "value" }'</a:t>
            </a:r>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r>
              <a:rPr sz="1200">
                <a:solidFill>
                  <a:schemeClr val="bg1"/>
                </a:solidFill>
              </a:rPr>
              <a:t>Triggered </a:t>
            </a:r>
            <a:r>
              <a:rPr sz="1200" b="1">
                <a:solidFill>
                  <a:schemeClr val="bg1"/>
                </a:solidFill>
              </a:rPr>
              <a:t>AWS services </a:t>
            </a:r>
            <a:r>
              <a:rPr sz="1200">
                <a:solidFill>
                  <a:schemeClr val="bg1"/>
                </a:solidFill>
              </a:rPr>
              <a:t>of </a:t>
            </a:r>
            <a:r>
              <a:rPr sz="1200" b="1">
                <a:solidFill>
                  <a:schemeClr val="bg1"/>
                </a:solidFill>
              </a:rPr>
              <a:t>asynchronous invocation</a:t>
            </a:r>
            <a:r>
              <a:rPr sz="1200">
                <a:solidFill>
                  <a:schemeClr val="bg1"/>
                </a:solidFill>
              </a:rPr>
              <a:t>; S3, EventBridge, SNS, SES,</a:t>
            </a:r>
            <a:endParaRPr sz="1200">
              <a:solidFill>
                <a:schemeClr val="bg1"/>
              </a:solidFill>
            </a:endParaRPr>
          </a:p>
          <a:p>
            <a:pPr algn="l"/>
            <a:r>
              <a:rPr sz="1200">
                <a:solidFill>
                  <a:schemeClr val="bg1"/>
                </a:solidFill>
              </a:rPr>
              <a:t>CloudFormation, CloudWatch Logs, CloudWatch Events, CodeCommi</a:t>
            </a:r>
            <a:endParaRPr sz="1200">
              <a:solidFill>
                <a:schemeClr val="bg1"/>
              </a:solidFill>
            </a:endParaRPr>
          </a:p>
        </p:txBody>
      </p:sp>
      <p:sp>
        <p:nvSpPr>
          <p:cNvPr id="49" name="Rectangle 48"/>
          <p:cNvSpPr/>
          <p:nvPr/>
        </p:nvSpPr>
        <p:spPr>
          <a:xfrm>
            <a:off x="4068445" y="2319655"/>
            <a:ext cx="7353300" cy="200215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5" name="TextBox 34"/>
          <p:cNvSpPr txBox="1"/>
          <p:nvPr/>
        </p:nvSpPr>
        <p:spPr>
          <a:xfrm>
            <a:off x="6876847" y="37125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9713" y="2853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9465" y="2853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9292590" y="3714115"/>
            <a:ext cx="15563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5569585" y="3053715"/>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081010" y="3056890"/>
            <a:ext cx="14992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561330" y="34290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8081010" y="3429000"/>
            <a:ext cx="15246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Picture 4" descr="use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7860" y="2906395"/>
            <a:ext cx="886460" cy="709295"/>
          </a:xfrm>
          <a:prstGeom prst="rect">
            <a:avLst/>
          </a:prstGeom>
        </p:spPr>
      </p:pic>
      <p:cxnSp>
        <p:nvCxnSpPr>
          <p:cNvPr id="6" name="Straight Arrow Connector 5"/>
          <p:cNvCxnSpPr/>
          <p:nvPr/>
        </p:nvCxnSpPr>
        <p:spPr>
          <a:xfrm>
            <a:off x="3027680" y="3056890"/>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980055" y="34290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8" name="TextBox 9"/>
          <p:cNvSpPr txBox="1">
            <a:spLocks noChangeArrowheads="1"/>
          </p:cNvSpPr>
          <p:nvPr/>
        </p:nvSpPr>
        <p:spPr bwMode="auto">
          <a:xfrm>
            <a:off x="1852930" y="3714115"/>
            <a:ext cx="1127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 Write </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Object</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TextBox 9"/>
          <p:cNvSpPr txBox="1">
            <a:spLocks noChangeArrowheads="1"/>
          </p:cNvSpPr>
          <p:nvPr/>
        </p:nvSpPr>
        <p:spPr bwMode="auto">
          <a:xfrm>
            <a:off x="5262559" y="2513330"/>
            <a:ext cx="2243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Event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083" y="2853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4274820" y="368363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TextBox 34"/>
          <p:cNvSpPr txBox="1"/>
          <p:nvPr/>
        </p:nvSpPr>
        <p:spPr>
          <a:xfrm>
            <a:off x="9859442" y="147484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32308" y="6161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5728" y="6156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7510145" y="1379220"/>
            <a:ext cx="12179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1" name="Straight Arrow Connector 10"/>
          <p:cNvCxnSpPr/>
          <p:nvPr/>
        </p:nvCxnSpPr>
        <p:spPr>
          <a:xfrm>
            <a:off x="8569325" y="955675"/>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Rectangle 48"/>
          <p:cNvSpPr/>
          <p:nvPr/>
        </p:nvSpPr>
        <p:spPr>
          <a:xfrm>
            <a:off x="7014845" y="442595"/>
            <a:ext cx="4403090" cy="14839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14" name="TextBox 34"/>
          <p:cNvSpPr txBox="1"/>
          <p:nvPr/>
        </p:nvSpPr>
        <p:spPr>
          <a:xfrm>
            <a:off x="9859442" y="619987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5"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32308" y="53411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Arrow Connector 15"/>
          <p:cNvCxnSpPr/>
          <p:nvPr/>
        </p:nvCxnSpPr>
        <p:spPr>
          <a:xfrm>
            <a:off x="8569325" y="5680710"/>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7" name="Rectangle 48"/>
          <p:cNvSpPr/>
          <p:nvPr/>
        </p:nvSpPr>
        <p:spPr>
          <a:xfrm>
            <a:off x="7249160" y="5167630"/>
            <a:ext cx="4168775" cy="14839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pic>
        <p:nvPicPr>
          <p:cNvPr id="18" name="Graphic 19"/>
          <p:cNvPicPr>
            <a:picLocks noChangeAspect="1" noChangeArrowheads="1"/>
          </p:cNvPicPr>
          <p:nvPr/>
        </p:nvPicPr>
        <p:blipFill>
          <a:blip r:embed="rId7"/>
          <a:srcRect/>
          <a:stretch>
            <a:fillRect/>
          </a:stretch>
        </p:blipFill>
        <p:spPr bwMode="auto">
          <a:xfrm>
            <a:off x="7726045" y="530542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p:cNvSpPr txBox="1">
            <a:spLocks noChangeArrowheads="1"/>
          </p:cNvSpPr>
          <p:nvPr/>
        </p:nvSpPr>
        <p:spPr bwMode="auto">
          <a:xfrm>
            <a:off x="7407910" y="6076950"/>
            <a:ext cx="1386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0" name="Rectangles 19"/>
          <p:cNvSpPr/>
          <p:nvPr/>
        </p:nvSpPr>
        <p:spPr>
          <a:xfrm>
            <a:off x="440690" y="635000"/>
            <a:ext cx="50292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Event Source Mapping with Polling Invocation</a:t>
            </a:r>
            <a:endParaRPr lang="pt-PT" altLang="en-US" sz="2000" b="1" dirty="0">
              <a:solidFill>
                <a:schemeClr val="bg1"/>
              </a:solidFill>
            </a:endParaRPr>
          </a:p>
        </p:txBody>
      </p:sp>
      <p:sp>
        <p:nvSpPr>
          <p:cNvPr id="2" name="Text Box 1"/>
          <p:cNvSpPr txBox="1"/>
          <p:nvPr/>
        </p:nvSpPr>
        <p:spPr>
          <a:xfrm>
            <a:off x="391160" y="808990"/>
            <a:ext cx="10780395" cy="5446395"/>
          </a:xfrm>
          <a:prstGeom prst="rect">
            <a:avLst/>
          </a:prstGeom>
          <a:noFill/>
        </p:spPr>
        <p:txBody>
          <a:bodyPr wrap="square" rtlCol="0" anchor="t">
            <a:spAutoFit/>
          </a:bodyPr>
          <a:p>
            <a:pPr indent="0" algn="l">
              <a:buFont typeface="Arial" panose="02080604020202020204" pitchFamily="34" charset="0"/>
              <a:buNone/>
            </a:pPr>
            <a:r>
              <a:rPr sz="1200" b="1">
                <a:solidFill>
                  <a:schemeClr val="bg1"/>
                </a:solidFill>
              </a:rPr>
              <a:t>Pool-Based invocation</a:t>
            </a:r>
            <a:r>
              <a:rPr sz="1200">
                <a:solidFill>
                  <a:schemeClr val="bg1"/>
                </a:solidFill>
              </a:rPr>
              <a:t> model allows us to integrate with A</a:t>
            </a:r>
            <a:r>
              <a:rPr sz="1200" b="1">
                <a:solidFill>
                  <a:schemeClr val="bg1"/>
                </a:solidFill>
              </a:rPr>
              <a:t>WS Stream and Queue</a:t>
            </a:r>
            <a:r>
              <a:rPr lang="pt-PT" sz="1200" b="1">
                <a:solidFill>
                  <a:schemeClr val="bg1"/>
                </a:solidFill>
              </a:rPr>
              <a:t> </a:t>
            </a:r>
            <a:r>
              <a:rPr sz="1200" b="1">
                <a:solidFill>
                  <a:schemeClr val="bg1"/>
                </a:solidFill>
              </a:rPr>
              <a:t>based services</a:t>
            </a:r>
            <a:r>
              <a:rPr sz="1200">
                <a:solidFill>
                  <a:schemeClr val="bg1"/>
                </a:solidFill>
              </a:rPr>
              <a:t>.</a:t>
            </a:r>
            <a:endParaRPr sz="1200">
              <a:solidFill>
                <a:schemeClr val="bg1"/>
              </a:solidFill>
            </a:endParaRPr>
          </a:p>
          <a:p>
            <a:pPr marL="171450" indent="-171450" algn="l">
              <a:buFont typeface="Arial" panose="02080604020202020204" pitchFamily="34" charset="0"/>
              <a:buChar char="•"/>
            </a:pPr>
            <a:endParaRPr sz="1200">
              <a:solidFill>
                <a:schemeClr val="bg1"/>
              </a:solidFill>
            </a:endParaRPr>
          </a:p>
          <a:p>
            <a:pPr indent="0" algn="l">
              <a:buFont typeface="Arial" panose="02080604020202020204" pitchFamily="34" charset="0"/>
              <a:buNone/>
            </a:pPr>
            <a:endParaRPr sz="1200">
              <a:solidFill>
                <a:schemeClr val="bg1"/>
              </a:solidFill>
            </a:endParaRPr>
          </a:p>
          <a:p>
            <a:pPr indent="0" algn="l">
              <a:buFont typeface="Arial" panose="02080604020202020204" pitchFamily="34" charset="0"/>
              <a:buNone/>
            </a:pPr>
            <a:r>
              <a:rPr sz="1200" b="1">
                <a:solidFill>
                  <a:schemeClr val="bg1"/>
                </a:solidFill>
              </a:rPr>
              <a:t>Lambda </a:t>
            </a:r>
            <a:r>
              <a:rPr sz="1200">
                <a:solidFill>
                  <a:schemeClr val="bg1"/>
                </a:solidFill>
              </a:rPr>
              <a:t>will poll from the </a:t>
            </a:r>
            <a:r>
              <a:rPr sz="1200" b="1">
                <a:solidFill>
                  <a:schemeClr val="bg1"/>
                </a:solidFill>
              </a:rPr>
              <a:t>AWS SQS</a:t>
            </a:r>
            <a:r>
              <a:rPr sz="1200">
                <a:solidFill>
                  <a:schemeClr val="bg1"/>
                </a:solidFill>
              </a:rPr>
              <a:t> or </a:t>
            </a:r>
            <a:r>
              <a:rPr sz="1200" b="1">
                <a:solidFill>
                  <a:schemeClr val="bg1"/>
                </a:solidFill>
              </a:rPr>
              <a:t>Kinesis stream</a:t>
            </a:r>
            <a:r>
              <a:rPr sz="1200">
                <a:solidFill>
                  <a:schemeClr val="bg1"/>
                </a:solidFill>
              </a:rPr>
              <a:t>s, retrieve records, and invoke</a:t>
            </a:r>
            <a:r>
              <a:rPr lang="pt-PT" sz="1200">
                <a:solidFill>
                  <a:schemeClr val="bg1"/>
                </a:solidFill>
              </a:rPr>
              <a:t> </a:t>
            </a:r>
            <a:r>
              <a:rPr sz="1200">
                <a:solidFill>
                  <a:schemeClr val="bg1"/>
                </a:solidFill>
              </a:rPr>
              <a:t>functions.</a:t>
            </a:r>
            <a:endParaRPr sz="1200">
              <a:solidFill>
                <a:schemeClr val="bg1"/>
              </a:solidFill>
            </a:endParaRPr>
          </a:p>
          <a:p>
            <a:pPr marL="171450" indent="-171450" algn="l"/>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a:solidFill>
                  <a:schemeClr val="bg1"/>
                </a:solidFill>
              </a:rPr>
              <a:t>Data stream or queue are read in batches,</a:t>
            </a:r>
            <a:endParaRPr sz="1200">
              <a:solidFill>
                <a:schemeClr val="bg1"/>
              </a:solidFill>
            </a:endParaRPr>
          </a:p>
          <a:p>
            <a:pPr indent="0" algn="l">
              <a:buFont typeface="Arial" panose="02080604020202020204" pitchFamily="34" charset="0"/>
              <a:buNone/>
            </a:pPr>
            <a:r>
              <a:rPr sz="1200">
                <a:solidFill>
                  <a:schemeClr val="bg1"/>
                </a:solidFill>
              </a:rPr>
              <a:t>The function receives multiple items when execute function.</a:t>
            </a:r>
            <a:endParaRPr sz="1200">
              <a:solidFill>
                <a:schemeClr val="bg1"/>
              </a:solidFill>
            </a:endParaRPr>
          </a:p>
          <a:p>
            <a:pPr indent="0" algn="l">
              <a:buFont typeface="Arial" panose="02080604020202020204" pitchFamily="34" charset="0"/>
              <a:buNone/>
            </a:pPr>
            <a:r>
              <a:rPr sz="1200">
                <a:solidFill>
                  <a:schemeClr val="bg1"/>
                </a:solidFill>
              </a:rPr>
              <a:t>Batch sizes can configure according to service types</a:t>
            </a:r>
            <a:endParaRPr sz="1200">
              <a:solidFill>
                <a:schemeClr val="bg1"/>
              </a:solidFill>
            </a:endParaRPr>
          </a:p>
          <a:p>
            <a:pPr marL="171450" indent="-171450"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algn="l"/>
            <a:endParaRPr sz="1200">
              <a:solidFill>
                <a:schemeClr val="bg1"/>
              </a:solidFill>
            </a:endParaRPr>
          </a:p>
          <a:p>
            <a:pPr marL="171450" indent="-171450" algn="l">
              <a:buFont typeface="Arial" panose="02080604020202020204" pitchFamily="34" charset="0"/>
              <a:buChar char="•"/>
            </a:pPr>
            <a:endParaRPr sz="1200">
              <a:solidFill>
                <a:schemeClr val="bg1"/>
              </a:solidFill>
            </a:endParaRPr>
          </a:p>
          <a:p>
            <a:pPr indent="0" algn="l">
              <a:buFont typeface="Arial" panose="02080604020202020204" pitchFamily="34" charset="0"/>
              <a:buNone/>
            </a:pPr>
            <a:r>
              <a:rPr sz="1200" b="1">
                <a:solidFill>
                  <a:schemeClr val="bg1"/>
                </a:solidFill>
              </a:rPr>
              <a:t>SQS + Lambda</a:t>
            </a:r>
            <a:endParaRPr sz="1200" b="1">
              <a:solidFill>
                <a:schemeClr val="bg1"/>
              </a:solidFill>
            </a:endParaRPr>
          </a:p>
          <a:p>
            <a:pPr indent="0" algn="l">
              <a:buFont typeface="Arial" panose="02080604020202020204" pitchFamily="34" charset="0"/>
              <a:buNone/>
            </a:pPr>
            <a:r>
              <a:rPr sz="1200" b="1">
                <a:solidFill>
                  <a:schemeClr val="bg1"/>
                </a:solidFill>
              </a:rPr>
              <a:t>Stream </a:t>
            </a:r>
            <a:r>
              <a:rPr sz="1200">
                <a:solidFill>
                  <a:schemeClr val="bg1"/>
                </a:solidFill>
              </a:rPr>
              <a:t>based processing with </a:t>
            </a:r>
            <a:r>
              <a:rPr sz="1200" b="1">
                <a:solidFill>
                  <a:schemeClr val="bg1"/>
                </a:solidFill>
              </a:rPr>
              <a:t>DynamoDB Streams + Lambda</a:t>
            </a:r>
            <a:endParaRPr sz="1200" b="1">
              <a:solidFill>
                <a:schemeClr val="bg1"/>
              </a:solidFill>
            </a:endParaRPr>
          </a:p>
          <a:p>
            <a:pPr indent="0" algn="l">
              <a:buFont typeface="Arial" panose="02080604020202020204" pitchFamily="34" charset="0"/>
              <a:buNone/>
            </a:pPr>
            <a:r>
              <a:rPr sz="1200" b="1">
                <a:solidFill>
                  <a:schemeClr val="bg1"/>
                </a:solidFill>
              </a:rPr>
              <a:t>Triggered </a:t>
            </a:r>
            <a:r>
              <a:rPr sz="1200">
                <a:solidFill>
                  <a:schemeClr val="bg1"/>
                </a:solidFill>
              </a:rPr>
              <a:t>AWS services of </a:t>
            </a:r>
            <a:r>
              <a:rPr sz="1200" b="1">
                <a:solidFill>
                  <a:schemeClr val="bg1"/>
                </a:solidFill>
              </a:rPr>
              <a:t>Event Source</a:t>
            </a:r>
            <a:r>
              <a:rPr sz="1200">
                <a:solidFill>
                  <a:schemeClr val="bg1"/>
                </a:solidFill>
              </a:rPr>
              <a:t> Mapping invocation;</a:t>
            </a:r>
            <a:r>
              <a:rPr sz="1200" b="1">
                <a:solidFill>
                  <a:schemeClr val="bg1"/>
                </a:solidFill>
              </a:rPr>
              <a:t> Amazon Kinesis,</a:t>
            </a:r>
            <a:endParaRPr sz="1200" b="1">
              <a:solidFill>
                <a:schemeClr val="bg1"/>
              </a:solidFill>
            </a:endParaRPr>
          </a:p>
          <a:p>
            <a:pPr indent="0" algn="l">
              <a:buFont typeface="Arial" panose="02080604020202020204" pitchFamily="34" charset="0"/>
              <a:buNone/>
            </a:pPr>
            <a:r>
              <a:rPr sz="1200" b="1">
                <a:solidFill>
                  <a:schemeClr val="bg1"/>
                </a:solidFill>
              </a:rPr>
              <a:t>DynamoDB, Simple Queue Service (SQS)</a:t>
            </a:r>
            <a:endParaRPr sz="1200" b="1">
              <a:solidFill>
                <a:schemeClr val="bg1"/>
              </a:solidFill>
            </a:endParaRPr>
          </a:p>
        </p:txBody>
      </p:sp>
      <p:sp>
        <p:nvSpPr>
          <p:cNvPr id="49" name="Rectangle 48"/>
          <p:cNvSpPr/>
          <p:nvPr/>
        </p:nvSpPr>
        <p:spPr>
          <a:xfrm>
            <a:off x="4027170" y="265684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5" name="TextBox 34"/>
          <p:cNvSpPr txBox="1"/>
          <p:nvPr/>
        </p:nvSpPr>
        <p:spPr>
          <a:xfrm>
            <a:off x="6208192" y="418311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81058" y="33244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1745" y="34147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9980295" y="4234180"/>
            <a:ext cx="11341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4" name="Straight Arrow Connector 23"/>
          <p:cNvCxnSpPr/>
          <p:nvPr/>
        </p:nvCxnSpPr>
        <p:spPr>
          <a:xfrm>
            <a:off x="5561330" y="3709670"/>
            <a:ext cx="94996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Picture 4" descr="use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7860" y="3376930"/>
            <a:ext cx="886460" cy="709295"/>
          </a:xfrm>
          <a:prstGeom prst="rect">
            <a:avLst/>
          </a:prstGeom>
        </p:spPr>
      </p:pic>
      <p:cxnSp>
        <p:nvCxnSpPr>
          <p:cNvPr id="6" name="Straight Arrow Connector 5"/>
          <p:cNvCxnSpPr/>
          <p:nvPr/>
        </p:nvCxnSpPr>
        <p:spPr>
          <a:xfrm>
            <a:off x="3027680" y="3692525"/>
            <a:ext cx="1597025"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9"/>
          <p:cNvSpPr txBox="1">
            <a:spLocks noChangeArrowheads="1"/>
          </p:cNvSpPr>
          <p:nvPr/>
        </p:nvSpPr>
        <p:spPr bwMode="auto">
          <a:xfrm>
            <a:off x="1852930" y="4184650"/>
            <a:ext cx="1127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Add Item</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into Queue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TextBox 9"/>
          <p:cNvSpPr txBox="1">
            <a:spLocks noChangeArrowheads="1"/>
          </p:cNvSpPr>
          <p:nvPr/>
        </p:nvSpPr>
        <p:spPr bwMode="auto">
          <a:xfrm>
            <a:off x="5303520" y="2983865"/>
            <a:ext cx="13919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6160" y="2931160"/>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5" name="TextBox 22"/>
          <p:cNvSpPr txBox="1">
            <a:spLocks noChangeArrowheads="1"/>
          </p:cNvSpPr>
          <p:nvPr/>
        </p:nvSpPr>
        <p:spPr bwMode="auto">
          <a:xfrm>
            <a:off x="4572635" y="4060825"/>
            <a:ext cx="10852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SQS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714875" y="3324225"/>
            <a:ext cx="736600" cy="736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p:cNvSpPr txBox="1">
            <a:spLocks noChangeArrowheads="1"/>
          </p:cNvSpPr>
          <p:nvPr/>
        </p:nvSpPr>
        <p:spPr bwMode="auto">
          <a:xfrm>
            <a:off x="8363463" y="4002088"/>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Stream</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8" name="Graphic 27"/>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8555034" y="35464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7352030" y="3773805"/>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112885" y="3791585"/>
            <a:ext cx="94996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440690" y="635000"/>
            <a:ext cx="7772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9525"/>
            <a:ext cx="12192000" cy="6848475"/>
          </a:xfrm>
          <a:prstGeom prst="rect">
            <a:avLst/>
          </a:prstGeom>
        </p:spPr>
      </p:pic>
      <p:sp>
        <p:nvSpPr>
          <p:cNvPr id="13" name="Title 1"/>
          <p:cNvSpPr>
            <a:spLocks noGrp="1"/>
          </p:cNvSpPr>
          <p:nvPr/>
        </p:nvSpPr>
        <p:spPr>
          <a:xfrm>
            <a:off x="560705" y="245745"/>
            <a:ext cx="66840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Bard</a:t>
            </a:r>
            <a:endParaRPr lang="pt-PT" altLang="en-US" sz="2000" b="1" dirty="0">
              <a:solidFill>
                <a:schemeClr val="bg1"/>
              </a:solidFill>
            </a:endParaRPr>
          </a:p>
        </p:txBody>
      </p:sp>
      <p:sp>
        <p:nvSpPr>
          <p:cNvPr id="5" name="Rectangles 4"/>
          <p:cNvSpPr/>
          <p:nvPr/>
        </p:nvSpPr>
        <p:spPr>
          <a:xfrm>
            <a:off x="62484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8" name="Picture 7"/>
          <p:cNvPicPr>
            <a:picLocks noChangeAspect="1"/>
          </p:cNvPicPr>
          <p:nvPr/>
        </p:nvPicPr>
        <p:blipFill>
          <a:blip r:embed="rId2"/>
          <a:stretch>
            <a:fillRect/>
          </a:stretch>
        </p:blipFill>
        <p:spPr>
          <a:xfrm>
            <a:off x="131445" y="245745"/>
            <a:ext cx="475488" cy="475488"/>
          </a:xfrm>
          <a:prstGeom prst="rect">
            <a:avLst/>
          </a:prstGeom>
        </p:spPr>
      </p:pic>
      <p:sp>
        <p:nvSpPr>
          <p:cNvPr id="34" name="Rectangles 33"/>
          <p:cNvSpPr/>
          <p:nvPr/>
        </p:nvSpPr>
        <p:spPr>
          <a:xfrm>
            <a:off x="334645" y="490664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Rounded Rectangle 20"/>
          <p:cNvSpPr/>
          <p:nvPr/>
        </p:nvSpPr>
        <p:spPr>
          <a:xfrm>
            <a:off x="334645" y="4280535"/>
            <a:ext cx="507365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ounded Rectangle 16"/>
          <p:cNvSpPr/>
          <p:nvPr/>
        </p:nvSpPr>
        <p:spPr>
          <a:xfrm>
            <a:off x="334645" y="1567180"/>
            <a:ext cx="5048885" cy="4972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624840" y="1600200"/>
            <a:ext cx="4627880" cy="398780"/>
          </a:xfrm>
          <a:prstGeom prst="rect">
            <a:avLst/>
          </a:prstGeom>
          <a:noFill/>
        </p:spPr>
        <p:txBody>
          <a:bodyPr wrap="square" rtlCol="0">
            <a:spAutoFit/>
          </a:bodyPr>
          <a:p>
            <a:pPr algn="l"/>
            <a:r>
              <a:rPr lang="en-US" sz="1000" b="1">
                <a:solidFill>
                  <a:schemeClr val="bg1"/>
                </a:solidFill>
              </a:rPr>
              <a:t>Semana 3-4: AWS Cognito</a:t>
            </a:r>
            <a:r>
              <a:rPr lang="pt-PT" altLang="en-US" sz="1000" b="1">
                <a:solidFill>
                  <a:schemeClr val="bg1"/>
                </a:solidFill>
              </a:rPr>
              <a:t>, </a:t>
            </a:r>
            <a:r>
              <a:rPr lang="en-US" sz="1000" b="1">
                <a:solidFill>
                  <a:schemeClr val="bg1"/>
                </a:solidFill>
              </a:rPr>
              <a:t>AWS CloudWatch</a:t>
            </a:r>
            <a:r>
              <a:rPr lang="pt-PT" altLang="en-US" sz="1000" b="1">
                <a:solidFill>
                  <a:schemeClr val="bg1"/>
                </a:solidFill>
              </a:rPr>
              <a:t>  </a:t>
            </a:r>
            <a:r>
              <a:rPr lang="en-US" sz="1000" b="1">
                <a:solidFill>
                  <a:schemeClr val="bg1"/>
                </a:solidFill>
              </a:rPr>
              <a:t>AWS CloudFormation</a:t>
            </a:r>
            <a:endParaRPr lang="en-US" sz="1000" b="1">
              <a:solidFill>
                <a:schemeClr val="bg1"/>
              </a:solidFill>
            </a:endParaRPr>
          </a:p>
        </p:txBody>
      </p:sp>
      <p:sp>
        <p:nvSpPr>
          <p:cNvPr id="19" name="Rounded Rectangle 18"/>
          <p:cNvSpPr/>
          <p:nvPr/>
        </p:nvSpPr>
        <p:spPr>
          <a:xfrm>
            <a:off x="334645" y="2390140"/>
            <a:ext cx="5047615" cy="3956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656590" y="2363470"/>
            <a:ext cx="4602480" cy="398780"/>
          </a:xfrm>
          <a:prstGeom prst="rect">
            <a:avLst/>
          </a:prstGeom>
          <a:noFill/>
        </p:spPr>
        <p:txBody>
          <a:bodyPr wrap="square" rtlCol="0">
            <a:spAutoFit/>
          </a:bodyPr>
          <a:p>
            <a:pPr algn="l"/>
            <a:r>
              <a:rPr lang="en-US" sz="1000" b="1">
                <a:solidFill>
                  <a:schemeClr val="bg1"/>
                </a:solidFill>
              </a:rPr>
              <a:t>Semana 5-6: Avanços em Serverless AWS</a:t>
            </a:r>
            <a:r>
              <a:rPr lang="pt-PT" altLang="en-US" sz="1000" b="1">
                <a:solidFill>
                  <a:schemeClr val="bg1"/>
                </a:solidFill>
              </a:rPr>
              <a:t> </a:t>
            </a:r>
            <a:r>
              <a:rPr lang="en-US" sz="1000" b="1">
                <a:solidFill>
                  <a:schemeClr val="bg1"/>
                </a:solidFill>
              </a:rPr>
              <a:t>Casos de uso de Serverless AWS</a:t>
            </a:r>
            <a:r>
              <a:rPr lang="pt-PT" altLang="en-US" sz="1000" b="1">
                <a:solidFill>
                  <a:schemeClr val="bg1"/>
                </a:solidFill>
              </a:rPr>
              <a:t> </a:t>
            </a:r>
            <a:r>
              <a:rPr lang="en-US" sz="1000" b="1">
                <a:solidFill>
                  <a:schemeClr val="bg1"/>
                </a:solidFill>
              </a:rPr>
              <a:t>Projetos de Serverless</a:t>
            </a:r>
            <a:endParaRPr lang="en-US" sz="1000" b="1">
              <a:solidFill>
                <a:schemeClr val="bg1"/>
              </a:solidFill>
            </a:endParaRPr>
          </a:p>
        </p:txBody>
      </p:sp>
      <p:sp>
        <p:nvSpPr>
          <p:cNvPr id="24" name="Rounded Rectangle 23"/>
          <p:cNvSpPr/>
          <p:nvPr/>
        </p:nvSpPr>
        <p:spPr>
          <a:xfrm>
            <a:off x="334645" y="3003550"/>
            <a:ext cx="5046980" cy="450850"/>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656590" y="3061335"/>
            <a:ext cx="4537075" cy="398780"/>
          </a:xfrm>
          <a:prstGeom prst="rect">
            <a:avLst/>
          </a:prstGeom>
          <a:noFill/>
        </p:spPr>
        <p:txBody>
          <a:bodyPr wrap="none" rtlCol="0">
            <a:spAutoFit/>
          </a:bodyPr>
          <a:p>
            <a:pPr algn="l"/>
            <a:r>
              <a:rPr lang="en-US" sz="1000" b="1">
                <a:solidFill>
                  <a:schemeClr val="bg1"/>
                </a:solidFill>
              </a:rPr>
              <a:t>Projetos pessoais:</a:t>
            </a:r>
            <a:r>
              <a:rPr lang="pt-PT" altLang="en-US" sz="1000" b="1">
                <a:solidFill>
                  <a:schemeClr val="bg1"/>
                </a:solidFill>
              </a:rPr>
              <a:t> </a:t>
            </a:r>
            <a:r>
              <a:rPr lang="en-US" sz="1000" b="1">
                <a:solidFill>
                  <a:schemeClr val="bg1"/>
                </a:solidFill>
              </a:rPr>
              <a:t>Construção de aplicações Serverless AWS</a:t>
            </a:r>
            <a:endParaRPr lang="en-US" sz="1000" b="1">
              <a:solidFill>
                <a:schemeClr val="bg1"/>
              </a:solidFill>
            </a:endParaRPr>
          </a:p>
          <a:p>
            <a:pPr algn="l"/>
            <a:r>
              <a:rPr lang="en-US" sz="1000" b="1">
                <a:solidFill>
                  <a:schemeClr val="bg1"/>
                </a:solidFill>
              </a:rPr>
              <a:t>Recursos</a:t>
            </a:r>
            <a:endParaRPr lang="en-US" sz="1000" b="1">
              <a:solidFill>
                <a:schemeClr val="bg1"/>
              </a:solidFill>
            </a:endParaRPr>
          </a:p>
        </p:txBody>
      </p:sp>
      <p:sp>
        <p:nvSpPr>
          <p:cNvPr id="26" name="Rounded Rectangle 25"/>
          <p:cNvSpPr/>
          <p:nvPr/>
        </p:nvSpPr>
        <p:spPr>
          <a:xfrm>
            <a:off x="334645" y="906780"/>
            <a:ext cx="505714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Rounded Rectangle 27"/>
          <p:cNvSpPr/>
          <p:nvPr/>
        </p:nvSpPr>
        <p:spPr>
          <a:xfrm>
            <a:off x="334645" y="3714750"/>
            <a:ext cx="5074285"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607060" y="4333240"/>
            <a:ext cx="3116580" cy="245110"/>
          </a:xfrm>
          <a:prstGeom prst="rect">
            <a:avLst/>
          </a:prstGeom>
          <a:noFill/>
        </p:spPr>
        <p:txBody>
          <a:bodyPr wrap="none" rtlCol="0">
            <a:spAutoFit/>
          </a:bodyPr>
          <a:p>
            <a:pPr algn="l"/>
            <a:r>
              <a:rPr lang="en-US" sz="1000" b="1">
                <a:solidFill>
                  <a:schemeClr val="bg1"/>
                </a:solidFill>
              </a:rPr>
              <a:t>Documentação da AWS</a:t>
            </a:r>
            <a:r>
              <a:rPr lang="pt-PT" altLang="en-US" sz="1000" b="1">
                <a:solidFill>
                  <a:schemeClr val="bg1"/>
                </a:solidFill>
              </a:rPr>
              <a:t> </a:t>
            </a:r>
            <a:r>
              <a:rPr lang="en-US" sz="1000" b="1">
                <a:solidFill>
                  <a:schemeClr val="bg1"/>
                </a:solidFill>
              </a:rPr>
              <a:t>Tutoriais da AWS</a:t>
            </a:r>
            <a:endParaRPr lang="en-US" sz="1000" b="1">
              <a:solidFill>
                <a:schemeClr val="bg1"/>
              </a:solidFill>
            </a:endParaRPr>
          </a:p>
        </p:txBody>
      </p:sp>
      <p:sp>
        <p:nvSpPr>
          <p:cNvPr id="31" name="Text Box 30"/>
          <p:cNvSpPr txBox="1"/>
          <p:nvPr/>
        </p:nvSpPr>
        <p:spPr>
          <a:xfrm>
            <a:off x="452120" y="5102860"/>
            <a:ext cx="4838700" cy="1322070"/>
          </a:xfrm>
          <a:prstGeom prst="rect">
            <a:avLst/>
          </a:prstGeom>
          <a:noFill/>
        </p:spPr>
        <p:txBody>
          <a:bodyPr wrap="none" rtlCol="0">
            <a:spAutoFit/>
          </a:bodyPr>
          <a:p>
            <a:pPr algn="l"/>
            <a:r>
              <a:rPr lang="en-US" sz="1000" b="1">
                <a:solidFill>
                  <a:schemeClr val="bg1"/>
                </a:solidFill>
              </a:rPr>
              <a:t>Esta rotina pode ser adaptada de acordo com as necessidades e </a:t>
            </a:r>
            <a:endParaRPr lang="en-US" sz="1000" b="1">
              <a:solidFill>
                <a:schemeClr val="bg1"/>
              </a:solidFill>
            </a:endParaRPr>
          </a:p>
          <a:p>
            <a:pPr algn="l"/>
            <a:r>
              <a:rPr lang="en-US" sz="1000" b="1">
                <a:solidFill>
                  <a:schemeClr val="bg1"/>
                </a:solidFill>
              </a:rPr>
              <a:t>objetivos do aluno. </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Por exemplo, alunos com experiência em desenvolvimento de </a:t>
            </a:r>
            <a:endParaRPr lang="en-US" sz="1000" b="1">
              <a:solidFill>
                <a:schemeClr val="bg1"/>
              </a:solidFill>
            </a:endParaRPr>
          </a:p>
          <a:p>
            <a:pPr algn="l"/>
            <a:r>
              <a:rPr lang="en-US" sz="1000" b="1">
                <a:solidFill>
                  <a:schemeClr val="bg1"/>
                </a:solidFill>
              </a:rPr>
              <a:t>software podem avançar mais rapidamente no conteúdo. </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Alunos com menos experiência podem dedicar mais tempo ao </a:t>
            </a:r>
            <a:endParaRPr lang="en-US" sz="1000" b="1">
              <a:solidFill>
                <a:schemeClr val="bg1"/>
              </a:solidFill>
            </a:endParaRPr>
          </a:p>
          <a:p>
            <a:pPr algn="l"/>
            <a:r>
              <a:rPr lang="en-US" sz="1000" b="1">
                <a:solidFill>
                  <a:schemeClr val="bg1"/>
                </a:solidFill>
              </a:rPr>
              <a:t>estudo dos conceitos básicos.</a:t>
            </a:r>
            <a:endParaRPr lang="en-US" sz="1000" b="1">
              <a:solidFill>
                <a:schemeClr val="bg1"/>
              </a:solidFill>
            </a:endParaRPr>
          </a:p>
        </p:txBody>
      </p:sp>
      <p:sp>
        <p:nvSpPr>
          <p:cNvPr id="3" name="Text Box 2"/>
          <p:cNvSpPr txBox="1"/>
          <p:nvPr/>
        </p:nvSpPr>
        <p:spPr>
          <a:xfrm>
            <a:off x="607060" y="939165"/>
            <a:ext cx="3203575" cy="245110"/>
          </a:xfrm>
          <a:prstGeom prst="rect">
            <a:avLst/>
          </a:prstGeom>
          <a:noFill/>
        </p:spPr>
        <p:txBody>
          <a:bodyPr wrap="none" rtlCol="0">
            <a:spAutoFit/>
          </a:bodyPr>
          <a:p>
            <a:pPr algn="l"/>
            <a:r>
              <a:rPr lang="en-US" sz="1000" b="1">
                <a:solidFill>
                  <a:schemeClr val="bg1"/>
                </a:solidFill>
              </a:rPr>
              <a:t>Semana 1-2</a:t>
            </a:r>
            <a:r>
              <a:rPr lang="pt-PT" altLang="en-US" sz="1000" b="1">
                <a:solidFill>
                  <a:schemeClr val="bg1"/>
                </a:solidFill>
              </a:rPr>
              <a:t>: </a:t>
            </a:r>
            <a:r>
              <a:rPr lang="en-US" sz="1000" b="1">
                <a:solidFill>
                  <a:schemeClr val="bg1"/>
                </a:solidFill>
              </a:rPr>
              <a:t>Introdução a Serverless AWS</a:t>
            </a:r>
            <a:endParaRPr lang="en-US" sz="1000" b="1">
              <a:solidFill>
                <a:schemeClr val="bg1"/>
              </a:solidFill>
            </a:endParaRPr>
          </a:p>
        </p:txBody>
      </p:sp>
      <p:sp>
        <p:nvSpPr>
          <p:cNvPr id="4" name="Text Box 3"/>
          <p:cNvSpPr txBox="1"/>
          <p:nvPr/>
        </p:nvSpPr>
        <p:spPr>
          <a:xfrm>
            <a:off x="656590" y="3760470"/>
            <a:ext cx="3357880" cy="245110"/>
          </a:xfrm>
          <a:prstGeom prst="rect">
            <a:avLst/>
          </a:prstGeom>
          <a:noFill/>
        </p:spPr>
        <p:txBody>
          <a:bodyPr wrap="none" rtlCol="0">
            <a:spAutoFit/>
          </a:bodyPr>
          <a:p>
            <a:pPr algn="l"/>
            <a:r>
              <a:rPr lang="en-US" sz="1000" b="1">
                <a:solidFill>
                  <a:schemeClr val="bg1"/>
                </a:solidFill>
              </a:rPr>
              <a:t>Estudo autônomo:</a:t>
            </a:r>
            <a:r>
              <a:rPr lang="pt-PT" altLang="en-US" sz="1000" b="1">
                <a:solidFill>
                  <a:schemeClr val="bg1"/>
                </a:solidFill>
              </a:rPr>
              <a:t> </a:t>
            </a:r>
            <a:r>
              <a:rPr lang="en-US" sz="1000" b="1">
                <a:solidFill>
                  <a:schemeClr val="bg1"/>
                </a:solidFill>
              </a:rPr>
              <a:t>Leitura de documentação</a:t>
            </a:r>
            <a:endParaRPr lang="en-US" sz="1000" b="1">
              <a:solidFill>
                <a:schemeClr val="bg1"/>
              </a:solidFill>
            </a:endParaRPr>
          </a:p>
        </p:txBody>
      </p:sp>
      <p:sp>
        <p:nvSpPr>
          <p:cNvPr id="7" name="Rectangles 6"/>
          <p:cNvSpPr/>
          <p:nvPr/>
        </p:nvSpPr>
        <p:spPr>
          <a:xfrm>
            <a:off x="6736080" y="492188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6889750" y="5067300"/>
            <a:ext cx="4894580" cy="1014730"/>
          </a:xfrm>
          <a:prstGeom prst="rect">
            <a:avLst/>
          </a:prstGeom>
          <a:noFill/>
        </p:spPr>
        <p:txBody>
          <a:bodyPr wrap="none" rtlCol="0">
            <a:spAutoFit/>
          </a:bodyPr>
          <a:p>
            <a:pPr algn="l"/>
            <a:r>
              <a:rPr lang="en-US" sz="1000" b="1">
                <a:solidFill>
                  <a:schemeClr val="bg1"/>
                </a:solidFill>
              </a:rPr>
              <a:t>Estabeleça metas realistas. Não tente aprender tudo de uma vez.</a:t>
            </a:r>
            <a:endParaRPr lang="en-US" sz="1000" b="1">
              <a:solidFill>
                <a:schemeClr val="bg1"/>
              </a:solidFill>
            </a:endParaRPr>
          </a:p>
          <a:p>
            <a:pPr algn="l"/>
            <a:r>
              <a:rPr lang="en-US" sz="1000" b="1">
                <a:solidFill>
                  <a:schemeClr val="bg1"/>
                </a:solidFill>
              </a:rPr>
              <a:t> </a:t>
            </a:r>
            <a:endParaRPr lang="en-US" sz="1000" b="1">
              <a:solidFill>
                <a:schemeClr val="bg1"/>
              </a:solidFill>
            </a:endParaRPr>
          </a:p>
          <a:p>
            <a:pPr algn="l"/>
            <a:r>
              <a:rPr lang="en-US" sz="1000" b="1">
                <a:solidFill>
                  <a:schemeClr val="bg1"/>
                </a:solidFill>
              </a:rPr>
              <a:t>Comece com os conceitos básicos e avance gradualmente.</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Crie um cronograma e cumpra-o. Ter um plano o ajudará a se </a:t>
            </a:r>
            <a:endParaRPr lang="en-US" sz="1000" b="1">
              <a:solidFill>
                <a:schemeClr val="bg1"/>
              </a:solidFill>
            </a:endParaRPr>
          </a:p>
          <a:p>
            <a:pPr algn="l"/>
            <a:r>
              <a:rPr lang="en-US" sz="1000" b="1">
                <a:solidFill>
                  <a:schemeClr val="bg1"/>
                </a:solidFill>
              </a:rPr>
              <a:t>manter motivado e no caminho certo.</a:t>
            </a:r>
            <a:endParaRPr lang="en-US" sz="1000" b="1">
              <a:solidFill>
                <a:schemeClr val="bg1"/>
              </a:solidFill>
            </a:endParaRPr>
          </a:p>
        </p:txBody>
      </p:sp>
      <p:sp>
        <p:nvSpPr>
          <p:cNvPr id="36" name="Round Single Corner Rectangle 35"/>
          <p:cNvSpPr/>
          <p:nvPr/>
        </p:nvSpPr>
        <p:spPr>
          <a:xfrm>
            <a:off x="6465570" y="199390"/>
            <a:ext cx="5318125" cy="1506855"/>
          </a:xfrm>
          <a:prstGeom prst="round1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p:cNvPicPr>
            <a:picLocks noChangeAspect="1"/>
          </p:cNvPicPr>
          <p:nvPr/>
        </p:nvPicPr>
        <p:blipFill>
          <a:blip r:embed="rId2"/>
          <a:stretch>
            <a:fillRect/>
          </a:stretch>
        </p:blipFill>
        <p:spPr>
          <a:xfrm>
            <a:off x="11178540" y="328295"/>
            <a:ext cx="475488" cy="475488"/>
          </a:xfrm>
          <a:prstGeom prst="rect">
            <a:avLst/>
          </a:prstGeom>
        </p:spPr>
      </p:pic>
      <p:sp>
        <p:nvSpPr>
          <p:cNvPr id="12" name="Text Box 11"/>
          <p:cNvSpPr txBox="1"/>
          <p:nvPr/>
        </p:nvSpPr>
        <p:spPr>
          <a:xfrm>
            <a:off x="6553200" y="375920"/>
            <a:ext cx="5175885" cy="1014730"/>
          </a:xfrm>
          <a:prstGeom prst="rect">
            <a:avLst/>
          </a:prstGeom>
          <a:noFill/>
        </p:spPr>
        <p:txBody>
          <a:bodyPr wrap="none" rtlCol="0">
            <a:spAutoFit/>
          </a:bodyPr>
          <a:p>
            <a:pPr algn="l"/>
            <a:r>
              <a:rPr lang="en-US" sz="1000" b="1">
                <a:solidFill>
                  <a:schemeClr val="bg1"/>
                </a:solidFill>
              </a:rPr>
              <a:t>Encontre um grupo de estudo. Trabalhar com outras pessoas </a:t>
            </a:r>
            <a:endParaRPr lang="en-US" sz="1000" b="1">
              <a:solidFill>
                <a:schemeClr val="bg1"/>
              </a:solidFill>
            </a:endParaRPr>
          </a:p>
          <a:p>
            <a:pPr algn="l"/>
            <a:r>
              <a:rPr lang="en-US" sz="1000" b="1">
                <a:solidFill>
                  <a:schemeClr val="bg1"/>
                </a:solidFill>
              </a:rPr>
              <a:t>pode ajudá-lo a aprender e resolver problemas.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Não tenha medo de pedir ajuda. Se você ficar preso em um conceito, </a:t>
            </a:r>
            <a:endParaRPr lang="en-US" sz="1000" b="1">
              <a:solidFill>
                <a:schemeClr val="bg1"/>
              </a:solidFill>
            </a:endParaRPr>
          </a:p>
          <a:p>
            <a:pPr algn="l"/>
            <a:r>
              <a:rPr lang="en-US" sz="1000" b="1">
                <a:solidFill>
                  <a:schemeClr val="bg1"/>
                </a:solidFill>
              </a:rPr>
              <a:t>não tenha medo de procurar ajuda do seu instrutor, de um amigo ou</a:t>
            </a:r>
            <a:endParaRPr lang="en-US" sz="1000" b="1">
              <a:solidFill>
                <a:schemeClr val="bg1"/>
              </a:solidFill>
            </a:endParaRPr>
          </a:p>
          <a:p>
            <a:pPr algn="l"/>
            <a:r>
              <a:rPr lang="en-US" sz="1000" b="1">
                <a:solidFill>
                  <a:schemeClr val="bg1"/>
                </a:solidFill>
              </a:rPr>
              <a:t> de um grupo de discussão online.</a:t>
            </a:r>
            <a:endParaRPr lang="en-US" sz="1000" b="1">
              <a:solidFill>
                <a:schemeClr val="bg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Lambda Function Code</a:t>
            </a:r>
            <a:endParaRPr lang="pt-PT" altLang="en-US" sz="2000" b="1" dirty="0">
              <a:solidFill>
                <a:schemeClr val="bg1"/>
              </a:solidFill>
            </a:endParaRPr>
          </a:p>
        </p:txBody>
      </p:sp>
      <p:sp>
        <p:nvSpPr>
          <p:cNvPr id="2" name="Text Box 1"/>
          <p:cNvSpPr txBox="1"/>
          <p:nvPr/>
        </p:nvSpPr>
        <p:spPr>
          <a:xfrm>
            <a:off x="457835" y="1199515"/>
            <a:ext cx="10780395" cy="3230245"/>
          </a:xfrm>
          <a:prstGeom prst="rect">
            <a:avLst/>
          </a:prstGeom>
          <a:noFill/>
        </p:spPr>
        <p:txBody>
          <a:bodyPr wrap="square" rtlCol="0" anchor="t">
            <a:spAutoFit/>
          </a:bodyPr>
          <a:p>
            <a:pPr indent="0" algn="l">
              <a:buFont typeface="Arial" panose="02080604020202020204" pitchFamily="34" charset="0"/>
              <a:buNone/>
            </a:pPr>
            <a:r>
              <a:rPr sz="1200">
                <a:solidFill>
                  <a:schemeClr val="bg1"/>
                </a:solidFill>
              </a:rPr>
              <a:t>AWS Lambda runs instances of</a:t>
            </a:r>
            <a:r>
              <a:rPr sz="1200" b="1">
                <a:solidFill>
                  <a:schemeClr val="bg1"/>
                </a:solidFill>
              </a:rPr>
              <a:t> your function to</a:t>
            </a:r>
            <a:r>
              <a:rPr lang="pt-PT" sz="1200" b="1">
                <a:solidFill>
                  <a:schemeClr val="bg1"/>
                </a:solidFill>
              </a:rPr>
              <a:t> </a:t>
            </a:r>
            <a:r>
              <a:rPr sz="1200" b="1">
                <a:solidFill>
                  <a:schemeClr val="bg1"/>
                </a:solidFill>
              </a:rPr>
              <a:t>process </a:t>
            </a:r>
            <a:endParaRPr sz="1200" b="1">
              <a:solidFill>
                <a:schemeClr val="bg1"/>
              </a:solidFill>
            </a:endParaRPr>
          </a:p>
          <a:p>
            <a:pPr indent="0" algn="l">
              <a:buFont typeface="Arial" panose="02080604020202020204" pitchFamily="34" charset="0"/>
              <a:buNone/>
            </a:pPr>
            <a:r>
              <a:rPr sz="1200" b="1">
                <a:solidFill>
                  <a:schemeClr val="bg1"/>
                </a:solidFill>
              </a:rPr>
              <a:t>events</a:t>
            </a:r>
            <a:r>
              <a:rPr sz="1200">
                <a:solidFill>
                  <a:schemeClr val="bg1"/>
                </a:solidFill>
              </a:rPr>
              <a:t>. </a:t>
            </a:r>
            <a:endParaRPr sz="1200">
              <a:solidFill>
                <a:schemeClr val="bg1"/>
              </a:solidFill>
            </a:endParaRPr>
          </a:p>
          <a:p>
            <a:pPr indent="0" algn="l">
              <a:buFont typeface="Arial" panose="02080604020202020204" pitchFamily="34" charset="0"/>
              <a:buNone/>
            </a:pPr>
            <a:endParaRPr sz="1200">
              <a:solidFill>
                <a:schemeClr val="bg1"/>
              </a:solidFill>
            </a:endParaRPr>
          </a:p>
          <a:p>
            <a:pPr indent="0" algn="l">
              <a:buFont typeface="Arial" panose="02080604020202020204" pitchFamily="34" charset="0"/>
              <a:buNone/>
            </a:pPr>
            <a:r>
              <a:rPr sz="1200">
                <a:solidFill>
                  <a:schemeClr val="bg1"/>
                </a:solidFill>
              </a:rPr>
              <a:t>Invoke function directly </a:t>
            </a:r>
            <a:r>
              <a:rPr sz="1200" b="1">
                <a:solidFill>
                  <a:schemeClr val="bg1"/>
                </a:solidFill>
              </a:rPr>
              <a:t>using the</a:t>
            </a:r>
            <a:r>
              <a:rPr lang="pt-PT" sz="1200" b="1">
                <a:solidFill>
                  <a:schemeClr val="bg1"/>
                </a:solidFill>
              </a:rPr>
              <a:t> </a:t>
            </a:r>
            <a:r>
              <a:rPr sz="1200" b="1">
                <a:solidFill>
                  <a:schemeClr val="bg1"/>
                </a:solidFill>
              </a:rPr>
              <a:t>Lambda AP</a:t>
            </a:r>
            <a:r>
              <a:rPr sz="1200">
                <a:solidFill>
                  <a:schemeClr val="bg1"/>
                </a:solidFill>
              </a:rPr>
              <a:t>I, or </a:t>
            </a:r>
            <a:endParaRPr sz="1200">
              <a:solidFill>
                <a:schemeClr val="bg1"/>
              </a:solidFill>
            </a:endParaRPr>
          </a:p>
          <a:p>
            <a:pPr indent="0" algn="l">
              <a:buFont typeface="Arial" panose="02080604020202020204" pitchFamily="34" charset="0"/>
              <a:buNone/>
            </a:pPr>
            <a:r>
              <a:rPr sz="1200">
                <a:solidFill>
                  <a:schemeClr val="bg1"/>
                </a:solidFill>
              </a:rPr>
              <a:t>configure an AWS service or</a:t>
            </a:r>
            <a:r>
              <a:rPr lang="pt-PT" sz="1200">
                <a:solidFill>
                  <a:schemeClr val="bg1"/>
                </a:solidFill>
              </a:rPr>
              <a:t> </a:t>
            </a:r>
            <a:r>
              <a:rPr sz="1200">
                <a:solidFill>
                  <a:schemeClr val="bg1"/>
                </a:solidFill>
              </a:rPr>
              <a:t>resource to invoke your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a:solidFill>
                  <a:schemeClr val="bg1"/>
                </a:solidFill>
              </a:rPr>
              <a:t>Lambda function</a:t>
            </a:r>
            <a:r>
              <a:rPr sz="1200" b="1">
                <a:solidFill>
                  <a:schemeClr val="bg1"/>
                </a:solidFill>
              </a:rPr>
              <a:t> has code to process the events</a:t>
            </a:r>
            <a:endParaRPr sz="1200" b="1">
              <a:solidFill>
                <a:schemeClr val="bg1"/>
              </a:solidFill>
            </a:endParaRPr>
          </a:p>
          <a:p>
            <a:pPr algn="l"/>
            <a:r>
              <a:rPr sz="1200" b="1">
                <a:solidFill>
                  <a:schemeClr val="bg1"/>
                </a:solidFill>
              </a:rPr>
              <a:t>that you pas</a:t>
            </a:r>
            <a:r>
              <a:rPr sz="1200">
                <a:solidFill>
                  <a:schemeClr val="bg1"/>
                </a:solidFill>
              </a:rPr>
              <a:t>s into the function or that other AWS</a:t>
            </a:r>
            <a:endParaRPr sz="1200">
              <a:solidFill>
                <a:schemeClr val="bg1"/>
              </a:solidFill>
            </a:endParaRPr>
          </a:p>
          <a:p>
            <a:pPr algn="l"/>
            <a:r>
              <a:rPr sz="1200">
                <a:solidFill>
                  <a:schemeClr val="bg1"/>
                </a:solidFill>
              </a:rPr>
              <a:t>services send to the function with event json object.</a:t>
            </a:r>
            <a:endParaRPr sz="1200">
              <a:solidFill>
                <a:schemeClr val="bg1"/>
              </a:solidFill>
            </a:endParaRPr>
          </a:p>
          <a:p>
            <a:pPr algn="l"/>
            <a:endParaRPr sz="1200">
              <a:solidFill>
                <a:schemeClr val="bg1"/>
              </a:solidFill>
            </a:endParaRPr>
          </a:p>
          <a:p>
            <a:pPr algn="l"/>
            <a:r>
              <a:rPr sz="1200">
                <a:solidFill>
                  <a:schemeClr val="bg1"/>
                </a:solidFill>
              </a:rPr>
              <a:t>The event object contains all the information about</a:t>
            </a:r>
            <a:endParaRPr sz="1200">
              <a:solidFill>
                <a:schemeClr val="bg1"/>
              </a:solidFill>
            </a:endParaRPr>
          </a:p>
          <a:p>
            <a:pPr algn="l"/>
            <a:r>
              <a:rPr sz="1200">
                <a:solidFill>
                  <a:schemeClr val="bg1"/>
                </a:solidFill>
              </a:rPr>
              <a:t>the </a:t>
            </a:r>
            <a:r>
              <a:rPr sz="1200" b="1">
                <a:solidFill>
                  <a:schemeClr val="bg1"/>
                </a:solidFill>
              </a:rPr>
              <a:t>event that triggered this Lambda.</a:t>
            </a:r>
            <a:endParaRPr sz="1200">
              <a:solidFill>
                <a:schemeClr val="bg1"/>
              </a:solidFill>
            </a:endParaRPr>
          </a:p>
          <a:p>
            <a:pPr algn="l"/>
            <a:endParaRPr sz="1200">
              <a:solidFill>
                <a:schemeClr val="bg1"/>
              </a:solidFill>
            </a:endParaRPr>
          </a:p>
          <a:p>
            <a:pPr algn="l"/>
            <a:r>
              <a:rPr sz="1200">
                <a:solidFill>
                  <a:schemeClr val="bg1"/>
                </a:solidFill>
              </a:rPr>
              <a:t>The </a:t>
            </a:r>
            <a:r>
              <a:rPr sz="1200" b="1">
                <a:solidFill>
                  <a:schemeClr val="bg1"/>
                </a:solidFill>
              </a:rPr>
              <a:t>context object contains info about</a:t>
            </a:r>
            <a:r>
              <a:rPr sz="1200">
                <a:solidFill>
                  <a:schemeClr val="bg1"/>
                </a:solidFill>
              </a:rPr>
              <a:t> the runtime</a:t>
            </a:r>
            <a:endParaRPr sz="1200">
              <a:solidFill>
                <a:schemeClr val="bg1"/>
              </a:solidFill>
            </a:endParaRPr>
          </a:p>
          <a:p>
            <a:pPr algn="l"/>
            <a:r>
              <a:rPr sz="1200">
                <a:solidFill>
                  <a:schemeClr val="bg1"/>
                </a:solidFill>
              </a:rPr>
              <a:t>our Lambda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b="1">
                <a:solidFill>
                  <a:schemeClr val="bg1"/>
                </a:solidFill>
              </a:rPr>
              <a:t>Return </a:t>
            </a:r>
            <a:r>
              <a:rPr sz="1200">
                <a:solidFill>
                  <a:schemeClr val="bg1"/>
                </a:solidFill>
              </a:rPr>
              <a:t>the function </a:t>
            </a:r>
            <a:r>
              <a:rPr sz="1200" b="1">
                <a:solidFill>
                  <a:schemeClr val="bg1"/>
                </a:solidFill>
              </a:rPr>
              <a:t>with the results</a:t>
            </a:r>
            <a:endParaRPr sz="1200" b="1">
              <a:solidFill>
                <a:schemeClr val="bg1"/>
              </a:solidFill>
            </a:endParaRPr>
          </a:p>
        </p:txBody>
      </p:sp>
      <p:pic>
        <p:nvPicPr>
          <p:cNvPr id="3" name="Picture 2"/>
          <p:cNvPicPr>
            <a:picLocks noChangeAspect="1"/>
          </p:cNvPicPr>
          <p:nvPr/>
        </p:nvPicPr>
        <p:blipFill>
          <a:blip r:embed="rId1"/>
          <a:stretch>
            <a:fillRect/>
          </a:stretch>
        </p:blipFill>
        <p:spPr>
          <a:xfrm>
            <a:off x="5628005" y="1247140"/>
            <a:ext cx="6046470" cy="3185795"/>
          </a:xfrm>
          <a:prstGeom prst="rect">
            <a:avLst/>
          </a:prstGeom>
        </p:spPr>
      </p:pic>
      <p:sp>
        <p:nvSpPr>
          <p:cNvPr id="4" name="Rectangles 3"/>
          <p:cNvSpPr/>
          <p:nvPr/>
        </p:nvSpPr>
        <p:spPr>
          <a:xfrm>
            <a:off x="440690" y="635000"/>
            <a:ext cx="3200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553" y="5830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745"/>
            <a:ext cx="648589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Key concepts of Lambda Function Code</a:t>
            </a:r>
            <a:endParaRPr lang="pt-PT" altLang="en-US" sz="2000" b="1" dirty="0">
              <a:solidFill>
                <a:schemeClr val="bg1"/>
              </a:solidFill>
            </a:endParaRPr>
          </a:p>
        </p:txBody>
      </p:sp>
      <p:sp>
        <p:nvSpPr>
          <p:cNvPr id="2" name="Text Box 1"/>
          <p:cNvSpPr txBox="1"/>
          <p:nvPr/>
        </p:nvSpPr>
        <p:spPr>
          <a:xfrm>
            <a:off x="457835" y="1018540"/>
            <a:ext cx="5464175" cy="4276725"/>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Runtime</a:t>
            </a:r>
            <a:r>
              <a:rPr sz="1600">
                <a:solidFill>
                  <a:schemeClr val="bg1"/>
                </a:solidFill>
              </a:rPr>
              <a:t>: select the runtime as part of configuring the</a:t>
            </a:r>
            <a:r>
              <a:rPr lang="pt-PT" sz="1600">
                <a:solidFill>
                  <a:schemeClr val="bg1"/>
                </a:solidFill>
              </a:rPr>
              <a:t> </a:t>
            </a:r>
            <a:r>
              <a:rPr sz="1600">
                <a:solidFill>
                  <a:schemeClr val="bg1"/>
                </a:solidFill>
              </a:rPr>
              <a:t>function, and Lambda loads that runtime when </a:t>
            </a:r>
            <a:r>
              <a:rPr lang="pt-PT" sz="1600">
                <a:solidFill>
                  <a:schemeClr val="bg1"/>
                </a:solidFill>
              </a:rPr>
              <a:t>      </a:t>
            </a:r>
            <a:r>
              <a:rPr sz="1600">
                <a:solidFill>
                  <a:schemeClr val="bg1"/>
                </a:solidFill>
              </a:rPr>
              <a:t>initializing</a:t>
            </a:r>
            <a:r>
              <a:rPr lang="pt-PT" sz="1600">
                <a:solidFill>
                  <a:schemeClr val="bg1"/>
                </a:solidFill>
              </a:rPr>
              <a:t> </a:t>
            </a:r>
            <a:r>
              <a:rPr sz="1600">
                <a:solidFill>
                  <a:schemeClr val="bg1"/>
                </a:solidFill>
              </a:rPr>
              <a:t>the environment.</a:t>
            </a:r>
            <a:endParaRPr sz="1600">
              <a:solidFill>
                <a:schemeClr val="bg1"/>
              </a:solidFill>
            </a:endParaRPr>
          </a:p>
          <a:p>
            <a:pPr marL="285750" indent="-285750" algn="l"/>
            <a:endParaRPr sz="1600">
              <a:solidFill>
                <a:schemeClr val="bg1"/>
              </a:solidFill>
            </a:endParaRPr>
          </a:p>
          <a:p>
            <a:pPr indent="0" algn="l">
              <a:buFont typeface="Arial" panose="02080604020202020204" pitchFamily="34" charset="0"/>
              <a:buNone/>
            </a:pPr>
            <a:r>
              <a:rPr sz="1600" b="1">
                <a:solidFill>
                  <a:schemeClr val="bg1"/>
                </a:solidFill>
              </a:rPr>
              <a:t>Handler</a:t>
            </a:r>
            <a:r>
              <a:rPr sz="1600">
                <a:solidFill>
                  <a:schemeClr val="bg1"/>
                </a:solidFill>
              </a:rPr>
              <a:t>: function runs starting at the handler method.</a:t>
            </a:r>
            <a:endParaRPr sz="1600">
              <a:solidFill>
                <a:schemeClr val="bg1"/>
              </a:solidFill>
            </a:endParaRPr>
          </a:p>
          <a:p>
            <a:pPr algn="l"/>
            <a:endParaRPr sz="1600">
              <a:solidFill>
                <a:schemeClr val="bg1"/>
              </a:solidFill>
            </a:endParaRPr>
          </a:p>
          <a:p>
            <a:pPr indent="0" algn="l">
              <a:buFont typeface="Arial" panose="02080604020202020204" pitchFamily="34" charset="0"/>
              <a:buNone/>
            </a:pPr>
            <a:r>
              <a:rPr sz="1600" b="1">
                <a:solidFill>
                  <a:schemeClr val="bg1"/>
                </a:solidFill>
              </a:rPr>
              <a:t>Function</a:t>
            </a:r>
            <a:r>
              <a:rPr sz="1600">
                <a:solidFill>
                  <a:schemeClr val="bg1"/>
                </a:solidFill>
              </a:rPr>
              <a:t>: is a resource that you can invoke to run your</a:t>
            </a:r>
            <a:r>
              <a:rPr lang="pt-PT" sz="1600">
                <a:solidFill>
                  <a:schemeClr val="bg1"/>
                </a:solidFill>
              </a:rPr>
              <a:t> </a:t>
            </a:r>
            <a:r>
              <a:rPr sz="1600">
                <a:solidFill>
                  <a:schemeClr val="bg1"/>
                </a:solidFill>
              </a:rPr>
              <a:t>code in Lambda.</a:t>
            </a:r>
            <a:endParaRPr sz="1600">
              <a:solidFill>
                <a:schemeClr val="bg1"/>
              </a:solidFill>
            </a:endParaRPr>
          </a:p>
          <a:p>
            <a:pPr algn="l"/>
            <a:endParaRPr sz="1600">
              <a:solidFill>
                <a:schemeClr val="bg1"/>
              </a:solidFill>
            </a:endParaRPr>
          </a:p>
          <a:p>
            <a:pPr indent="0" algn="l">
              <a:buFont typeface="Arial" panose="02080604020202020204" pitchFamily="34" charset="0"/>
              <a:buNone/>
            </a:pPr>
            <a:r>
              <a:rPr sz="1600" b="1">
                <a:solidFill>
                  <a:schemeClr val="bg1"/>
                </a:solidFill>
              </a:rPr>
              <a:t>Trigger</a:t>
            </a:r>
            <a:r>
              <a:rPr sz="1600">
                <a:solidFill>
                  <a:schemeClr val="bg1"/>
                </a:solidFill>
              </a:rPr>
              <a:t>: is a resource or configuration that invokes a</a:t>
            </a:r>
            <a:endParaRPr sz="1600">
              <a:solidFill>
                <a:schemeClr val="bg1"/>
              </a:solidFill>
            </a:endParaRPr>
          </a:p>
          <a:p>
            <a:pPr algn="l"/>
            <a:r>
              <a:rPr sz="1600">
                <a:solidFill>
                  <a:schemeClr val="bg1"/>
                </a:solidFill>
              </a:rPr>
              <a:t>Lambda function.</a:t>
            </a:r>
            <a:endParaRPr sz="1600">
              <a:solidFill>
                <a:schemeClr val="bg1"/>
              </a:solidFill>
            </a:endParaRPr>
          </a:p>
          <a:p>
            <a:pPr algn="l"/>
            <a:endParaRPr sz="1600">
              <a:solidFill>
                <a:schemeClr val="bg1"/>
              </a:solidFill>
            </a:endParaRPr>
          </a:p>
          <a:p>
            <a:pPr indent="0" algn="l">
              <a:buFont typeface="Arial" panose="02080604020202020204" pitchFamily="34" charset="0"/>
              <a:buNone/>
            </a:pPr>
            <a:r>
              <a:rPr sz="1600" b="1">
                <a:solidFill>
                  <a:schemeClr val="bg1"/>
                </a:solidFill>
              </a:rPr>
              <a:t>Event</a:t>
            </a:r>
            <a:r>
              <a:rPr sz="1600">
                <a:solidFill>
                  <a:schemeClr val="bg1"/>
                </a:solidFill>
              </a:rPr>
              <a:t>: is a JSON-formatted document that contains data</a:t>
            </a:r>
            <a:r>
              <a:rPr lang="pt-PT" sz="1600">
                <a:solidFill>
                  <a:schemeClr val="bg1"/>
                </a:solidFill>
              </a:rPr>
              <a:t> </a:t>
            </a:r>
            <a:r>
              <a:rPr sz="1600">
                <a:solidFill>
                  <a:schemeClr val="bg1"/>
                </a:solidFill>
              </a:rPr>
              <a:t>for a Lambda function to process.</a:t>
            </a:r>
            <a:endParaRPr sz="1600">
              <a:solidFill>
                <a:schemeClr val="bg1"/>
              </a:solidFill>
            </a:endParaRPr>
          </a:p>
          <a:p>
            <a:pPr algn="l"/>
            <a:endParaRPr sz="1600">
              <a:solidFill>
                <a:schemeClr val="bg1"/>
              </a:solidFill>
            </a:endParaRPr>
          </a:p>
          <a:p>
            <a:pPr indent="0" algn="l">
              <a:buFont typeface="Arial" panose="02080604020202020204" pitchFamily="34" charset="0"/>
              <a:buNone/>
            </a:pPr>
            <a:r>
              <a:rPr sz="1600" b="1">
                <a:solidFill>
                  <a:schemeClr val="bg1"/>
                </a:solidFill>
              </a:rPr>
              <a:t>Execution environment</a:t>
            </a:r>
            <a:r>
              <a:rPr sz="1600">
                <a:solidFill>
                  <a:schemeClr val="bg1"/>
                </a:solidFill>
              </a:rPr>
              <a:t>: provides a secure and isolated</a:t>
            </a:r>
            <a:r>
              <a:rPr lang="pt-PT" sz="1600">
                <a:solidFill>
                  <a:schemeClr val="bg1"/>
                </a:solidFill>
              </a:rPr>
              <a:t> </a:t>
            </a:r>
            <a:r>
              <a:rPr sz="1600">
                <a:solidFill>
                  <a:schemeClr val="bg1"/>
                </a:solidFill>
              </a:rPr>
              <a:t>runtime environment for your Lambda function.</a:t>
            </a:r>
            <a:endParaRPr sz="1600">
              <a:solidFill>
                <a:schemeClr val="bg1"/>
              </a:solidFill>
            </a:endParaRPr>
          </a:p>
        </p:txBody>
      </p:sp>
      <p:sp>
        <p:nvSpPr>
          <p:cNvPr id="38" name="Rectangle 37"/>
          <p:cNvSpPr/>
          <p:nvPr/>
        </p:nvSpPr>
        <p:spPr>
          <a:xfrm>
            <a:off x="6031230" y="1088390"/>
            <a:ext cx="5565775" cy="511937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6027262" y="1088073"/>
            <a:ext cx="381000" cy="381000"/>
          </a:xfrm>
          <a:prstGeom prst="rect">
            <a:avLst/>
          </a:prstGeom>
        </p:spPr>
      </p:pic>
      <p:sp>
        <p:nvSpPr>
          <p:cNvPr id="54" name="Rectangle 53"/>
          <p:cNvSpPr/>
          <p:nvPr/>
        </p:nvSpPr>
        <p:spPr>
          <a:xfrm>
            <a:off x="6789420" y="1414145"/>
            <a:ext cx="4387215" cy="12680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FF9902"/>
                </a:solidFill>
                <a:latin typeface="Inter Light" panose="02000403000000020004" charset="0"/>
                <a:cs typeface="Inter Light" panose="02000403000000020004" charset="0"/>
              </a:rPr>
              <a:t>AWS Lambda Service</a:t>
            </a:r>
            <a:endParaRPr lang="pt-PT" altLang="en-US" sz="1200" dirty="0">
              <a:solidFill>
                <a:srgbClr val="FF9902"/>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7040" y="142049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p:cNvSpPr txBox="1">
            <a:spLocks noChangeArrowheads="1"/>
          </p:cNvSpPr>
          <p:nvPr/>
        </p:nvSpPr>
        <p:spPr bwMode="auto">
          <a:xfrm>
            <a:off x="9368239" y="444182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829165" y="39624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73" name="TextBox 20"/>
          <p:cNvSpPr txBox="1">
            <a:spLocks noChangeArrowheads="1"/>
          </p:cNvSpPr>
          <p:nvPr/>
        </p:nvSpPr>
        <p:spPr bwMode="auto">
          <a:xfrm>
            <a:off x="7440295" y="4451350"/>
            <a:ext cx="1569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7950786" y="398430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p:cNvSpPr txBox="1">
            <a:spLocks noChangeArrowheads="1"/>
          </p:cNvSpPr>
          <p:nvPr/>
        </p:nvSpPr>
        <p:spPr bwMode="auto">
          <a:xfrm>
            <a:off x="7345680" y="3394075"/>
            <a:ext cx="175831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API Gateway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940354" y="2936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7"/>
          <p:cNvSpPr txBox="1">
            <a:spLocks noChangeArrowheads="1"/>
          </p:cNvSpPr>
          <p:nvPr/>
        </p:nvSpPr>
        <p:spPr bwMode="auto">
          <a:xfrm>
            <a:off x="9327599" y="341630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788525" y="2936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7"/>
          <p:cNvSpPr txBox="1">
            <a:spLocks noChangeArrowheads="1"/>
          </p:cNvSpPr>
          <p:nvPr/>
        </p:nvSpPr>
        <p:spPr bwMode="auto">
          <a:xfrm>
            <a:off x="9388559" y="551878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849485" y="503936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4"/>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7966462" y="504441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6"/>
          <p:cNvSpPr txBox="1">
            <a:spLocks noChangeArrowheads="1"/>
          </p:cNvSpPr>
          <p:nvPr/>
        </p:nvSpPr>
        <p:spPr bwMode="auto">
          <a:xfrm>
            <a:off x="7409815" y="5505450"/>
            <a:ext cx="150304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EventBridge Rule </a:t>
            </a:r>
            <a:r>
              <a:rPr lang="en-US" altLang="en-US" sz="1100">
                <a:solidFill>
                  <a:schemeClr val="bg1"/>
                </a:solidFill>
                <a:latin typeface="Inter Light" panose="02000403000000020004" charset="0"/>
                <a:ea typeface="Amazon Ember" panose="020B0603020204020204" pitchFamily="34" charset="0"/>
                <a:cs typeface="Inter Light" panose="02000403000000020004" charset="0"/>
              </a:rPr>
              <a:t>Scheduler</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0" name="Straight Arrow Connector 9"/>
          <p:cNvCxnSpPr/>
          <p:nvPr/>
        </p:nvCxnSpPr>
        <p:spPr>
          <a:xfrm>
            <a:off x="8500110" y="4194810"/>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497570" y="5302250"/>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500110" y="3050540"/>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497570" y="3279140"/>
            <a:ext cx="111061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224270" y="2213610"/>
            <a:ext cx="9886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6" name="TextBox 17"/>
          <p:cNvSpPr txBox="1">
            <a:spLocks noChangeArrowheads="1"/>
          </p:cNvSpPr>
          <p:nvPr/>
        </p:nvSpPr>
        <p:spPr bwMode="auto">
          <a:xfrm>
            <a:off x="6278880" y="1951990"/>
            <a:ext cx="58610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Event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7" name="Rectangles 16"/>
          <p:cNvSpPr/>
          <p:nvPr/>
        </p:nvSpPr>
        <p:spPr>
          <a:xfrm>
            <a:off x="7309485" y="1821180"/>
            <a:ext cx="1318895" cy="669290"/>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8" name="Text Box 17"/>
          <p:cNvSpPr txBox="1"/>
          <p:nvPr/>
        </p:nvSpPr>
        <p:spPr>
          <a:xfrm>
            <a:off x="7428865" y="1903730"/>
            <a:ext cx="1080770" cy="460375"/>
          </a:xfrm>
          <a:prstGeom prst="rect">
            <a:avLst/>
          </a:prstGeom>
          <a:noFill/>
        </p:spPr>
        <p:txBody>
          <a:bodyPr wrap="square" rtlCol="0" anchor="t">
            <a:spAutoFit/>
          </a:bodyPr>
          <a:p>
            <a:pPr algn="ctr"/>
            <a:r>
              <a:rPr lang="pt-PT" altLang="en-US" sz="1200">
                <a:solidFill>
                  <a:schemeClr val="bg1"/>
                </a:solidFill>
                <a:latin typeface="Inter Light" panose="02000403000000020004" charset="0"/>
                <a:cs typeface="Inter Light" panose="02000403000000020004" charset="0"/>
              </a:rPr>
              <a:t>Lambda</a:t>
            </a:r>
            <a:endParaRPr lang="en-US" sz="1200">
              <a:solidFill>
                <a:schemeClr val="bg1"/>
              </a:solidFill>
              <a:latin typeface="Inter Light" panose="02000403000000020004" charset="0"/>
              <a:cs typeface="Inter Light" panose="02000403000000020004" charset="0"/>
            </a:endParaRPr>
          </a:p>
          <a:p>
            <a:pPr algn="ctr"/>
            <a:r>
              <a:rPr lang="pt-PT" altLang="en-US" sz="1200">
                <a:solidFill>
                  <a:schemeClr val="bg1"/>
                </a:solidFill>
                <a:latin typeface="Inter Light" panose="02000403000000020004" charset="0"/>
                <a:cs typeface="Inter Light" panose="02000403000000020004" charset="0"/>
              </a:rPr>
              <a:t>API</a:t>
            </a:r>
            <a:endParaRPr lang="pt-PT" altLang="en-US" sz="1200">
              <a:solidFill>
                <a:schemeClr val="bg1"/>
              </a:solidFill>
              <a:latin typeface="Inter Light" panose="02000403000000020004" charset="0"/>
              <a:cs typeface="Inter Light" panose="02000403000000020004" charset="0"/>
            </a:endParaRPr>
          </a:p>
        </p:txBody>
      </p:sp>
      <p:sp>
        <p:nvSpPr>
          <p:cNvPr id="22" name="Rectangles 21"/>
          <p:cNvSpPr/>
          <p:nvPr/>
        </p:nvSpPr>
        <p:spPr>
          <a:xfrm>
            <a:off x="9845675" y="1844040"/>
            <a:ext cx="1181735" cy="69913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9906000" y="1953260"/>
            <a:ext cx="1040765" cy="460375"/>
          </a:xfrm>
          <a:prstGeom prst="rect">
            <a:avLst/>
          </a:prstGeom>
          <a:noFill/>
        </p:spPr>
        <p:txBody>
          <a:bodyPr wrap="square" rtlCol="0" anchor="t">
            <a:spAutoFit/>
          </a:bodyPr>
          <a:p>
            <a:pPr algn="ctr"/>
            <a:r>
              <a:rPr lang="pt-PT" altLang="en-US" sz="1200">
                <a:solidFill>
                  <a:schemeClr val="bg1"/>
                </a:solidFill>
                <a:latin typeface="Inter Light" panose="02000403000000020004" charset="0"/>
                <a:cs typeface="Inter Light" panose="02000403000000020004" charset="0"/>
              </a:rPr>
              <a:t>Function</a:t>
            </a:r>
            <a:endParaRPr lang="en-US" sz="1200">
              <a:solidFill>
                <a:schemeClr val="bg1"/>
              </a:solidFill>
              <a:latin typeface="Inter Light" panose="02000403000000020004" charset="0"/>
              <a:cs typeface="Inter Light" panose="02000403000000020004" charset="0"/>
            </a:endParaRPr>
          </a:p>
          <a:p>
            <a:pPr algn="ctr"/>
            <a:r>
              <a:rPr lang="pt-PT" altLang="en-US" sz="1200">
                <a:solidFill>
                  <a:schemeClr val="bg1"/>
                </a:solidFill>
                <a:latin typeface="Inter Light" panose="02000403000000020004" charset="0"/>
                <a:cs typeface="Inter Light" panose="02000403000000020004" charset="0"/>
              </a:rPr>
              <a:t>code</a:t>
            </a:r>
            <a:endParaRPr lang="pt-PT" altLang="en-US" sz="1200">
              <a:solidFill>
                <a:schemeClr val="bg1"/>
              </a:solidFill>
              <a:latin typeface="Inter Light" panose="02000403000000020004" charset="0"/>
              <a:cs typeface="Inter Light" panose="02000403000000020004" charset="0"/>
            </a:endParaRPr>
          </a:p>
        </p:txBody>
      </p:sp>
      <p:cxnSp>
        <p:nvCxnSpPr>
          <p:cNvPr id="21" name="Straight Arrow Connector 20"/>
          <p:cNvCxnSpPr/>
          <p:nvPr/>
        </p:nvCxnSpPr>
        <p:spPr>
          <a:xfrm>
            <a:off x="8745220" y="2244090"/>
            <a:ext cx="9759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3"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753" y="5919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s 23"/>
          <p:cNvSpPr/>
          <p:nvPr/>
        </p:nvSpPr>
        <p:spPr>
          <a:xfrm>
            <a:off x="440690" y="635000"/>
            <a:ext cx="52120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Key concepts of Lambda Function Code</a:t>
            </a:r>
            <a:endParaRPr lang="pt-PT" altLang="en-US" sz="2000" b="1" dirty="0">
              <a:solidFill>
                <a:schemeClr val="bg1"/>
              </a:solidFill>
            </a:endParaRPr>
          </a:p>
        </p:txBody>
      </p:sp>
      <p:sp>
        <p:nvSpPr>
          <p:cNvPr id="2" name="Text Box 1"/>
          <p:cNvSpPr txBox="1"/>
          <p:nvPr/>
        </p:nvSpPr>
        <p:spPr>
          <a:xfrm>
            <a:off x="372110" y="1151890"/>
            <a:ext cx="5464175" cy="3784600"/>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Layer:</a:t>
            </a:r>
            <a:r>
              <a:rPr sz="1600">
                <a:solidFill>
                  <a:schemeClr val="bg1"/>
                </a:solidFill>
              </a:rPr>
              <a:t> can contain libraries, a custom runtime, data, or</a:t>
            </a:r>
            <a:r>
              <a:rPr lang="pt-PT" sz="1600">
                <a:solidFill>
                  <a:schemeClr val="bg1"/>
                </a:solidFill>
              </a:rPr>
              <a:t> </a:t>
            </a:r>
            <a:r>
              <a:rPr sz="1600">
                <a:solidFill>
                  <a:schemeClr val="bg1"/>
                </a:solidFill>
              </a:rPr>
              <a:t>configuration files. Using layers reduces the size of uploaded</a:t>
            </a:r>
            <a:r>
              <a:rPr lang="pt-PT" sz="1600">
                <a:solidFill>
                  <a:schemeClr val="bg1"/>
                </a:solidFill>
              </a:rPr>
              <a:t> </a:t>
            </a:r>
            <a:r>
              <a:rPr sz="1600">
                <a:solidFill>
                  <a:schemeClr val="bg1"/>
                </a:solidFill>
              </a:rPr>
              <a:t>deployment archives and makes it faster to deploy your code.</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Concurrency:</a:t>
            </a:r>
            <a:r>
              <a:rPr sz="1600">
                <a:solidFill>
                  <a:schemeClr val="bg1"/>
                </a:solidFill>
              </a:rPr>
              <a:t> is the number of requests that your function is</a:t>
            </a:r>
            <a:r>
              <a:rPr lang="pt-PT" sz="1600">
                <a:solidFill>
                  <a:schemeClr val="bg1"/>
                </a:solidFill>
              </a:rPr>
              <a:t> </a:t>
            </a:r>
            <a:r>
              <a:rPr sz="1600">
                <a:solidFill>
                  <a:schemeClr val="bg1"/>
                </a:solidFill>
              </a:rPr>
              <a:t>serving at any given time. When your function is invoked,</a:t>
            </a:r>
            <a:r>
              <a:rPr lang="pt-PT" sz="1600">
                <a:solidFill>
                  <a:schemeClr val="bg1"/>
                </a:solidFill>
              </a:rPr>
              <a:t> </a:t>
            </a:r>
            <a:r>
              <a:rPr sz="1600">
                <a:solidFill>
                  <a:schemeClr val="bg1"/>
                </a:solidFill>
              </a:rPr>
              <a:t>Lambda provisions an instance of it to process the event.</a:t>
            </a:r>
            <a:r>
              <a:rPr lang="pt-PT" sz="1600">
                <a:solidFill>
                  <a:schemeClr val="bg1"/>
                </a:solidFill>
              </a:rPr>
              <a:t> </a:t>
            </a:r>
            <a:r>
              <a:rPr sz="1600">
                <a:solidFill>
                  <a:schemeClr val="bg1"/>
                </a:solidFill>
              </a:rPr>
              <a:t>When the function code finishes running, it can handle</a:t>
            </a:r>
            <a:r>
              <a:rPr lang="pt-PT" sz="1600">
                <a:solidFill>
                  <a:schemeClr val="bg1"/>
                </a:solidFill>
              </a:rPr>
              <a:t> </a:t>
            </a:r>
            <a:r>
              <a:rPr sz="1600">
                <a:solidFill>
                  <a:schemeClr val="bg1"/>
                </a:solidFill>
              </a:rPr>
              <a:t>another request.</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Destination:</a:t>
            </a:r>
            <a:r>
              <a:rPr sz="1600">
                <a:solidFill>
                  <a:schemeClr val="bg1"/>
                </a:solidFill>
              </a:rPr>
              <a:t> is an AWS resource where Lambda can send</a:t>
            </a:r>
            <a:r>
              <a:rPr lang="pt-PT" sz="1600">
                <a:solidFill>
                  <a:schemeClr val="bg1"/>
                </a:solidFill>
              </a:rPr>
              <a:t> </a:t>
            </a:r>
            <a:r>
              <a:rPr sz="1600">
                <a:solidFill>
                  <a:schemeClr val="bg1"/>
                </a:solidFill>
              </a:rPr>
              <a:t>events from an asynchronous invocation. configure a</a:t>
            </a:r>
            <a:r>
              <a:rPr lang="pt-PT" sz="1600">
                <a:solidFill>
                  <a:schemeClr val="bg1"/>
                </a:solidFill>
              </a:rPr>
              <a:t> </a:t>
            </a:r>
            <a:r>
              <a:rPr sz="1600">
                <a:solidFill>
                  <a:schemeClr val="bg1"/>
                </a:solidFill>
              </a:rPr>
              <a:t>destination for events that fail processing like setting DLQ for</a:t>
            </a:r>
            <a:r>
              <a:rPr lang="pt-PT" sz="1600">
                <a:solidFill>
                  <a:schemeClr val="bg1"/>
                </a:solidFill>
              </a:rPr>
              <a:t> </a:t>
            </a:r>
            <a:r>
              <a:rPr sz="1600">
                <a:solidFill>
                  <a:schemeClr val="bg1"/>
                </a:solidFill>
              </a:rPr>
              <a:t>Lambda fails.</a:t>
            </a:r>
            <a:endParaRPr sz="1600">
              <a:solidFill>
                <a:schemeClr val="bg1"/>
              </a:solidFill>
            </a:endParaRPr>
          </a:p>
        </p:txBody>
      </p:sp>
      <p:sp>
        <p:nvSpPr>
          <p:cNvPr id="38" name="Rectangle 37"/>
          <p:cNvSpPr/>
          <p:nvPr/>
        </p:nvSpPr>
        <p:spPr>
          <a:xfrm>
            <a:off x="6031230" y="1231265"/>
            <a:ext cx="5565775" cy="511937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6027262" y="1230948"/>
            <a:ext cx="381000" cy="381000"/>
          </a:xfrm>
          <a:prstGeom prst="rect">
            <a:avLst/>
          </a:prstGeom>
        </p:spPr>
      </p:pic>
      <p:sp>
        <p:nvSpPr>
          <p:cNvPr id="54" name="Rectangle 53"/>
          <p:cNvSpPr/>
          <p:nvPr/>
        </p:nvSpPr>
        <p:spPr>
          <a:xfrm>
            <a:off x="6789420" y="1557020"/>
            <a:ext cx="4387215" cy="12680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FF9902"/>
                </a:solidFill>
                <a:latin typeface="Inter Light" panose="02000403000000020004" charset="0"/>
                <a:cs typeface="Inter Light" panose="02000403000000020004" charset="0"/>
              </a:rPr>
              <a:t>AWS Lambda Service</a:t>
            </a:r>
            <a:endParaRPr lang="pt-PT" altLang="en-US" sz="1200" dirty="0">
              <a:solidFill>
                <a:srgbClr val="FF9902"/>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7040" y="156337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p:cNvSpPr txBox="1">
            <a:spLocks noChangeArrowheads="1"/>
          </p:cNvSpPr>
          <p:nvPr/>
        </p:nvSpPr>
        <p:spPr bwMode="auto">
          <a:xfrm>
            <a:off x="9368239" y="458470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829165" y="41052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73" name="TextBox 20"/>
          <p:cNvSpPr txBox="1">
            <a:spLocks noChangeArrowheads="1"/>
          </p:cNvSpPr>
          <p:nvPr/>
        </p:nvSpPr>
        <p:spPr bwMode="auto">
          <a:xfrm>
            <a:off x="7440295" y="4594225"/>
            <a:ext cx="1569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7950786" y="412718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p:cNvSpPr txBox="1">
            <a:spLocks noChangeArrowheads="1"/>
          </p:cNvSpPr>
          <p:nvPr/>
        </p:nvSpPr>
        <p:spPr bwMode="auto">
          <a:xfrm>
            <a:off x="7345680" y="3536950"/>
            <a:ext cx="175831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API Gateway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940354" y="30797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7"/>
          <p:cNvSpPr txBox="1">
            <a:spLocks noChangeArrowheads="1"/>
          </p:cNvSpPr>
          <p:nvPr/>
        </p:nvSpPr>
        <p:spPr bwMode="auto">
          <a:xfrm>
            <a:off x="9327599" y="355917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788525" y="30797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7"/>
          <p:cNvSpPr txBox="1">
            <a:spLocks noChangeArrowheads="1"/>
          </p:cNvSpPr>
          <p:nvPr/>
        </p:nvSpPr>
        <p:spPr bwMode="auto">
          <a:xfrm>
            <a:off x="9388559" y="566166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849485" y="518223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4"/>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7966462" y="51872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6"/>
          <p:cNvSpPr txBox="1">
            <a:spLocks noChangeArrowheads="1"/>
          </p:cNvSpPr>
          <p:nvPr/>
        </p:nvSpPr>
        <p:spPr bwMode="auto">
          <a:xfrm>
            <a:off x="7409815" y="5648325"/>
            <a:ext cx="150304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EventBridge Rule </a:t>
            </a:r>
            <a:r>
              <a:rPr lang="en-US" altLang="en-US" sz="1100">
                <a:solidFill>
                  <a:schemeClr val="bg1"/>
                </a:solidFill>
                <a:latin typeface="Inter Light" panose="02000403000000020004" charset="0"/>
                <a:ea typeface="Amazon Ember" panose="020B0603020204020204" pitchFamily="34" charset="0"/>
                <a:cs typeface="Inter Light" panose="02000403000000020004" charset="0"/>
              </a:rPr>
              <a:t>Scheduler</a:t>
            </a:r>
            <a:endParaRPr lang="en-US"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0" name="Straight Arrow Connector 9"/>
          <p:cNvCxnSpPr/>
          <p:nvPr/>
        </p:nvCxnSpPr>
        <p:spPr>
          <a:xfrm>
            <a:off x="8500110" y="4337685"/>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497570" y="5445125"/>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500110" y="3193415"/>
            <a:ext cx="111061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497570" y="3422015"/>
            <a:ext cx="111061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224270" y="2356485"/>
            <a:ext cx="9886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6" name="TextBox 17"/>
          <p:cNvSpPr txBox="1">
            <a:spLocks noChangeArrowheads="1"/>
          </p:cNvSpPr>
          <p:nvPr/>
        </p:nvSpPr>
        <p:spPr bwMode="auto">
          <a:xfrm>
            <a:off x="6278880" y="2094865"/>
            <a:ext cx="58610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Event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7" name="Rectangles 16"/>
          <p:cNvSpPr/>
          <p:nvPr/>
        </p:nvSpPr>
        <p:spPr>
          <a:xfrm>
            <a:off x="7309485" y="1964055"/>
            <a:ext cx="1318895" cy="669290"/>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8" name="Text Box 17"/>
          <p:cNvSpPr txBox="1"/>
          <p:nvPr/>
        </p:nvSpPr>
        <p:spPr>
          <a:xfrm>
            <a:off x="7428865" y="2046605"/>
            <a:ext cx="1080770" cy="460375"/>
          </a:xfrm>
          <a:prstGeom prst="rect">
            <a:avLst/>
          </a:prstGeom>
          <a:noFill/>
        </p:spPr>
        <p:txBody>
          <a:bodyPr wrap="square" rtlCol="0" anchor="t">
            <a:spAutoFit/>
          </a:bodyPr>
          <a:p>
            <a:pPr algn="ctr"/>
            <a:r>
              <a:rPr lang="pt-PT" altLang="en-US" sz="1200">
                <a:solidFill>
                  <a:schemeClr val="bg1"/>
                </a:solidFill>
                <a:latin typeface="Inter Light" panose="02000403000000020004" charset="0"/>
                <a:cs typeface="Inter Light" panose="02000403000000020004" charset="0"/>
              </a:rPr>
              <a:t>Lambda</a:t>
            </a:r>
            <a:endParaRPr lang="en-US" sz="1200">
              <a:solidFill>
                <a:schemeClr val="bg1"/>
              </a:solidFill>
              <a:latin typeface="Inter Light" panose="02000403000000020004" charset="0"/>
              <a:cs typeface="Inter Light" panose="02000403000000020004" charset="0"/>
            </a:endParaRPr>
          </a:p>
          <a:p>
            <a:pPr algn="ctr"/>
            <a:r>
              <a:rPr lang="pt-PT" altLang="en-US" sz="1200">
                <a:solidFill>
                  <a:schemeClr val="bg1"/>
                </a:solidFill>
                <a:latin typeface="Inter Light" panose="02000403000000020004" charset="0"/>
                <a:cs typeface="Inter Light" panose="02000403000000020004" charset="0"/>
              </a:rPr>
              <a:t>API</a:t>
            </a:r>
            <a:endParaRPr lang="pt-PT" altLang="en-US" sz="1200">
              <a:solidFill>
                <a:schemeClr val="bg1"/>
              </a:solidFill>
              <a:latin typeface="Inter Light" panose="02000403000000020004" charset="0"/>
              <a:cs typeface="Inter Light" panose="02000403000000020004" charset="0"/>
            </a:endParaRPr>
          </a:p>
        </p:txBody>
      </p:sp>
      <p:sp>
        <p:nvSpPr>
          <p:cNvPr id="22" name="Rectangles 21"/>
          <p:cNvSpPr/>
          <p:nvPr/>
        </p:nvSpPr>
        <p:spPr>
          <a:xfrm>
            <a:off x="9845675" y="1986915"/>
            <a:ext cx="1181735" cy="69913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9906000" y="2096135"/>
            <a:ext cx="1040765" cy="460375"/>
          </a:xfrm>
          <a:prstGeom prst="rect">
            <a:avLst/>
          </a:prstGeom>
          <a:noFill/>
        </p:spPr>
        <p:txBody>
          <a:bodyPr wrap="square" rtlCol="0" anchor="t">
            <a:spAutoFit/>
          </a:bodyPr>
          <a:p>
            <a:pPr algn="ctr"/>
            <a:r>
              <a:rPr lang="pt-PT" altLang="en-US" sz="1200">
                <a:solidFill>
                  <a:schemeClr val="bg1"/>
                </a:solidFill>
                <a:latin typeface="Inter Light" panose="02000403000000020004" charset="0"/>
                <a:cs typeface="Inter Light" panose="02000403000000020004" charset="0"/>
              </a:rPr>
              <a:t>Function</a:t>
            </a:r>
            <a:endParaRPr lang="en-US" sz="1200">
              <a:solidFill>
                <a:schemeClr val="bg1"/>
              </a:solidFill>
              <a:latin typeface="Inter Light" panose="02000403000000020004" charset="0"/>
              <a:cs typeface="Inter Light" panose="02000403000000020004" charset="0"/>
            </a:endParaRPr>
          </a:p>
          <a:p>
            <a:pPr algn="ctr"/>
            <a:r>
              <a:rPr lang="pt-PT" altLang="en-US" sz="1200">
                <a:solidFill>
                  <a:schemeClr val="bg1"/>
                </a:solidFill>
                <a:latin typeface="Inter Light" panose="02000403000000020004" charset="0"/>
                <a:cs typeface="Inter Light" panose="02000403000000020004" charset="0"/>
              </a:rPr>
              <a:t>code</a:t>
            </a:r>
            <a:endParaRPr lang="pt-PT" altLang="en-US" sz="1200">
              <a:solidFill>
                <a:schemeClr val="bg1"/>
              </a:solidFill>
              <a:latin typeface="Inter Light" panose="02000403000000020004" charset="0"/>
              <a:cs typeface="Inter Light" panose="02000403000000020004" charset="0"/>
            </a:endParaRPr>
          </a:p>
        </p:txBody>
      </p:sp>
      <p:cxnSp>
        <p:nvCxnSpPr>
          <p:cNvPr id="21" name="Straight Arrow Connector 20"/>
          <p:cNvCxnSpPr/>
          <p:nvPr/>
        </p:nvCxnSpPr>
        <p:spPr>
          <a:xfrm>
            <a:off x="8745220" y="2386965"/>
            <a:ext cx="97599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4" name="Rectangles 23"/>
          <p:cNvSpPr/>
          <p:nvPr/>
        </p:nvSpPr>
        <p:spPr>
          <a:xfrm>
            <a:off x="440690" y="635000"/>
            <a:ext cx="52120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753" y="5919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itle 1"/>
          <p:cNvSpPr>
            <a:spLocks noGrp="1"/>
          </p:cNvSpPr>
          <p:nvPr/>
        </p:nvSpPr>
        <p:spPr>
          <a:xfrm>
            <a:off x="345440" y="207645"/>
            <a:ext cx="725678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Lambda Execution Environment Lifecycle</a:t>
            </a:r>
            <a:endParaRPr lang="pt-PT" altLang="en-US" sz="2000" b="1" dirty="0">
              <a:solidFill>
                <a:schemeClr val="bg1"/>
              </a:solidFill>
            </a:endParaRPr>
          </a:p>
        </p:txBody>
      </p:sp>
      <p:sp>
        <p:nvSpPr>
          <p:cNvPr id="27" name="Text Box 26"/>
          <p:cNvSpPr txBox="1"/>
          <p:nvPr/>
        </p:nvSpPr>
        <p:spPr>
          <a:xfrm>
            <a:off x="4457065" y="3742055"/>
            <a:ext cx="4302125" cy="368300"/>
          </a:xfrm>
          <a:prstGeom prst="rect">
            <a:avLst/>
          </a:prstGeom>
          <a:noFill/>
        </p:spPr>
        <p:txBody>
          <a:bodyPr wrap="square" rtlCol="0" anchor="t">
            <a:spAutoFit/>
          </a:bodyPr>
          <a:p>
            <a:r>
              <a:rPr lang="pt-PT" altLang="en-US">
                <a:solidFill>
                  <a:schemeClr val="bg1"/>
                </a:solidFill>
              </a:rPr>
              <a:t>Lifecycle</a:t>
            </a:r>
            <a:r>
              <a:rPr lang="en-US">
                <a:solidFill>
                  <a:schemeClr val="bg1"/>
                </a:solidFill>
              </a:rPr>
              <a:t> </a:t>
            </a:r>
            <a:r>
              <a:rPr lang="pt-PT" altLang="en-US">
                <a:solidFill>
                  <a:schemeClr val="bg1"/>
                </a:solidFill>
              </a:rPr>
              <a:t>Lambda Execution</a:t>
            </a:r>
            <a:endParaRPr lang="pt-PT" altLang="en-US">
              <a:solidFill>
                <a:schemeClr val="bg1"/>
              </a:solidFill>
            </a:endParaRPr>
          </a:p>
        </p:txBody>
      </p:sp>
      <p:cxnSp>
        <p:nvCxnSpPr>
          <p:cNvPr id="28" name="Straight Arrow Connector 27"/>
          <p:cNvCxnSpPr/>
          <p:nvPr/>
        </p:nvCxnSpPr>
        <p:spPr>
          <a:xfrm>
            <a:off x="624840" y="4260850"/>
            <a:ext cx="1102868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9" name="Rectangles 28"/>
          <p:cNvSpPr/>
          <p:nvPr/>
        </p:nvSpPr>
        <p:spPr>
          <a:xfrm>
            <a:off x="649605" y="4545965"/>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699770" y="4667250"/>
            <a:ext cx="1224915" cy="521970"/>
          </a:xfrm>
          <a:prstGeom prst="rect">
            <a:avLst/>
          </a:prstGeom>
          <a:noFill/>
        </p:spPr>
        <p:txBody>
          <a:bodyPr wrap="square" rtlCol="0" anchor="t">
            <a:spAutoFit/>
          </a:bodyPr>
          <a:p>
            <a:pPr algn="ctr"/>
            <a:r>
              <a:rPr lang="pt-PT" altLang="en-US" sz="1400">
                <a:solidFill>
                  <a:schemeClr val="bg1"/>
                </a:solidFill>
              </a:rPr>
              <a:t>Extension</a:t>
            </a:r>
            <a:endParaRPr lang="pt-PT" altLang="en-US" sz="1400">
              <a:solidFill>
                <a:schemeClr val="bg1"/>
              </a:solidFill>
            </a:endParaRPr>
          </a:p>
          <a:p>
            <a:pPr algn="ctr"/>
            <a:r>
              <a:rPr lang="pt-PT" altLang="en-US" sz="1400">
                <a:solidFill>
                  <a:schemeClr val="bg1"/>
                </a:solidFill>
              </a:rPr>
              <a:t>Init</a:t>
            </a:r>
            <a:endParaRPr lang="pt-PT" altLang="en-US" sz="1400">
              <a:solidFill>
                <a:schemeClr val="bg1"/>
              </a:solidFill>
            </a:endParaRPr>
          </a:p>
        </p:txBody>
      </p:sp>
      <p:sp>
        <p:nvSpPr>
          <p:cNvPr id="31" name="Rectangles 30"/>
          <p:cNvSpPr/>
          <p:nvPr/>
        </p:nvSpPr>
        <p:spPr>
          <a:xfrm>
            <a:off x="2097405" y="4551045"/>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2147570" y="4678045"/>
            <a:ext cx="1224915" cy="521970"/>
          </a:xfrm>
          <a:prstGeom prst="rect">
            <a:avLst/>
          </a:prstGeom>
          <a:noFill/>
        </p:spPr>
        <p:txBody>
          <a:bodyPr wrap="square" rtlCol="0" anchor="t">
            <a:spAutoFit/>
          </a:bodyPr>
          <a:p>
            <a:pPr algn="ctr"/>
            <a:r>
              <a:rPr lang="pt-PT" altLang="en-US" sz="1400">
                <a:solidFill>
                  <a:schemeClr val="bg1"/>
                </a:solidFill>
              </a:rPr>
              <a:t>Runtime</a:t>
            </a:r>
            <a:endParaRPr lang="en-US" sz="1400">
              <a:solidFill>
                <a:schemeClr val="bg1"/>
              </a:solidFill>
            </a:endParaRPr>
          </a:p>
          <a:p>
            <a:pPr algn="ctr"/>
            <a:r>
              <a:rPr lang="pt-PT" altLang="en-US" sz="1400">
                <a:solidFill>
                  <a:schemeClr val="bg1"/>
                </a:solidFill>
              </a:rPr>
              <a:t>Init</a:t>
            </a:r>
            <a:endParaRPr lang="pt-PT" altLang="en-US" sz="1400">
              <a:solidFill>
                <a:schemeClr val="bg1"/>
              </a:solidFill>
            </a:endParaRPr>
          </a:p>
        </p:txBody>
      </p:sp>
      <p:sp>
        <p:nvSpPr>
          <p:cNvPr id="34" name="Text Box 33"/>
          <p:cNvSpPr txBox="1"/>
          <p:nvPr/>
        </p:nvSpPr>
        <p:spPr>
          <a:xfrm>
            <a:off x="3585210" y="4672965"/>
            <a:ext cx="1040765" cy="521970"/>
          </a:xfrm>
          <a:prstGeom prst="rect">
            <a:avLst/>
          </a:prstGeom>
          <a:noFill/>
        </p:spPr>
        <p:txBody>
          <a:bodyPr wrap="square" rtlCol="0" anchor="t">
            <a:spAutoFit/>
          </a:bodyPr>
          <a:p>
            <a:pPr algn="ctr"/>
            <a:r>
              <a:rPr lang="pt-PT" altLang="en-US" sz="1400">
                <a:solidFill>
                  <a:schemeClr val="bg1"/>
                </a:solidFill>
              </a:rPr>
              <a:t>Function</a:t>
            </a:r>
            <a:endParaRPr lang="en-US" sz="1400">
              <a:solidFill>
                <a:schemeClr val="bg1"/>
              </a:solidFill>
            </a:endParaRPr>
          </a:p>
          <a:p>
            <a:pPr algn="ctr"/>
            <a:r>
              <a:rPr lang="pt-PT" altLang="en-US" sz="1400">
                <a:solidFill>
                  <a:schemeClr val="bg1"/>
                </a:solidFill>
              </a:rPr>
              <a:t>Init</a:t>
            </a:r>
            <a:endParaRPr lang="pt-PT" altLang="en-US" sz="1400">
              <a:solidFill>
                <a:schemeClr val="bg1"/>
              </a:solidFill>
            </a:endParaRPr>
          </a:p>
        </p:txBody>
      </p:sp>
      <p:sp>
        <p:nvSpPr>
          <p:cNvPr id="37" name="Rectangles 36"/>
          <p:cNvSpPr/>
          <p:nvPr/>
        </p:nvSpPr>
        <p:spPr>
          <a:xfrm>
            <a:off x="7127875" y="4534535"/>
            <a:ext cx="1450340"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 name="Text Box 38"/>
          <p:cNvSpPr txBox="1"/>
          <p:nvPr/>
        </p:nvSpPr>
        <p:spPr>
          <a:xfrm>
            <a:off x="7122160" y="4799965"/>
            <a:ext cx="1457960" cy="306705"/>
          </a:xfrm>
          <a:prstGeom prst="rect">
            <a:avLst/>
          </a:prstGeom>
          <a:noFill/>
        </p:spPr>
        <p:txBody>
          <a:bodyPr wrap="square" rtlCol="0" anchor="t">
            <a:spAutoFit/>
          </a:bodyPr>
          <a:p>
            <a:pPr algn="ctr"/>
            <a:r>
              <a:rPr lang="pt-PT" sz="1400">
                <a:solidFill>
                  <a:schemeClr val="bg1"/>
                </a:solidFill>
              </a:rPr>
              <a:t>Invoke</a:t>
            </a:r>
            <a:endParaRPr lang="pt-PT" sz="1400">
              <a:solidFill>
                <a:schemeClr val="bg1"/>
              </a:solidFill>
            </a:endParaRPr>
          </a:p>
        </p:txBody>
      </p:sp>
      <p:cxnSp>
        <p:nvCxnSpPr>
          <p:cNvPr id="43" name="Straight Arrow Connector 42"/>
          <p:cNvCxnSpPr/>
          <p:nvPr/>
        </p:nvCxnSpPr>
        <p:spPr>
          <a:xfrm>
            <a:off x="617220" y="5715635"/>
            <a:ext cx="412623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4" name="Text Box 43"/>
          <p:cNvSpPr txBox="1"/>
          <p:nvPr/>
        </p:nvSpPr>
        <p:spPr>
          <a:xfrm>
            <a:off x="1888490" y="5810250"/>
            <a:ext cx="1457960" cy="306705"/>
          </a:xfrm>
          <a:prstGeom prst="rect">
            <a:avLst/>
          </a:prstGeom>
          <a:noFill/>
        </p:spPr>
        <p:txBody>
          <a:bodyPr wrap="square" rtlCol="0" anchor="t">
            <a:spAutoFit/>
          </a:bodyPr>
          <a:p>
            <a:pPr algn="ctr"/>
            <a:r>
              <a:rPr lang="pt-PT" altLang="en-US" sz="1400">
                <a:solidFill>
                  <a:schemeClr val="bg1"/>
                </a:solidFill>
              </a:rPr>
              <a:t>Init</a:t>
            </a:r>
            <a:endParaRPr lang="pt-PT" altLang="en-US" sz="1400">
              <a:solidFill>
                <a:schemeClr val="bg1"/>
              </a:solidFill>
            </a:endParaRPr>
          </a:p>
        </p:txBody>
      </p:sp>
      <p:sp>
        <p:nvSpPr>
          <p:cNvPr id="45" name="Text Box 44"/>
          <p:cNvSpPr txBox="1"/>
          <p:nvPr/>
        </p:nvSpPr>
        <p:spPr>
          <a:xfrm>
            <a:off x="5497195" y="5885815"/>
            <a:ext cx="1457960" cy="306705"/>
          </a:xfrm>
          <a:prstGeom prst="rect">
            <a:avLst/>
          </a:prstGeom>
          <a:noFill/>
        </p:spPr>
        <p:txBody>
          <a:bodyPr wrap="square" rtlCol="0" anchor="t">
            <a:spAutoFit/>
          </a:bodyPr>
          <a:p>
            <a:pPr algn="ctr"/>
            <a:r>
              <a:rPr lang="en-US" sz="1400">
                <a:solidFill>
                  <a:schemeClr val="bg1"/>
                </a:solidFill>
              </a:rPr>
              <a:t>Invoke</a:t>
            </a:r>
            <a:endParaRPr lang="en-US" sz="1400">
              <a:solidFill>
                <a:schemeClr val="bg1"/>
              </a:solidFill>
            </a:endParaRPr>
          </a:p>
        </p:txBody>
      </p:sp>
      <p:sp>
        <p:nvSpPr>
          <p:cNvPr id="57" name="Text Box 56"/>
          <p:cNvSpPr txBox="1"/>
          <p:nvPr/>
        </p:nvSpPr>
        <p:spPr>
          <a:xfrm>
            <a:off x="7171690" y="5875020"/>
            <a:ext cx="1457960" cy="306705"/>
          </a:xfrm>
          <a:prstGeom prst="rect">
            <a:avLst/>
          </a:prstGeom>
          <a:noFill/>
        </p:spPr>
        <p:txBody>
          <a:bodyPr wrap="square" rtlCol="0" anchor="t">
            <a:spAutoFit/>
          </a:bodyPr>
          <a:p>
            <a:pPr algn="ctr"/>
            <a:r>
              <a:rPr lang="en-US" sz="1400">
                <a:solidFill>
                  <a:schemeClr val="bg1"/>
                </a:solidFill>
              </a:rPr>
              <a:t>Invoke</a:t>
            </a:r>
            <a:endParaRPr lang="en-US" sz="1400">
              <a:solidFill>
                <a:schemeClr val="bg1"/>
              </a:solidFill>
            </a:endParaRPr>
          </a:p>
        </p:txBody>
      </p:sp>
      <p:sp>
        <p:nvSpPr>
          <p:cNvPr id="61" name="Rectangles 60"/>
          <p:cNvSpPr/>
          <p:nvPr/>
        </p:nvSpPr>
        <p:spPr>
          <a:xfrm>
            <a:off x="5497195" y="4556760"/>
            <a:ext cx="1450340"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2" name="Text Box 61"/>
          <p:cNvSpPr txBox="1"/>
          <p:nvPr/>
        </p:nvSpPr>
        <p:spPr>
          <a:xfrm>
            <a:off x="5489575" y="4813300"/>
            <a:ext cx="1457960" cy="306705"/>
          </a:xfrm>
          <a:prstGeom prst="rect">
            <a:avLst/>
          </a:prstGeom>
          <a:noFill/>
        </p:spPr>
        <p:txBody>
          <a:bodyPr wrap="square" rtlCol="0" anchor="t">
            <a:spAutoFit/>
          </a:bodyPr>
          <a:p>
            <a:pPr algn="ctr"/>
            <a:r>
              <a:rPr lang="pt-PT" sz="1400">
                <a:solidFill>
                  <a:schemeClr val="bg1"/>
                </a:solidFill>
              </a:rPr>
              <a:t>Invoke</a:t>
            </a:r>
            <a:endParaRPr lang="pt-PT" sz="1400">
              <a:solidFill>
                <a:schemeClr val="bg1"/>
              </a:solidFill>
            </a:endParaRPr>
          </a:p>
        </p:txBody>
      </p:sp>
      <p:sp>
        <p:nvSpPr>
          <p:cNvPr id="66" name="Rectangles 65"/>
          <p:cNvSpPr/>
          <p:nvPr/>
        </p:nvSpPr>
        <p:spPr>
          <a:xfrm>
            <a:off x="3538855" y="4554220"/>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67" name="Straight Arrow Connector 66"/>
          <p:cNvCxnSpPr/>
          <p:nvPr/>
        </p:nvCxnSpPr>
        <p:spPr>
          <a:xfrm>
            <a:off x="5489575" y="5699760"/>
            <a:ext cx="145796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7171690" y="5702935"/>
            <a:ext cx="145796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9" name="Rectangles 68"/>
          <p:cNvSpPr/>
          <p:nvPr/>
        </p:nvSpPr>
        <p:spPr>
          <a:xfrm>
            <a:off x="8878570" y="4577080"/>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0" name="Text Box 69"/>
          <p:cNvSpPr txBox="1"/>
          <p:nvPr/>
        </p:nvSpPr>
        <p:spPr>
          <a:xfrm>
            <a:off x="8928735" y="4698365"/>
            <a:ext cx="1224915" cy="521970"/>
          </a:xfrm>
          <a:prstGeom prst="rect">
            <a:avLst/>
          </a:prstGeom>
          <a:noFill/>
        </p:spPr>
        <p:txBody>
          <a:bodyPr wrap="square" rtlCol="0" anchor="t">
            <a:spAutoFit/>
          </a:bodyPr>
          <a:p>
            <a:pPr algn="ctr"/>
            <a:r>
              <a:rPr lang="pt-PT" altLang="en-US" sz="1400">
                <a:solidFill>
                  <a:schemeClr val="bg1"/>
                </a:solidFill>
                <a:sym typeface="+mn-ea"/>
              </a:rPr>
              <a:t>Runtime</a:t>
            </a:r>
            <a:endParaRPr lang="pt-PT" altLang="en-US" sz="1400">
              <a:solidFill>
                <a:schemeClr val="bg1"/>
              </a:solidFill>
            </a:endParaRPr>
          </a:p>
          <a:p>
            <a:pPr algn="ctr"/>
            <a:r>
              <a:rPr lang="pt-PT" altLang="en-US" sz="1400">
                <a:solidFill>
                  <a:schemeClr val="bg1"/>
                </a:solidFill>
              </a:rPr>
              <a:t>Shutdown</a:t>
            </a:r>
            <a:endParaRPr lang="pt-PT" altLang="en-US" sz="1400">
              <a:solidFill>
                <a:schemeClr val="bg1"/>
              </a:solidFill>
            </a:endParaRPr>
          </a:p>
        </p:txBody>
      </p:sp>
      <p:sp>
        <p:nvSpPr>
          <p:cNvPr id="71" name="Rectangles 70"/>
          <p:cNvSpPr/>
          <p:nvPr/>
        </p:nvSpPr>
        <p:spPr>
          <a:xfrm>
            <a:off x="10310495" y="4577080"/>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2" name="Text Box 71"/>
          <p:cNvSpPr txBox="1"/>
          <p:nvPr/>
        </p:nvSpPr>
        <p:spPr>
          <a:xfrm>
            <a:off x="10360660" y="4698365"/>
            <a:ext cx="1224915" cy="521970"/>
          </a:xfrm>
          <a:prstGeom prst="rect">
            <a:avLst/>
          </a:prstGeom>
          <a:noFill/>
        </p:spPr>
        <p:txBody>
          <a:bodyPr wrap="square" rtlCol="0" anchor="t">
            <a:spAutoFit/>
          </a:bodyPr>
          <a:p>
            <a:pPr algn="ctr"/>
            <a:r>
              <a:rPr lang="pt-PT" altLang="en-US" sz="1400">
                <a:solidFill>
                  <a:schemeClr val="bg1"/>
                </a:solidFill>
              </a:rPr>
              <a:t>Extension</a:t>
            </a:r>
            <a:endParaRPr lang="pt-PT" altLang="en-US" sz="1400">
              <a:solidFill>
                <a:schemeClr val="bg1"/>
              </a:solidFill>
            </a:endParaRPr>
          </a:p>
          <a:p>
            <a:pPr algn="ctr"/>
            <a:r>
              <a:rPr lang="pt-PT" altLang="en-US" sz="1400">
                <a:solidFill>
                  <a:schemeClr val="bg1"/>
                </a:solidFill>
                <a:sym typeface="+mn-ea"/>
              </a:rPr>
              <a:t>Shutdown</a:t>
            </a:r>
            <a:endParaRPr lang="pt-PT" altLang="en-US" sz="1400">
              <a:solidFill>
                <a:schemeClr val="bg1"/>
              </a:solidFill>
            </a:endParaRPr>
          </a:p>
        </p:txBody>
      </p:sp>
      <p:cxnSp>
        <p:nvCxnSpPr>
          <p:cNvPr id="73" name="Straight Arrow Connector 72"/>
          <p:cNvCxnSpPr/>
          <p:nvPr/>
        </p:nvCxnSpPr>
        <p:spPr>
          <a:xfrm flipV="1">
            <a:off x="8928735" y="5699760"/>
            <a:ext cx="2724785" cy="5715"/>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4" name="Text Box 73"/>
          <p:cNvSpPr txBox="1"/>
          <p:nvPr/>
        </p:nvSpPr>
        <p:spPr>
          <a:xfrm>
            <a:off x="9508490" y="5885815"/>
            <a:ext cx="1457960" cy="306705"/>
          </a:xfrm>
          <a:prstGeom prst="rect">
            <a:avLst/>
          </a:prstGeom>
          <a:noFill/>
        </p:spPr>
        <p:txBody>
          <a:bodyPr wrap="square" rtlCol="0" anchor="t">
            <a:spAutoFit/>
          </a:bodyPr>
          <a:p>
            <a:pPr algn="ctr"/>
            <a:r>
              <a:rPr lang="pt-PT" altLang="en-US" sz="1400">
                <a:solidFill>
                  <a:schemeClr val="bg1"/>
                </a:solidFill>
                <a:sym typeface="+mn-ea"/>
              </a:rPr>
              <a:t>Shutdown</a:t>
            </a:r>
            <a:endParaRPr lang="en-US" sz="1400">
              <a:solidFill>
                <a:schemeClr val="bg1"/>
              </a:solidFill>
            </a:endParaRPr>
          </a:p>
        </p:txBody>
      </p:sp>
      <p:sp>
        <p:nvSpPr>
          <p:cNvPr id="75" name="Text Box 74"/>
          <p:cNvSpPr txBox="1"/>
          <p:nvPr/>
        </p:nvSpPr>
        <p:spPr>
          <a:xfrm>
            <a:off x="521335" y="800735"/>
            <a:ext cx="3063875" cy="2338070"/>
          </a:xfrm>
          <a:prstGeom prst="rect">
            <a:avLst/>
          </a:prstGeom>
          <a:noFill/>
        </p:spPr>
        <p:txBody>
          <a:bodyPr wrap="square" rtlCol="0">
            <a:spAutoFit/>
          </a:bodyPr>
          <a:p>
            <a:pPr algn="l">
              <a:spcBef>
                <a:spcPts val="100"/>
              </a:spcBef>
              <a:buClrTx/>
              <a:buSzTx/>
              <a:buFontTx/>
            </a:pPr>
            <a:r>
              <a:rPr lang="pt-PT" altLang="en-US" sz="2000" b="1" spc="-120">
                <a:solidFill>
                  <a:srgbClr val="527FFF"/>
                </a:solidFill>
                <a:latin typeface="Inter Light" panose="02000403000000020004" charset="0"/>
                <a:ea typeface="+mj-ea"/>
                <a:cs typeface="Inter Light" panose="02000403000000020004" charset="0"/>
              </a:rPr>
              <a:t>Init Phase</a:t>
            </a:r>
            <a:endParaRPr lang="pt-PT" altLang="en-US" sz="2000" b="1" spc="-120">
              <a:solidFill>
                <a:srgbClr val="527FFF"/>
              </a:solidFill>
              <a:latin typeface="Inter Light" panose="02000403000000020004" charset="0"/>
              <a:ea typeface="+mj-ea"/>
              <a:cs typeface="Inter Light" panose="02000403000000020004" charset="0"/>
            </a:endParaRPr>
          </a:p>
          <a:p>
            <a:pPr algn="l"/>
            <a:r>
              <a:rPr lang="en-US">
                <a:solidFill>
                  <a:schemeClr val="bg1"/>
                </a:solidFill>
              </a:rPr>
              <a:t>3 main tasks; Extension, Runtime and Funtion init. Ends when the runtime and all extensions are ready.</a:t>
            </a:r>
            <a:endParaRPr lang="en-US">
              <a:solidFill>
                <a:schemeClr val="bg1"/>
              </a:solidFill>
            </a:endParaRPr>
          </a:p>
          <a:p>
            <a:pPr algn="l"/>
            <a:r>
              <a:rPr lang="en-US">
                <a:solidFill>
                  <a:schemeClr val="bg1"/>
                </a:solidFill>
              </a:rPr>
              <a:t>Limited to 10 seconds. If not complete, Lambda retries the Init phase.</a:t>
            </a:r>
            <a:endParaRPr lang="en-US">
              <a:solidFill>
                <a:schemeClr val="bg1"/>
              </a:solidFill>
            </a:endParaRPr>
          </a:p>
        </p:txBody>
      </p:sp>
      <p:sp>
        <p:nvSpPr>
          <p:cNvPr id="76" name="Text Box 75"/>
          <p:cNvSpPr txBox="1"/>
          <p:nvPr/>
        </p:nvSpPr>
        <p:spPr>
          <a:xfrm>
            <a:off x="4114800" y="872490"/>
            <a:ext cx="4100195" cy="2061210"/>
          </a:xfrm>
          <a:prstGeom prst="rect">
            <a:avLst/>
          </a:prstGeom>
          <a:noFill/>
        </p:spPr>
        <p:txBody>
          <a:bodyPr wrap="square" rtlCol="0">
            <a:spAutoFit/>
          </a:bodyPr>
          <a:p>
            <a:pPr algn="l">
              <a:spcBef>
                <a:spcPts val="100"/>
              </a:spcBef>
              <a:buClrTx/>
              <a:buSzTx/>
              <a:buFontTx/>
            </a:pPr>
            <a:r>
              <a:rPr lang="pt-PT" altLang="en-US" sz="2000" b="1" spc="-120">
                <a:solidFill>
                  <a:srgbClr val="527FFF"/>
                </a:solidFill>
                <a:latin typeface="Inter Light" panose="02000403000000020004" charset="0"/>
                <a:ea typeface="+mj-ea"/>
                <a:cs typeface="Inter Light" panose="02000403000000020004" charset="0"/>
              </a:rPr>
              <a:t>Invoke Phase</a:t>
            </a:r>
            <a:endParaRPr lang="pt-PT" altLang="en-US" sz="2000" b="1" spc="-120">
              <a:solidFill>
                <a:srgbClr val="527FFF"/>
              </a:solidFill>
              <a:latin typeface="Inter Light" panose="02000403000000020004" charset="0"/>
              <a:ea typeface="+mj-ea"/>
              <a:cs typeface="Inter Light" panose="02000403000000020004" charset="0"/>
            </a:endParaRPr>
          </a:p>
          <a:p>
            <a:pPr algn="l"/>
            <a:r>
              <a:rPr lang="en-US">
                <a:solidFill>
                  <a:schemeClr val="bg1"/>
                </a:solidFill>
              </a:rPr>
              <a:t>Lambda invokes the function handler. Lambda prepares to handle another function invocation. Timeout setting</a:t>
            </a:r>
            <a:endParaRPr lang="en-US">
              <a:solidFill>
                <a:schemeClr val="bg1"/>
              </a:solidFill>
            </a:endParaRPr>
          </a:p>
          <a:p>
            <a:pPr algn="l"/>
            <a:r>
              <a:rPr lang="en-US">
                <a:solidFill>
                  <a:schemeClr val="bg1"/>
                </a:solidFill>
              </a:rPr>
              <a:t>limits the duration of the entire Invoke phase. Next API request invokes another function.</a:t>
            </a:r>
            <a:endParaRPr lang="en-US">
              <a:solidFill>
                <a:schemeClr val="bg1"/>
              </a:solidFill>
            </a:endParaRPr>
          </a:p>
        </p:txBody>
      </p:sp>
      <p:sp>
        <p:nvSpPr>
          <p:cNvPr id="77" name="Text Box 76"/>
          <p:cNvSpPr txBox="1"/>
          <p:nvPr/>
        </p:nvSpPr>
        <p:spPr>
          <a:xfrm>
            <a:off x="8521700" y="818515"/>
            <a:ext cx="3209290" cy="2338070"/>
          </a:xfrm>
          <a:prstGeom prst="rect">
            <a:avLst/>
          </a:prstGeom>
          <a:noFill/>
        </p:spPr>
        <p:txBody>
          <a:bodyPr wrap="square" rtlCol="0">
            <a:spAutoFit/>
          </a:bodyPr>
          <a:p>
            <a:pPr algn="l">
              <a:spcBef>
                <a:spcPts val="100"/>
              </a:spcBef>
              <a:buClrTx/>
              <a:buSzTx/>
              <a:buFontTx/>
            </a:pPr>
            <a:r>
              <a:rPr lang="pt-PT" altLang="en-US" sz="2000" b="1" spc="-120">
                <a:solidFill>
                  <a:srgbClr val="527FFF"/>
                </a:solidFill>
                <a:latin typeface="Inter Light" panose="02000403000000020004" charset="0"/>
                <a:ea typeface="+mj-ea"/>
                <a:cs typeface="Inter Light" panose="02000403000000020004" charset="0"/>
              </a:rPr>
              <a:t>Shutdown Phase</a:t>
            </a:r>
            <a:endParaRPr lang="pt-PT" altLang="en-US" sz="2000" b="1" spc="-120">
              <a:solidFill>
                <a:srgbClr val="527FFF"/>
              </a:solidFill>
              <a:latin typeface="Inter Light" panose="02000403000000020004" charset="0"/>
              <a:ea typeface="+mj-ea"/>
              <a:cs typeface="Inter Light" panose="02000403000000020004" charset="0"/>
            </a:endParaRPr>
          </a:p>
          <a:p>
            <a:pPr algn="l"/>
            <a:r>
              <a:rPr lang="en-US">
                <a:solidFill>
                  <a:schemeClr val="bg1"/>
                </a:solidFill>
              </a:rPr>
              <a:t>Happens if the Lambda function doesn't receive any invocations. Lambda shuts down the runtime, removes the</a:t>
            </a:r>
            <a:r>
              <a:rPr lang="pt-PT" altLang="en-US">
                <a:solidFill>
                  <a:schemeClr val="bg1"/>
                </a:solidFill>
              </a:rPr>
              <a:t> </a:t>
            </a:r>
            <a:r>
              <a:rPr lang="en-US">
                <a:solidFill>
                  <a:schemeClr val="bg1"/>
                </a:solidFill>
              </a:rPr>
              <a:t>environment. Lambda sends a Shutdown event to each extension.</a:t>
            </a:r>
            <a:endParaRPr lang="en-US">
              <a:solidFill>
                <a:schemeClr val="bg1"/>
              </a:solidFill>
            </a:endParaRPr>
          </a:p>
        </p:txBody>
      </p:sp>
      <p:cxnSp>
        <p:nvCxnSpPr>
          <p:cNvPr id="78" name="Straight Connector 77"/>
          <p:cNvCxnSpPr/>
          <p:nvPr/>
        </p:nvCxnSpPr>
        <p:spPr>
          <a:xfrm>
            <a:off x="3805555" y="1183005"/>
            <a:ext cx="0" cy="185483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279765" y="1243330"/>
            <a:ext cx="0" cy="185483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 name="Rectangles 5"/>
          <p:cNvSpPr/>
          <p:nvPr/>
        </p:nvSpPr>
        <p:spPr>
          <a:xfrm>
            <a:off x="5100320" y="6449695"/>
            <a:ext cx="67964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5105400" y="6487160"/>
            <a:ext cx="6944995" cy="306705"/>
          </a:xfrm>
          <a:prstGeom prst="rect">
            <a:avLst/>
          </a:prstGeom>
          <a:noFill/>
        </p:spPr>
        <p:txBody>
          <a:bodyPr wrap="square" rtlCol="0" anchor="t">
            <a:spAutoFit/>
          </a:bodyPr>
          <a:p>
            <a:r>
              <a:rPr lang="en-US" sz="1400">
                <a:solidFill>
                  <a:schemeClr val="bg1"/>
                </a:solidFill>
              </a:rPr>
              <a:t>https://docs.aws.amazon.com/lambda/latest/dg/lambda-runtime-environment.html</a:t>
            </a:r>
            <a:endParaRPr lang="en-US" sz="1400">
              <a:solidFill>
                <a:schemeClr val="bg1"/>
              </a:solidFill>
            </a:endParaRPr>
          </a:p>
        </p:txBody>
      </p:sp>
      <p:sp>
        <p:nvSpPr>
          <p:cNvPr id="24" name="Rectangles 23"/>
          <p:cNvSpPr/>
          <p:nvPr/>
        </p:nvSpPr>
        <p:spPr>
          <a:xfrm>
            <a:off x="440690" y="635000"/>
            <a:ext cx="539496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itle 1"/>
          <p:cNvSpPr>
            <a:spLocks noGrp="1"/>
          </p:cNvSpPr>
          <p:nvPr/>
        </p:nvSpPr>
        <p:spPr>
          <a:xfrm>
            <a:off x="345440" y="160020"/>
            <a:ext cx="293370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Reducing Cold Start</a:t>
            </a:r>
            <a:endParaRPr lang="pt-PT" altLang="en-US" sz="2000" b="1" dirty="0">
              <a:solidFill>
                <a:schemeClr val="bg1"/>
              </a:solidFill>
            </a:endParaRPr>
          </a:p>
        </p:txBody>
      </p:sp>
      <p:sp>
        <p:nvSpPr>
          <p:cNvPr id="24" name="Title 1"/>
          <p:cNvSpPr>
            <a:spLocks noGrp="1"/>
          </p:cNvSpPr>
          <p:nvPr/>
        </p:nvSpPr>
        <p:spPr>
          <a:xfrm>
            <a:off x="360045" y="675005"/>
            <a:ext cx="1888490" cy="347980"/>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1600" b="1">
                <a:solidFill>
                  <a:srgbClr val="527FFF"/>
                </a:solidFill>
                <a:sym typeface="+mn-ea"/>
              </a:rPr>
              <a:t>SNAPSTART</a:t>
            </a:r>
            <a:endParaRPr lang="en-US" altLang="en-US" sz="1600" b="1" dirty="0">
              <a:solidFill>
                <a:srgbClr val="527FFF"/>
              </a:solidFill>
              <a:sym typeface="+mn-ea"/>
            </a:endParaRPr>
          </a:p>
        </p:txBody>
      </p:sp>
      <p:sp>
        <p:nvSpPr>
          <p:cNvPr id="27" name="Text Box 26"/>
          <p:cNvSpPr txBox="1"/>
          <p:nvPr/>
        </p:nvSpPr>
        <p:spPr>
          <a:xfrm>
            <a:off x="4457065" y="1532255"/>
            <a:ext cx="2540000" cy="368300"/>
          </a:xfrm>
          <a:prstGeom prst="rect">
            <a:avLst/>
          </a:prstGeom>
          <a:noFill/>
        </p:spPr>
        <p:txBody>
          <a:bodyPr wrap="square" rtlCol="0" anchor="t">
            <a:spAutoFit/>
          </a:bodyPr>
          <a:p>
            <a:r>
              <a:rPr lang="en-US">
                <a:solidFill>
                  <a:schemeClr val="bg1"/>
                </a:solidFill>
              </a:rPr>
              <a:t>Init during deployment</a:t>
            </a:r>
            <a:endParaRPr lang="en-US">
              <a:solidFill>
                <a:schemeClr val="bg1"/>
              </a:solidFill>
            </a:endParaRPr>
          </a:p>
        </p:txBody>
      </p:sp>
      <p:cxnSp>
        <p:nvCxnSpPr>
          <p:cNvPr id="28" name="Straight Arrow Connector 27"/>
          <p:cNvCxnSpPr/>
          <p:nvPr/>
        </p:nvCxnSpPr>
        <p:spPr>
          <a:xfrm>
            <a:off x="624840" y="2051050"/>
            <a:ext cx="10520680"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9" name="Rectangles 28"/>
          <p:cNvSpPr/>
          <p:nvPr/>
        </p:nvSpPr>
        <p:spPr>
          <a:xfrm>
            <a:off x="973455" y="2336165"/>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23620" y="2371725"/>
            <a:ext cx="1224915" cy="737235"/>
          </a:xfrm>
          <a:prstGeom prst="rect">
            <a:avLst/>
          </a:prstGeom>
          <a:noFill/>
        </p:spPr>
        <p:txBody>
          <a:bodyPr wrap="square" rtlCol="0" anchor="t">
            <a:spAutoFit/>
          </a:bodyPr>
          <a:p>
            <a:pPr algn="ctr"/>
            <a:r>
              <a:rPr lang="en-US" sz="1400">
                <a:solidFill>
                  <a:schemeClr val="bg1"/>
                </a:solidFill>
              </a:rPr>
              <a:t>Create</a:t>
            </a:r>
            <a:endParaRPr lang="en-US" sz="1400">
              <a:solidFill>
                <a:schemeClr val="bg1"/>
              </a:solidFill>
            </a:endParaRPr>
          </a:p>
          <a:p>
            <a:pPr algn="ctr"/>
            <a:r>
              <a:rPr lang="en-US" sz="1400">
                <a:solidFill>
                  <a:schemeClr val="bg1"/>
                </a:solidFill>
              </a:rPr>
              <a:t>Execution</a:t>
            </a:r>
            <a:endParaRPr lang="en-US" sz="1400">
              <a:solidFill>
                <a:schemeClr val="bg1"/>
              </a:solidFill>
            </a:endParaRPr>
          </a:p>
          <a:p>
            <a:pPr algn="ctr"/>
            <a:r>
              <a:rPr lang="en-US" sz="1400">
                <a:solidFill>
                  <a:schemeClr val="bg1"/>
                </a:solidFill>
              </a:rPr>
              <a:t>Environment</a:t>
            </a:r>
            <a:endParaRPr lang="en-US" sz="1400">
              <a:solidFill>
                <a:schemeClr val="bg1"/>
              </a:solidFill>
            </a:endParaRPr>
          </a:p>
        </p:txBody>
      </p:sp>
      <p:sp>
        <p:nvSpPr>
          <p:cNvPr id="31" name="Rectangles 30"/>
          <p:cNvSpPr/>
          <p:nvPr/>
        </p:nvSpPr>
        <p:spPr>
          <a:xfrm>
            <a:off x="2421255" y="2341245"/>
            <a:ext cx="134302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2471420" y="2468245"/>
            <a:ext cx="1224915" cy="521970"/>
          </a:xfrm>
          <a:prstGeom prst="rect">
            <a:avLst/>
          </a:prstGeom>
          <a:noFill/>
        </p:spPr>
        <p:txBody>
          <a:bodyPr wrap="square" rtlCol="0" anchor="t">
            <a:spAutoFit/>
          </a:bodyPr>
          <a:p>
            <a:pPr algn="ctr"/>
            <a:r>
              <a:rPr lang="en-US" sz="1400">
                <a:solidFill>
                  <a:schemeClr val="bg1"/>
                </a:solidFill>
              </a:rPr>
              <a:t>Download</a:t>
            </a:r>
            <a:endParaRPr lang="en-US" sz="1400">
              <a:solidFill>
                <a:schemeClr val="bg1"/>
              </a:solidFill>
            </a:endParaRPr>
          </a:p>
          <a:p>
            <a:pPr algn="ctr"/>
            <a:r>
              <a:rPr lang="en-US" sz="1400">
                <a:solidFill>
                  <a:schemeClr val="bg1"/>
                </a:solidFill>
              </a:rPr>
              <a:t>Code</a:t>
            </a:r>
            <a:endParaRPr lang="en-US" sz="1400">
              <a:solidFill>
                <a:schemeClr val="bg1"/>
              </a:solidFill>
            </a:endParaRPr>
          </a:p>
        </p:txBody>
      </p:sp>
      <p:sp>
        <p:nvSpPr>
          <p:cNvPr id="33" name="Rectangles 32"/>
          <p:cNvSpPr/>
          <p:nvPr/>
        </p:nvSpPr>
        <p:spPr>
          <a:xfrm>
            <a:off x="3848735" y="2336165"/>
            <a:ext cx="118173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Text Box 33"/>
          <p:cNvSpPr txBox="1"/>
          <p:nvPr/>
        </p:nvSpPr>
        <p:spPr>
          <a:xfrm>
            <a:off x="3909060" y="2463165"/>
            <a:ext cx="1040765" cy="521970"/>
          </a:xfrm>
          <a:prstGeom prst="rect">
            <a:avLst/>
          </a:prstGeom>
          <a:noFill/>
        </p:spPr>
        <p:txBody>
          <a:bodyPr wrap="square" rtlCol="0" anchor="t">
            <a:spAutoFit/>
          </a:bodyPr>
          <a:p>
            <a:pPr algn="ctr"/>
            <a:r>
              <a:rPr lang="en-US" sz="1400">
                <a:solidFill>
                  <a:schemeClr val="bg1"/>
                </a:solidFill>
              </a:rPr>
              <a:t>Start</a:t>
            </a:r>
            <a:endParaRPr lang="en-US" sz="1400">
              <a:solidFill>
                <a:schemeClr val="bg1"/>
              </a:solidFill>
            </a:endParaRPr>
          </a:p>
          <a:p>
            <a:pPr algn="ctr"/>
            <a:r>
              <a:rPr lang="en-US" sz="1400">
                <a:solidFill>
                  <a:schemeClr val="bg1"/>
                </a:solidFill>
              </a:rPr>
              <a:t>Runtime</a:t>
            </a:r>
            <a:endParaRPr lang="en-US" sz="1400">
              <a:solidFill>
                <a:schemeClr val="bg1"/>
              </a:solidFill>
            </a:endParaRPr>
          </a:p>
        </p:txBody>
      </p:sp>
      <p:sp>
        <p:nvSpPr>
          <p:cNvPr id="35" name="Rectangles 34"/>
          <p:cNvSpPr/>
          <p:nvPr/>
        </p:nvSpPr>
        <p:spPr>
          <a:xfrm>
            <a:off x="5162550" y="2329815"/>
            <a:ext cx="2391410"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5400675" y="2347595"/>
            <a:ext cx="1958975" cy="737235"/>
          </a:xfrm>
          <a:prstGeom prst="rect">
            <a:avLst/>
          </a:prstGeom>
          <a:noFill/>
        </p:spPr>
        <p:txBody>
          <a:bodyPr wrap="square" rtlCol="0" anchor="t">
            <a:spAutoFit/>
          </a:bodyPr>
          <a:p>
            <a:pPr algn="ctr"/>
            <a:r>
              <a:rPr lang="en-US" sz="1400">
                <a:solidFill>
                  <a:schemeClr val="bg1"/>
                </a:solidFill>
              </a:rPr>
              <a:t>Initialize</a:t>
            </a:r>
            <a:endParaRPr lang="en-US" sz="1400">
              <a:solidFill>
                <a:schemeClr val="bg1"/>
              </a:solidFill>
            </a:endParaRPr>
          </a:p>
          <a:p>
            <a:pPr algn="ctr"/>
            <a:r>
              <a:rPr lang="en-US" sz="1400">
                <a:solidFill>
                  <a:schemeClr val="bg1"/>
                </a:solidFill>
              </a:rPr>
              <a:t>Function</a:t>
            </a:r>
            <a:endParaRPr lang="en-US" sz="1400">
              <a:solidFill>
                <a:schemeClr val="bg1"/>
              </a:solidFill>
            </a:endParaRPr>
          </a:p>
          <a:p>
            <a:pPr algn="ctr"/>
            <a:r>
              <a:rPr lang="en-US" sz="1400">
                <a:solidFill>
                  <a:schemeClr val="bg1"/>
                </a:solidFill>
              </a:rPr>
              <a:t>Code</a:t>
            </a:r>
            <a:endParaRPr lang="en-US" sz="1400">
              <a:solidFill>
                <a:schemeClr val="bg1"/>
              </a:solidFill>
            </a:endParaRPr>
          </a:p>
        </p:txBody>
      </p:sp>
      <p:sp>
        <p:nvSpPr>
          <p:cNvPr id="37" name="Rectangles 36"/>
          <p:cNvSpPr/>
          <p:nvPr/>
        </p:nvSpPr>
        <p:spPr>
          <a:xfrm>
            <a:off x="7727950" y="2324735"/>
            <a:ext cx="1450340"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 name="Text Box 38"/>
          <p:cNvSpPr txBox="1"/>
          <p:nvPr/>
        </p:nvSpPr>
        <p:spPr>
          <a:xfrm>
            <a:off x="7722235" y="2342515"/>
            <a:ext cx="1457960" cy="737235"/>
          </a:xfrm>
          <a:prstGeom prst="rect">
            <a:avLst/>
          </a:prstGeom>
          <a:noFill/>
        </p:spPr>
        <p:txBody>
          <a:bodyPr wrap="square" rtlCol="0" anchor="t">
            <a:spAutoFit/>
          </a:bodyPr>
          <a:p>
            <a:pPr algn="ctr"/>
            <a:r>
              <a:rPr lang="en-US" sz="1400">
                <a:solidFill>
                  <a:schemeClr val="bg1"/>
                </a:solidFill>
              </a:rPr>
              <a:t>Pre</a:t>
            </a:r>
            <a:endParaRPr lang="en-US" sz="1400">
              <a:solidFill>
                <a:schemeClr val="bg1"/>
              </a:solidFill>
            </a:endParaRPr>
          </a:p>
          <a:p>
            <a:pPr algn="ctr"/>
            <a:r>
              <a:rPr lang="en-US" sz="1400">
                <a:solidFill>
                  <a:schemeClr val="bg1"/>
                </a:solidFill>
              </a:rPr>
              <a:t>Snapshot</a:t>
            </a:r>
            <a:endParaRPr lang="en-US" sz="1400">
              <a:solidFill>
                <a:schemeClr val="bg1"/>
              </a:solidFill>
            </a:endParaRPr>
          </a:p>
          <a:p>
            <a:pPr algn="ctr"/>
            <a:r>
              <a:rPr lang="en-US" sz="1400">
                <a:solidFill>
                  <a:schemeClr val="bg1"/>
                </a:solidFill>
              </a:rPr>
              <a:t>Hook</a:t>
            </a:r>
            <a:endParaRPr lang="en-US" sz="1400">
              <a:solidFill>
                <a:schemeClr val="bg1"/>
              </a:solidFill>
            </a:endParaRPr>
          </a:p>
        </p:txBody>
      </p:sp>
      <p:sp>
        <p:nvSpPr>
          <p:cNvPr id="40" name="Text Box 39"/>
          <p:cNvSpPr txBox="1"/>
          <p:nvPr/>
        </p:nvSpPr>
        <p:spPr>
          <a:xfrm>
            <a:off x="7818755" y="3279775"/>
            <a:ext cx="1457960" cy="306705"/>
          </a:xfrm>
          <a:prstGeom prst="rect">
            <a:avLst/>
          </a:prstGeom>
          <a:noFill/>
        </p:spPr>
        <p:txBody>
          <a:bodyPr wrap="square" rtlCol="0" anchor="t">
            <a:spAutoFit/>
          </a:bodyPr>
          <a:p>
            <a:pPr algn="ctr"/>
            <a:r>
              <a:rPr lang="en-US" sz="1400">
                <a:solidFill>
                  <a:schemeClr val="bg1"/>
                </a:solidFill>
              </a:rPr>
              <a:t>(optional)</a:t>
            </a:r>
            <a:endParaRPr lang="en-US" sz="1400">
              <a:solidFill>
                <a:schemeClr val="bg1"/>
              </a:solidFill>
            </a:endParaRPr>
          </a:p>
        </p:txBody>
      </p:sp>
      <p:sp>
        <p:nvSpPr>
          <p:cNvPr id="41" name="Rectangles 40"/>
          <p:cNvSpPr/>
          <p:nvPr/>
        </p:nvSpPr>
        <p:spPr>
          <a:xfrm>
            <a:off x="9417050" y="2343785"/>
            <a:ext cx="118173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Text Box 41"/>
          <p:cNvSpPr txBox="1"/>
          <p:nvPr/>
        </p:nvSpPr>
        <p:spPr>
          <a:xfrm>
            <a:off x="9477375" y="2470785"/>
            <a:ext cx="1040765" cy="521970"/>
          </a:xfrm>
          <a:prstGeom prst="rect">
            <a:avLst/>
          </a:prstGeom>
          <a:noFill/>
        </p:spPr>
        <p:txBody>
          <a:bodyPr wrap="square" rtlCol="0" anchor="t">
            <a:spAutoFit/>
          </a:bodyPr>
          <a:p>
            <a:pPr algn="ctr"/>
            <a:r>
              <a:rPr lang="en-US" sz="1400">
                <a:solidFill>
                  <a:schemeClr val="bg1"/>
                </a:solidFill>
              </a:rPr>
              <a:t>Create</a:t>
            </a:r>
            <a:endParaRPr lang="en-US" sz="1400">
              <a:solidFill>
                <a:schemeClr val="bg1"/>
              </a:solidFill>
            </a:endParaRPr>
          </a:p>
          <a:p>
            <a:pPr algn="ctr"/>
            <a:r>
              <a:rPr lang="en-US" sz="1400">
                <a:solidFill>
                  <a:schemeClr val="bg1"/>
                </a:solidFill>
              </a:rPr>
              <a:t>Snapshot</a:t>
            </a:r>
            <a:endParaRPr lang="en-US" sz="1400">
              <a:solidFill>
                <a:schemeClr val="bg1"/>
              </a:solidFill>
            </a:endParaRPr>
          </a:p>
        </p:txBody>
      </p:sp>
      <p:cxnSp>
        <p:nvCxnSpPr>
          <p:cNvPr id="43" name="Straight Arrow Connector 42"/>
          <p:cNvCxnSpPr/>
          <p:nvPr/>
        </p:nvCxnSpPr>
        <p:spPr>
          <a:xfrm>
            <a:off x="3696335" y="4100195"/>
            <a:ext cx="7449185" cy="0"/>
          </a:xfrm>
          <a:prstGeom prst="straightConnector1">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4" name="Text Box 43"/>
          <p:cNvSpPr txBox="1"/>
          <p:nvPr/>
        </p:nvSpPr>
        <p:spPr>
          <a:xfrm>
            <a:off x="5228590" y="4196080"/>
            <a:ext cx="1457960" cy="306705"/>
          </a:xfrm>
          <a:prstGeom prst="rect">
            <a:avLst/>
          </a:prstGeom>
          <a:noFill/>
        </p:spPr>
        <p:txBody>
          <a:bodyPr wrap="square" rtlCol="0" anchor="t">
            <a:spAutoFit/>
          </a:bodyPr>
          <a:p>
            <a:pPr algn="ctr"/>
            <a:r>
              <a:rPr lang="en-US" sz="1400">
                <a:solidFill>
                  <a:schemeClr val="bg1"/>
                </a:solidFill>
              </a:rPr>
              <a:t>Resume</a:t>
            </a:r>
            <a:endParaRPr lang="en-US" sz="1400">
              <a:solidFill>
                <a:schemeClr val="bg1"/>
              </a:solidFill>
            </a:endParaRPr>
          </a:p>
        </p:txBody>
      </p:sp>
      <p:sp>
        <p:nvSpPr>
          <p:cNvPr id="45" name="Text Box 44"/>
          <p:cNvSpPr txBox="1"/>
          <p:nvPr/>
        </p:nvSpPr>
        <p:spPr>
          <a:xfrm>
            <a:off x="7818755" y="4196080"/>
            <a:ext cx="1457960" cy="306705"/>
          </a:xfrm>
          <a:prstGeom prst="rect">
            <a:avLst/>
          </a:prstGeom>
          <a:noFill/>
        </p:spPr>
        <p:txBody>
          <a:bodyPr wrap="square" rtlCol="0" anchor="t">
            <a:spAutoFit/>
          </a:bodyPr>
          <a:p>
            <a:pPr algn="ctr"/>
            <a:r>
              <a:rPr lang="en-US" sz="1400">
                <a:solidFill>
                  <a:schemeClr val="bg1"/>
                </a:solidFill>
              </a:rPr>
              <a:t>Invoke</a:t>
            </a:r>
            <a:endParaRPr lang="en-US" sz="1400">
              <a:solidFill>
                <a:schemeClr val="bg1"/>
              </a:solidFill>
            </a:endParaRPr>
          </a:p>
        </p:txBody>
      </p:sp>
      <p:cxnSp>
        <p:nvCxnSpPr>
          <p:cNvPr id="46" name="Straight Arrow Connector 45"/>
          <p:cNvCxnSpPr/>
          <p:nvPr/>
        </p:nvCxnSpPr>
        <p:spPr>
          <a:xfrm>
            <a:off x="3516630" y="5147945"/>
            <a:ext cx="1240155" cy="2095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7" name="Text Box 46"/>
          <p:cNvSpPr txBox="1"/>
          <p:nvPr/>
        </p:nvSpPr>
        <p:spPr>
          <a:xfrm>
            <a:off x="3346450" y="4816475"/>
            <a:ext cx="1457960" cy="306705"/>
          </a:xfrm>
          <a:prstGeom prst="rect">
            <a:avLst/>
          </a:prstGeom>
          <a:noFill/>
        </p:spPr>
        <p:txBody>
          <a:bodyPr wrap="square" rtlCol="0" anchor="t">
            <a:spAutoFit/>
          </a:bodyPr>
          <a:p>
            <a:pPr algn="ctr"/>
            <a:r>
              <a:rPr lang="en-US" sz="1400">
                <a:solidFill>
                  <a:schemeClr val="bg1"/>
                </a:solidFill>
              </a:rPr>
              <a:t>first request</a:t>
            </a:r>
            <a:endParaRPr lang="en-US" sz="1400">
              <a:solidFill>
                <a:schemeClr val="bg1"/>
              </a:solidFill>
            </a:endParaRPr>
          </a:p>
        </p:txBody>
      </p:sp>
      <p:sp>
        <p:nvSpPr>
          <p:cNvPr id="48" name="Rectangles 47"/>
          <p:cNvSpPr/>
          <p:nvPr/>
        </p:nvSpPr>
        <p:spPr>
          <a:xfrm>
            <a:off x="6256655" y="4813300"/>
            <a:ext cx="1232535" cy="779145"/>
          </a:xfrm>
          <a:prstGeom prst="rect">
            <a:avLst/>
          </a:prstGeom>
          <a:solidFill>
            <a:srgbClr val="FF9900">
              <a:alpha val="0"/>
            </a:srgbClr>
          </a:solidFill>
          <a:ln w="28575" cmpd="sng">
            <a:solidFill>
              <a:srgbClr val="527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Text Box 48"/>
          <p:cNvSpPr txBox="1"/>
          <p:nvPr/>
        </p:nvSpPr>
        <p:spPr>
          <a:xfrm>
            <a:off x="6362700" y="4836160"/>
            <a:ext cx="1021080" cy="737235"/>
          </a:xfrm>
          <a:prstGeom prst="rect">
            <a:avLst/>
          </a:prstGeom>
          <a:noFill/>
        </p:spPr>
        <p:txBody>
          <a:bodyPr wrap="square" rtlCol="0" anchor="t">
            <a:spAutoFit/>
          </a:bodyPr>
          <a:p>
            <a:pPr algn="ctr"/>
            <a:r>
              <a:rPr lang="en-US" sz="1400">
                <a:solidFill>
                  <a:schemeClr val="bg1"/>
                </a:solidFill>
              </a:rPr>
              <a:t>Post</a:t>
            </a:r>
            <a:endParaRPr lang="en-US" sz="1400">
              <a:solidFill>
                <a:schemeClr val="bg1"/>
              </a:solidFill>
            </a:endParaRPr>
          </a:p>
          <a:p>
            <a:pPr algn="ctr"/>
            <a:r>
              <a:rPr lang="en-US" sz="1400">
                <a:solidFill>
                  <a:schemeClr val="bg1"/>
                </a:solidFill>
              </a:rPr>
              <a:t>Snapshot</a:t>
            </a:r>
            <a:endParaRPr lang="en-US" sz="1400">
              <a:solidFill>
                <a:schemeClr val="bg1"/>
              </a:solidFill>
            </a:endParaRPr>
          </a:p>
          <a:p>
            <a:pPr algn="ctr"/>
            <a:r>
              <a:rPr lang="en-US" sz="1400">
                <a:solidFill>
                  <a:schemeClr val="bg1"/>
                </a:solidFill>
              </a:rPr>
              <a:t>Hook</a:t>
            </a:r>
            <a:endParaRPr lang="en-US" sz="1400">
              <a:solidFill>
                <a:schemeClr val="bg1"/>
              </a:solidFill>
            </a:endParaRPr>
          </a:p>
        </p:txBody>
      </p:sp>
      <p:sp>
        <p:nvSpPr>
          <p:cNvPr id="50" name="Rectangles 49"/>
          <p:cNvSpPr/>
          <p:nvPr/>
        </p:nvSpPr>
        <p:spPr>
          <a:xfrm>
            <a:off x="4949825" y="4813300"/>
            <a:ext cx="1181735" cy="77914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Text Box 50"/>
          <p:cNvSpPr txBox="1"/>
          <p:nvPr/>
        </p:nvSpPr>
        <p:spPr>
          <a:xfrm>
            <a:off x="5010150" y="4940300"/>
            <a:ext cx="1040765" cy="521970"/>
          </a:xfrm>
          <a:prstGeom prst="rect">
            <a:avLst/>
          </a:prstGeom>
          <a:noFill/>
        </p:spPr>
        <p:txBody>
          <a:bodyPr wrap="square" rtlCol="0" anchor="t">
            <a:spAutoFit/>
          </a:bodyPr>
          <a:p>
            <a:pPr algn="ctr"/>
            <a:r>
              <a:rPr lang="en-US" sz="1400">
                <a:solidFill>
                  <a:schemeClr val="bg1"/>
                </a:solidFill>
              </a:rPr>
              <a:t>Resume</a:t>
            </a:r>
            <a:endParaRPr lang="en-US" sz="1400">
              <a:solidFill>
                <a:schemeClr val="bg1"/>
              </a:solidFill>
            </a:endParaRPr>
          </a:p>
          <a:p>
            <a:pPr algn="ctr"/>
            <a:r>
              <a:rPr lang="en-US" sz="1400">
                <a:solidFill>
                  <a:schemeClr val="bg1"/>
                </a:solidFill>
              </a:rPr>
              <a:t>Snapshot</a:t>
            </a:r>
            <a:endParaRPr lang="en-US" sz="1400">
              <a:solidFill>
                <a:schemeClr val="bg1"/>
              </a:solidFill>
            </a:endParaRPr>
          </a:p>
        </p:txBody>
      </p:sp>
      <p:sp>
        <p:nvSpPr>
          <p:cNvPr id="52" name="Text Box 51"/>
          <p:cNvSpPr txBox="1"/>
          <p:nvPr/>
        </p:nvSpPr>
        <p:spPr>
          <a:xfrm>
            <a:off x="6144260" y="5660390"/>
            <a:ext cx="1457960" cy="306705"/>
          </a:xfrm>
          <a:prstGeom prst="rect">
            <a:avLst/>
          </a:prstGeom>
          <a:noFill/>
        </p:spPr>
        <p:txBody>
          <a:bodyPr wrap="square" rtlCol="0" anchor="t">
            <a:spAutoFit/>
          </a:bodyPr>
          <a:p>
            <a:pPr algn="ctr"/>
            <a:r>
              <a:rPr lang="en-US" sz="1400">
                <a:solidFill>
                  <a:schemeClr val="bg1"/>
                </a:solidFill>
              </a:rPr>
              <a:t>(optional)</a:t>
            </a:r>
            <a:endParaRPr lang="en-US" sz="1400">
              <a:solidFill>
                <a:schemeClr val="bg1"/>
              </a:solidFill>
            </a:endParaRPr>
          </a:p>
        </p:txBody>
      </p:sp>
      <p:cxnSp>
        <p:nvCxnSpPr>
          <p:cNvPr id="53" name="Straight Connector 52"/>
          <p:cNvCxnSpPr/>
          <p:nvPr/>
        </p:nvCxnSpPr>
        <p:spPr>
          <a:xfrm>
            <a:off x="7872730" y="4100195"/>
            <a:ext cx="0" cy="185483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Rectangles 54"/>
          <p:cNvSpPr/>
          <p:nvPr/>
        </p:nvSpPr>
        <p:spPr>
          <a:xfrm>
            <a:off x="8094980" y="4881245"/>
            <a:ext cx="1181735" cy="779145"/>
          </a:xfrm>
          <a:prstGeom prst="rect">
            <a:avLst/>
          </a:prstGeom>
          <a:solidFill>
            <a:srgbClr val="FF9900">
              <a:alpha val="0"/>
            </a:srgbClr>
          </a:solid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 name="Text Box 55"/>
          <p:cNvSpPr txBox="1"/>
          <p:nvPr/>
        </p:nvSpPr>
        <p:spPr>
          <a:xfrm>
            <a:off x="8155305" y="5008245"/>
            <a:ext cx="1040765" cy="521970"/>
          </a:xfrm>
          <a:prstGeom prst="rect">
            <a:avLst/>
          </a:prstGeom>
          <a:noFill/>
        </p:spPr>
        <p:txBody>
          <a:bodyPr wrap="square" rtlCol="0" anchor="t">
            <a:spAutoFit/>
          </a:bodyPr>
          <a:p>
            <a:pPr algn="ctr"/>
            <a:r>
              <a:rPr lang="en-US" sz="1400">
                <a:solidFill>
                  <a:schemeClr val="bg1"/>
                </a:solidFill>
              </a:rPr>
              <a:t>Code</a:t>
            </a:r>
            <a:endParaRPr lang="en-US" sz="1400">
              <a:solidFill>
                <a:schemeClr val="bg1"/>
              </a:solidFill>
            </a:endParaRPr>
          </a:p>
          <a:p>
            <a:pPr algn="ctr"/>
            <a:r>
              <a:rPr lang="en-US" sz="1400">
                <a:solidFill>
                  <a:schemeClr val="bg1"/>
                </a:solidFill>
              </a:rPr>
              <a:t>execution</a:t>
            </a:r>
            <a:endParaRPr lang="en-US" sz="1400">
              <a:solidFill>
                <a:schemeClr val="bg1"/>
              </a:solidFill>
            </a:endParaRPr>
          </a:p>
        </p:txBody>
      </p:sp>
      <p:sp>
        <p:nvSpPr>
          <p:cNvPr id="57" name="Text Box 56"/>
          <p:cNvSpPr txBox="1"/>
          <p:nvPr/>
        </p:nvSpPr>
        <p:spPr>
          <a:xfrm>
            <a:off x="9606280" y="4255135"/>
            <a:ext cx="1457960" cy="306705"/>
          </a:xfrm>
          <a:prstGeom prst="rect">
            <a:avLst/>
          </a:prstGeom>
          <a:noFill/>
        </p:spPr>
        <p:txBody>
          <a:bodyPr wrap="square" rtlCol="0" anchor="t">
            <a:spAutoFit/>
          </a:bodyPr>
          <a:p>
            <a:pPr algn="ctr"/>
            <a:r>
              <a:rPr lang="en-US" sz="1400">
                <a:solidFill>
                  <a:schemeClr val="bg1"/>
                </a:solidFill>
              </a:rPr>
              <a:t>Invoke</a:t>
            </a:r>
            <a:endParaRPr lang="en-US" sz="1400">
              <a:solidFill>
                <a:schemeClr val="bg1"/>
              </a:solidFill>
            </a:endParaRPr>
          </a:p>
        </p:txBody>
      </p:sp>
      <p:cxnSp>
        <p:nvCxnSpPr>
          <p:cNvPr id="58" name="Straight Connector 57"/>
          <p:cNvCxnSpPr/>
          <p:nvPr/>
        </p:nvCxnSpPr>
        <p:spPr>
          <a:xfrm>
            <a:off x="9660255" y="4100195"/>
            <a:ext cx="0" cy="191389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Rectangles 58"/>
          <p:cNvSpPr/>
          <p:nvPr/>
        </p:nvSpPr>
        <p:spPr>
          <a:xfrm>
            <a:off x="9882505" y="4889500"/>
            <a:ext cx="1181735" cy="779145"/>
          </a:xfrm>
          <a:prstGeom prst="rect">
            <a:avLst/>
          </a:prstGeom>
          <a:solidFill>
            <a:srgbClr val="FF9900">
              <a:alpha val="0"/>
            </a:srgbClr>
          </a:solid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 name="Text Box 59"/>
          <p:cNvSpPr txBox="1"/>
          <p:nvPr/>
        </p:nvSpPr>
        <p:spPr>
          <a:xfrm>
            <a:off x="9942830" y="5016500"/>
            <a:ext cx="1040765" cy="521970"/>
          </a:xfrm>
          <a:prstGeom prst="rect">
            <a:avLst/>
          </a:prstGeom>
          <a:noFill/>
        </p:spPr>
        <p:txBody>
          <a:bodyPr wrap="square" rtlCol="0" anchor="t">
            <a:spAutoFit/>
          </a:bodyPr>
          <a:p>
            <a:pPr algn="ctr"/>
            <a:r>
              <a:rPr lang="en-US" sz="1400">
                <a:solidFill>
                  <a:schemeClr val="bg1"/>
                </a:solidFill>
              </a:rPr>
              <a:t>Code</a:t>
            </a:r>
            <a:endParaRPr lang="en-US" sz="1400">
              <a:solidFill>
                <a:schemeClr val="bg1"/>
              </a:solidFill>
            </a:endParaRPr>
          </a:p>
          <a:p>
            <a:pPr algn="ctr"/>
            <a:r>
              <a:rPr lang="en-US" sz="1400">
                <a:solidFill>
                  <a:schemeClr val="bg1"/>
                </a:solidFill>
              </a:rPr>
              <a:t>execution</a:t>
            </a:r>
            <a:endParaRPr lang="en-US" sz="1400">
              <a:solidFill>
                <a:schemeClr val="bg1"/>
              </a:solidFill>
            </a:endParaRPr>
          </a:p>
        </p:txBody>
      </p:sp>
      <p:sp>
        <p:nvSpPr>
          <p:cNvPr id="2" name="Rectangles 1"/>
          <p:cNvSpPr/>
          <p:nvPr/>
        </p:nvSpPr>
        <p:spPr>
          <a:xfrm>
            <a:off x="440690" y="520700"/>
            <a:ext cx="33832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Concurrency on AWS Lambda: Reserved and Provisioned</a:t>
            </a:r>
            <a:endParaRPr lang="pt-PT" altLang="en-US" sz="2000" b="1" dirty="0">
              <a:solidFill>
                <a:schemeClr val="bg1"/>
              </a:solidFill>
            </a:endParaRPr>
          </a:p>
        </p:txBody>
      </p:sp>
      <p:sp>
        <p:nvSpPr>
          <p:cNvPr id="2" name="Text Box 1"/>
          <p:cNvSpPr txBox="1"/>
          <p:nvPr/>
        </p:nvSpPr>
        <p:spPr>
          <a:xfrm>
            <a:off x="457835" y="1094740"/>
            <a:ext cx="7520940" cy="4030980"/>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Memory and Timeout Configuration Optimization</a:t>
            </a:r>
            <a:endParaRPr sz="1600" b="1">
              <a:solidFill>
                <a:schemeClr val="bg1"/>
              </a:solidFill>
            </a:endParaRPr>
          </a:p>
          <a:p>
            <a:pPr indent="0" algn="l">
              <a:buFont typeface="Arial" panose="02080604020202020204" pitchFamily="34" charset="0"/>
              <a:buNone/>
            </a:pPr>
            <a:r>
              <a:rPr sz="1600">
                <a:solidFill>
                  <a:schemeClr val="bg1"/>
                </a:solidFill>
              </a:rPr>
              <a:t>The memory setting determines how much CPU power will</a:t>
            </a:r>
            <a:r>
              <a:rPr lang="pt-PT" sz="1600">
                <a:solidFill>
                  <a:schemeClr val="bg1"/>
                </a:solidFill>
              </a:rPr>
              <a:t> </a:t>
            </a:r>
            <a:r>
              <a:rPr sz="1600">
                <a:solidFill>
                  <a:schemeClr val="bg1"/>
                </a:solidFill>
              </a:rPr>
              <a:t>receive for our lambda function. And higher CPU power</a:t>
            </a:r>
            <a:r>
              <a:rPr lang="pt-PT" sz="1600">
                <a:solidFill>
                  <a:schemeClr val="bg1"/>
                </a:solidFill>
              </a:rPr>
              <a:t> </a:t>
            </a:r>
            <a:r>
              <a:rPr sz="1600">
                <a:solidFill>
                  <a:schemeClr val="bg1"/>
                </a:solidFill>
              </a:rPr>
              <a:t>decrease the function execution time.</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When function reaches to timeout value and not finished,</a:t>
            </a:r>
            <a:r>
              <a:rPr lang="pt-PT" sz="1600">
                <a:solidFill>
                  <a:schemeClr val="bg1"/>
                </a:solidFill>
              </a:rPr>
              <a:t> </a:t>
            </a:r>
            <a:r>
              <a:rPr sz="1600">
                <a:solidFill>
                  <a:schemeClr val="bg1"/>
                </a:solidFill>
              </a:rPr>
              <a:t>lambda forcibly stop the execution.</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Concurrency:</a:t>
            </a:r>
            <a:r>
              <a:rPr sz="1600">
                <a:solidFill>
                  <a:schemeClr val="bg1"/>
                </a:solidFill>
              </a:rPr>
              <a:t> The number of instances of your function that</a:t>
            </a:r>
            <a:r>
              <a:rPr lang="pt-PT" sz="1600">
                <a:solidFill>
                  <a:schemeClr val="bg1"/>
                </a:solidFill>
              </a:rPr>
              <a:t> </a:t>
            </a:r>
            <a:r>
              <a:rPr sz="1600">
                <a:solidFill>
                  <a:schemeClr val="bg1"/>
                </a:solidFill>
              </a:rPr>
              <a:t>are active.</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Reserved Concurrency</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Provisioned Concurrency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When your function is invoked, </a:t>
            </a:r>
            <a:r>
              <a:rPr sz="1600" b="1">
                <a:solidFill>
                  <a:schemeClr val="bg1"/>
                </a:solidFill>
              </a:rPr>
              <a:t>Lambda allocates an</a:t>
            </a:r>
            <a:r>
              <a:rPr lang="pt-PT" sz="1600" b="1">
                <a:solidFill>
                  <a:schemeClr val="bg1"/>
                </a:solidFill>
              </a:rPr>
              <a:t> </a:t>
            </a:r>
            <a:r>
              <a:rPr sz="1600" b="1">
                <a:solidFill>
                  <a:schemeClr val="bg1"/>
                </a:solidFill>
              </a:rPr>
              <a:t>instance of it to process</a:t>
            </a:r>
            <a:r>
              <a:rPr sz="1600">
                <a:solidFill>
                  <a:schemeClr val="bg1"/>
                </a:solidFill>
              </a:rPr>
              <a:t> the incoming event.</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If the function is invoked again when the request is still being</a:t>
            </a:r>
            <a:r>
              <a:rPr lang="pt-PT" sz="1600">
                <a:solidFill>
                  <a:schemeClr val="bg1"/>
                </a:solidFill>
              </a:rPr>
              <a:t> </a:t>
            </a:r>
            <a:r>
              <a:rPr sz="1600">
                <a:solidFill>
                  <a:schemeClr val="bg1"/>
                </a:solidFill>
              </a:rPr>
              <a:t>processed, another instance is allocated, which increases the</a:t>
            </a:r>
            <a:r>
              <a:rPr lang="pt-PT" sz="1600">
                <a:solidFill>
                  <a:schemeClr val="bg1"/>
                </a:solidFill>
              </a:rPr>
              <a:t> </a:t>
            </a:r>
            <a:r>
              <a:rPr sz="1600">
                <a:solidFill>
                  <a:schemeClr val="bg1"/>
                </a:solidFill>
              </a:rPr>
              <a:t>function's concurrency.</a:t>
            </a:r>
            <a:endParaRPr sz="16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753" y="5919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Execution Role</a:t>
            </a:r>
            <a:endParaRPr lang="pt-PT" altLang="en-US" sz="2000" b="1" dirty="0">
              <a:solidFill>
                <a:schemeClr val="bg1"/>
              </a:solidFill>
            </a:endParaRPr>
          </a:p>
        </p:txBody>
      </p:sp>
      <p:sp>
        <p:nvSpPr>
          <p:cNvPr id="2" name="Text Box 1"/>
          <p:cNvSpPr txBox="1"/>
          <p:nvPr/>
        </p:nvSpPr>
        <p:spPr>
          <a:xfrm>
            <a:off x="457835" y="1094740"/>
            <a:ext cx="7358380" cy="439991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AWS Lambda Permissions</a:t>
            </a:r>
            <a:endParaRPr sz="1400">
              <a:solidFill>
                <a:schemeClr val="bg1"/>
              </a:solidFill>
            </a:endParaRPr>
          </a:p>
          <a:p>
            <a:pPr lvl="1" indent="0" algn="l">
              <a:buFont typeface="Wingdings" charset="0"/>
              <a:buNone/>
            </a:pPr>
            <a:r>
              <a:rPr sz="1400">
                <a:solidFill>
                  <a:schemeClr val="bg1"/>
                </a:solidFill>
              </a:rPr>
              <a:t>Lambda Execution Role</a:t>
            </a:r>
            <a:endParaRPr sz="1400">
              <a:solidFill>
                <a:schemeClr val="bg1"/>
              </a:solidFill>
            </a:endParaRPr>
          </a:p>
          <a:p>
            <a:pPr lvl="1" indent="0" algn="l">
              <a:buFont typeface="Arial" panose="02080604020202020204" pitchFamily="34" charset="0"/>
              <a:buNone/>
            </a:pPr>
            <a:r>
              <a:rPr sz="1400">
                <a:solidFill>
                  <a:schemeClr val="bg1"/>
                </a:solidFill>
              </a:rPr>
              <a:t>Resource-based policy</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Lambda Execution Role</a:t>
            </a:r>
            <a:endParaRPr sz="1400" b="1">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IAM role that Lambda has permissions to assume when invoking</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function. </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Create an execution role when creating a ne</a:t>
            </a:r>
            <a:r>
              <a:rPr lang="pt-PT" sz="1400">
                <a:solidFill>
                  <a:schemeClr val="bg1"/>
                </a:solidFill>
              </a:rPr>
              <a:t>w </a:t>
            </a:r>
            <a:r>
              <a:rPr sz="1400">
                <a:solidFill>
                  <a:schemeClr val="bg1"/>
                </a:solidFill>
              </a:rPr>
              <a:t>lambda function, and </a:t>
            </a: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after that we can also modify the policies</a:t>
            </a:r>
            <a:r>
              <a:rPr lang="pt-PT" sz="1400" b="1">
                <a:solidFill>
                  <a:schemeClr val="bg1"/>
                </a:solidFill>
              </a:rPr>
              <a:t> </a:t>
            </a:r>
            <a:r>
              <a:rPr sz="1400" b="1">
                <a:solidFill>
                  <a:schemeClr val="bg1"/>
                </a:solidFill>
              </a:rPr>
              <a:t>associated with the IAM role.</a:t>
            </a:r>
            <a:endParaRPr sz="1400" b="1">
              <a:solidFill>
                <a:schemeClr val="bg1"/>
              </a:solidFill>
            </a:endParaRPr>
          </a:p>
          <a:p>
            <a:pPr marL="285750" indent="-285750" algn="l">
              <a:buFont typeface="Arial" panose="02080604020202020204" pitchFamily="34" charset="0"/>
              <a:buChar char="•"/>
            </a:pPr>
            <a:endParaRPr sz="1400" b="1">
              <a:solidFill>
                <a:schemeClr val="bg1"/>
              </a:solidFill>
            </a:endParaRPr>
          </a:p>
          <a:p>
            <a:pPr indent="0" algn="l">
              <a:buFont typeface="Arial" panose="02080604020202020204" pitchFamily="34" charset="0"/>
              <a:buNone/>
            </a:pPr>
            <a:r>
              <a:rPr lang="pt-PT" sz="1400">
                <a:solidFill>
                  <a:schemeClr val="bg1"/>
                </a:solidFill>
              </a:rPr>
              <a:t>i</a:t>
            </a:r>
            <a:r>
              <a:rPr sz="1400">
                <a:solidFill>
                  <a:schemeClr val="bg1"/>
                </a:solidFill>
              </a:rPr>
              <a:t>f you have additional targets from your lambda function</a:t>
            </a:r>
            <a:endParaRPr lang="pt-PT" sz="1400">
              <a:solidFill>
                <a:schemeClr val="bg1"/>
              </a:solidFill>
            </a:endParaRPr>
          </a:p>
          <a:p>
            <a:pPr lvl="1" indent="0" algn="l">
              <a:buFont typeface="Arial" panose="02080604020202020204" pitchFamily="34" charset="0"/>
              <a:buNone/>
            </a:pPr>
            <a:r>
              <a:rPr sz="1400">
                <a:solidFill>
                  <a:schemeClr val="bg1"/>
                </a:solidFill>
              </a:rPr>
              <a:t>performing crud operations on DynamoDB table</a:t>
            </a:r>
            <a:r>
              <a:rPr lang="pt-PT" sz="1400">
                <a:solidFill>
                  <a:schemeClr val="bg1"/>
                </a:solidFill>
              </a:rPr>
              <a:t>	</a:t>
            </a:r>
            <a:endParaRPr lang="pt-PT" sz="1400">
              <a:solidFill>
                <a:schemeClr val="bg1"/>
              </a:solidFill>
            </a:endParaRPr>
          </a:p>
          <a:p>
            <a:pPr lvl="1" indent="0" algn="l">
              <a:buFont typeface="Arial" panose="02080604020202020204" pitchFamily="34" charset="0"/>
              <a:buNone/>
            </a:pPr>
            <a:r>
              <a:rPr sz="1400">
                <a:solidFill>
                  <a:schemeClr val="bg1"/>
                </a:solidFill>
              </a:rPr>
              <a:t>sending notification to SNS</a:t>
            </a:r>
            <a:endParaRPr sz="1400">
              <a:solidFill>
                <a:schemeClr val="bg1"/>
              </a:solidFill>
            </a:endParaRPr>
          </a:p>
          <a:p>
            <a:pPr lvl="1" indent="0" algn="l">
              <a:buFont typeface="Arial" panose="02080604020202020204" pitchFamily="34" charset="0"/>
              <a:buNone/>
            </a:pPr>
            <a:r>
              <a:rPr sz="1400">
                <a:solidFill>
                  <a:schemeClr val="bg1"/>
                </a:solidFill>
              </a:rPr>
              <a:t>retrieve messages from queue or streams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a:solidFill>
                  <a:schemeClr val="bg1"/>
                </a:solidFill>
              </a:rPr>
              <a:t>Lambda function's execution role required permissions to</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interact with those AWS services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Grant least privilege access</a:t>
            </a:r>
            <a:r>
              <a:rPr sz="1400">
                <a:solidFill>
                  <a:schemeClr val="bg1"/>
                </a:solidFill>
              </a:rPr>
              <a:t> to your Lambda execution role</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10923" y="12924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10315512" y="1823653"/>
            <a:ext cx="14938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interact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Invoke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10764775" y="13173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7767320" y="1807210"/>
            <a:ext cx="124396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Invoke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8173659" y="12923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75120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86804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014349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1207115" y="154559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7708265" y="8934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8977427" y="2137781"/>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10372725" y="86233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6"/>
          <a:stretch>
            <a:fillRect/>
          </a:stretch>
        </p:blipFill>
        <p:spPr>
          <a:xfrm>
            <a:off x="7489190" y="2596515"/>
            <a:ext cx="4170680" cy="290131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Resource-based Policy</a:t>
            </a:r>
            <a:endParaRPr lang="pt-PT" altLang="en-US" sz="2000" b="1" dirty="0">
              <a:solidFill>
                <a:schemeClr val="bg1"/>
              </a:solidFill>
            </a:endParaRPr>
          </a:p>
        </p:txBody>
      </p:sp>
      <p:sp>
        <p:nvSpPr>
          <p:cNvPr id="2" name="Text Box 1"/>
          <p:cNvSpPr txBox="1"/>
          <p:nvPr/>
        </p:nvSpPr>
        <p:spPr>
          <a:xfrm>
            <a:off x="112395" y="816610"/>
            <a:ext cx="9972040" cy="2245360"/>
          </a:xfrm>
          <a:prstGeom prst="rect">
            <a:avLst/>
          </a:prstGeom>
          <a:noFill/>
        </p:spPr>
        <p:txBody>
          <a:bodyPr wrap="square" rtlCol="0" anchor="t">
            <a:spAutoFit/>
          </a:bodyPr>
          <a:p>
            <a:pPr lvl="1" indent="0" algn="l">
              <a:buClrTx/>
              <a:buSzTx/>
              <a:buFont typeface="Arial" panose="02080604020202020204" pitchFamily="34" charset="0"/>
              <a:buNone/>
            </a:pPr>
            <a:r>
              <a:rPr sz="1400" b="1">
                <a:solidFill>
                  <a:schemeClr val="bg1"/>
                </a:solidFill>
              </a:rPr>
              <a:t>Lambda Resource-based policy</a:t>
            </a:r>
            <a:endParaRPr sz="1400" b="1">
              <a:solidFill>
                <a:schemeClr val="bg1"/>
              </a:solidFill>
            </a:endParaRPr>
          </a:p>
          <a:p>
            <a:pPr lvl="1" indent="0" algn="l">
              <a:buClrTx/>
              <a:buSzTx/>
              <a:buFont typeface="Arial" panose="02080604020202020204" pitchFamily="34" charset="0"/>
              <a:buNone/>
            </a:pPr>
            <a:r>
              <a:rPr sz="1400">
                <a:solidFill>
                  <a:schemeClr val="bg1"/>
                </a:solidFill>
              </a:rPr>
              <a:t>When any AWS service invokes Lambda function sync or async way. It lets you grant usage permission to</a:t>
            </a:r>
            <a:r>
              <a:rPr lang="pt-PT" sz="1400">
                <a:solidFill>
                  <a:schemeClr val="bg1"/>
                </a:solidFill>
              </a:rPr>
              <a:t> </a:t>
            </a:r>
            <a:r>
              <a:rPr sz="1400">
                <a:solidFill>
                  <a:schemeClr val="bg1"/>
                </a:solidFill>
              </a:rPr>
              <a:t>other AWS </a:t>
            </a:r>
            <a:r>
              <a:rPr lang="pt-PT" sz="1400">
                <a:solidFill>
                  <a:schemeClr val="bg1"/>
                </a:solidFill>
              </a:rPr>
              <a:t>   </a:t>
            </a:r>
            <a:r>
              <a:rPr sz="1400">
                <a:solidFill>
                  <a:schemeClr val="bg1"/>
                </a:solidFill>
              </a:rPr>
              <a:t>accounts or organizations on a per-resource basis. Also use a resource-based policy to allow</a:t>
            </a:r>
            <a:r>
              <a:rPr lang="pt-PT" sz="1400">
                <a:solidFill>
                  <a:schemeClr val="bg1"/>
                </a:solidFill>
              </a:rPr>
              <a:t> </a:t>
            </a:r>
            <a:r>
              <a:rPr sz="1400">
                <a:solidFill>
                  <a:schemeClr val="bg1"/>
                </a:solidFill>
              </a:rPr>
              <a:t>an AWS service to invoke your function on your behalf.</a:t>
            </a:r>
            <a:endParaRPr sz="1400">
              <a:solidFill>
                <a:schemeClr val="bg1"/>
              </a:solidFill>
            </a:endParaRPr>
          </a:p>
          <a:p>
            <a:pPr marL="742950" lvl="1" indent="-285750" algn="l">
              <a:buClrTx/>
              <a:buSzTx/>
              <a:buFont typeface="Arial" panose="02080604020202020204" pitchFamily="34" charset="0"/>
              <a:buChar char="•"/>
            </a:pPr>
            <a:endParaRPr sz="1400">
              <a:solidFill>
                <a:schemeClr val="bg1"/>
              </a:solidFill>
            </a:endParaRPr>
          </a:p>
          <a:p>
            <a:pPr lvl="1" indent="0" algn="l">
              <a:buClrTx/>
              <a:buSzTx/>
              <a:buFont typeface="Arial" panose="02080604020202020204" pitchFamily="34" charset="0"/>
              <a:buNone/>
            </a:pPr>
            <a:r>
              <a:rPr sz="1400" b="1">
                <a:solidFill>
                  <a:schemeClr val="bg1"/>
                </a:solidFill>
              </a:rPr>
              <a:t>API Gateway</a:t>
            </a:r>
            <a:r>
              <a:rPr sz="1400">
                <a:solidFill>
                  <a:schemeClr val="bg1"/>
                </a:solidFill>
              </a:rPr>
              <a:t> that targets to Lambda function, we should add resource-based policy permission to invoke</a:t>
            </a:r>
            <a:endParaRPr sz="1400">
              <a:solidFill>
                <a:schemeClr val="bg1"/>
              </a:solidFill>
            </a:endParaRPr>
          </a:p>
          <a:p>
            <a:pPr lvl="1" indent="0" algn="l">
              <a:buClrTx/>
              <a:buSzTx/>
              <a:buFont typeface="Arial" panose="02080604020202020204" pitchFamily="34" charset="0"/>
              <a:buNone/>
            </a:pPr>
            <a:r>
              <a:rPr sz="1400">
                <a:solidFill>
                  <a:schemeClr val="bg1"/>
                </a:solidFill>
              </a:rPr>
              <a:t>lambda function from API gateway.</a:t>
            </a:r>
            <a:endParaRPr sz="1400">
              <a:solidFill>
                <a:schemeClr val="bg1"/>
              </a:solidFill>
            </a:endParaRPr>
          </a:p>
          <a:p>
            <a:pPr lvl="1" indent="0" algn="l">
              <a:buClrTx/>
              <a:buSzTx/>
              <a:buFont typeface="Arial" panose="02080604020202020204" pitchFamily="34" charset="0"/>
              <a:buNone/>
            </a:pPr>
            <a:endParaRPr sz="1400">
              <a:solidFill>
                <a:schemeClr val="bg1"/>
              </a:solidFill>
            </a:endParaRPr>
          </a:p>
          <a:p>
            <a:pPr lvl="1" indent="0" algn="l">
              <a:buClrTx/>
              <a:buSzTx/>
              <a:buFont typeface="Arial" panose="02080604020202020204" pitchFamily="34" charset="0"/>
              <a:buNone/>
            </a:pPr>
            <a:r>
              <a:rPr sz="1400" b="1">
                <a:solidFill>
                  <a:schemeClr val="bg1"/>
                </a:solidFill>
              </a:rPr>
              <a:t>Amazon S3</a:t>
            </a:r>
            <a:r>
              <a:rPr sz="1400">
                <a:solidFill>
                  <a:schemeClr val="bg1"/>
                </a:solidFill>
              </a:rPr>
              <a:t> upload event triggers to lambda function asyncrhously, so we should also add Resource-based policy into our Lambda function grants S3 invocation.</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06588" y="45239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6166422" y="5055168"/>
            <a:ext cx="1493838"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PutItem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logs: PutLogs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560440" y="454881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3387725" y="5038725"/>
            <a:ext cx="149733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sns.amazon.com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InvokeFunction</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3969324" y="45238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33077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4761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3915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8025" y="477710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3503930" y="412496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4773092" y="5369296"/>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6168390" y="40938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438" y="3487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906270" y="4250690"/>
            <a:ext cx="14814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527685" y="4893310"/>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0438" y="47983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008505" y="5628640"/>
            <a:ext cx="12884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1630" y="35366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34300" y="428180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8" name="Graphic 17"/>
          <p:cNvPicPr>
            <a:picLocks noChangeAspect="1" noChangeArrowheads="1"/>
          </p:cNvPicPr>
          <p:nvPr/>
        </p:nvPicPr>
        <p:blipFill>
          <a:blip r:embed="rId9"/>
          <a:srcRect/>
          <a:stretch>
            <a:fillRect/>
          </a:stretch>
        </p:blipFill>
        <p:spPr bwMode="auto">
          <a:xfrm>
            <a:off x="933446" y="41649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5125" y="474472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721600" y="54406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290" y="0"/>
            <a:ext cx="12158345" cy="6858635"/>
          </a:xfrm>
          <a:prstGeom prst="rect">
            <a:avLst/>
          </a:prstGeom>
        </p:spPr>
      </p:pic>
      <p:sp>
        <p:nvSpPr>
          <p:cNvPr id="6" name="Rectangles 5"/>
          <p:cNvSpPr/>
          <p:nvPr/>
        </p:nvSpPr>
        <p:spPr>
          <a:xfrm>
            <a:off x="12065" y="-40005"/>
            <a:ext cx="522414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54610" y="2675890"/>
            <a:ext cx="4754880" cy="1487170"/>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Invoke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Lambda functions</a:t>
            </a:r>
            <a:endParaRPr lang="en-US" sz="4800">
              <a:solidFill>
                <a:schemeClr val="bg1"/>
              </a:solidFill>
              <a:latin typeface="Swiss921 BT" panose="020B0806030502050204" charset="0"/>
              <a:cs typeface="Swiss921 BT" panose="020B0806030502050204" charset="0"/>
              <a:sym typeface="+mn-ea"/>
            </a:endParaRPr>
          </a:p>
        </p:txBody>
      </p:sp>
      <p:pic>
        <p:nvPicPr>
          <p:cNvPr id="112642" name="Graphic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55" y="15367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408" y="1506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60020" y="975360"/>
            <a:ext cx="7569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CLI</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TextBox 9"/>
          <p:cNvSpPr txBox="1">
            <a:spLocks noChangeArrowheads="1"/>
          </p:cNvSpPr>
          <p:nvPr/>
        </p:nvSpPr>
        <p:spPr bwMode="auto">
          <a:xfrm>
            <a:off x="949325" y="970280"/>
            <a:ext cx="109474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LAMBDAS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60045" y="204470"/>
            <a:ext cx="6323330" cy="398780"/>
          </a:xfrm>
          <a:prstGeom prst="rect">
            <a:avLst/>
          </a:prstGeom>
          <a:noFill/>
        </p:spPr>
        <p:txBody>
          <a:bodyPr wrap="none" rtlCol="0">
            <a:spAutoFit/>
          </a:bodyPr>
          <a:p>
            <a:pPr algn="l"/>
            <a:r>
              <a:rPr lang="pt-PT" altLang="en-US" sz="2000" b="1" dirty="0">
                <a:solidFill>
                  <a:schemeClr val="bg1"/>
                </a:solidFill>
                <a:sym typeface="+mn-ea"/>
              </a:rPr>
              <a:t>Invoke Lambda functions with the AWS CLI</a:t>
            </a:r>
            <a:endParaRPr lang="pt-PT" altLang="en-US" sz="2000" b="1" dirty="0">
              <a:solidFill>
                <a:schemeClr val="bg1"/>
              </a:solidFill>
              <a:sym typeface="+mn-ea"/>
            </a:endParaRPr>
          </a:p>
        </p:txBody>
      </p:sp>
      <p:sp>
        <p:nvSpPr>
          <p:cNvPr id="2" name="Text Box 1"/>
          <p:cNvSpPr txBox="1"/>
          <p:nvPr/>
        </p:nvSpPr>
        <p:spPr>
          <a:xfrm>
            <a:off x="321945" y="1139190"/>
            <a:ext cx="7098665" cy="4523105"/>
          </a:xfrm>
          <a:prstGeom prst="rect">
            <a:avLst/>
          </a:prstGeom>
          <a:noFill/>
        </p:spPr>
        <p:txBody>
          <a:bodyPr wrap="square" rtlCol="0">
            <a:spAutoFit/>
          </a:bodyPr>
          <a:p>
            <a:pPr indent="0" algn="l">
              <a:buFont typeface="Arial" panose="02080604020202020204" pitchFamily="34" charset="0"/>
              <a:buNone/>
            </a:pPr>
            <a:r>
              <a:rPr lang="en-US" sz="1600">
                <a:solidFill>
                  <a:schemeClr val="bg1"/>
                </a:solidFill>
                <a:sym typeface="+mn-ea"/>
              </a:rPr>
              <a:t>We can invoke Lambda functions directly using the</a:t>
            </a:r>
            <a:r>
              <a:rPr lang="pt-PT" altLang="en-US" sz="1600">
                <a:solidFill>
                  <a:schemeClr val="bg1"/>
                </a:solidFill>
                <a:sym typeface="+mn-ea"/>
              </a:rPr>
              <a:t>:</a:t>
            </a:r>
            <a:endParaRPr lang="en-US" sz="1600">
              <a:solidFill>
                <a:schemeClr val="bg1"/>
              </a:solidFill>
              <a:sym typeface="+mn-ea"/>
            </a:endParaRPr>
          </a:p>
          <a:p>
            <a:pPr indent="0" algn="l">
              <a:buFont typeface="Arial" panose="02080604020202020204" pitchFamily="34" charset="0"/>
              <a:buNone/>
            </a:pPr>
            <a:r>
              <a:rPr lang="pt-PT" altLang="en-US" sz="1600">
                <a:solidFill>
                  <a:schemeClr val="bg1"/>
                </a:solidFill>
                <a:sym typeface="+mn-ea"/>
              </a:rPr>
              <a:t>     </a:t>
            </a:r>
            <a:r>
              <a:rPr lang="en-US" sz="1600">
                <a:solidFill>
                  <a:schemeClr val="bg1"/>
                </a:solidFill>
                <a:sym typeface="+mn-ea"/>
              </a:rPr>
              <a:t>Lambda console</a:t>
            </a:r>
            <a:endParaRPr lang="en-US" sz="1600">
              <a:solidFill>
                <a:schemeClr val="bg1"/>
              </a:solidFill>
              <a:sym typeface="+mn-ea"/>
            </a:endParaRPr>
          </a:p>
          <a:p>
            <a:pPr indent="0" algn="l">
              <a:buFont typeface="Arial" panose="02080604020202020204" pitchFamily="34" charset="0"/>
              <a:buNone/>
            </a:pPr>
            <a:r>
              <a:rPr lang="pt-PT" altLang="en-US" sz="1600">
                <a:solidFill>
                  <a:schemeClr val="bg1"/>
                </a:solidFill>
                <a:sym typeface="+mn-ea"/>
              </a:rPr>
              <a:t>     </a:t>
            </a:r>
            <a:r>
              <a:rPr lang="en-US" sz="1600">
                <a:solidFill>
                  <a:schemeClr val="bg1"/>
                </a:solidFill>
                <a:sym typeface="+mn-ea"/>
              </a:rPr>
              <a:t>Lambda API</a:t>
            </a:r>
            <a:endParaRPr lang="en-US" sz="1600">
              <a:solidFill>
                <a:schemeClr val="bg1"/>
              </a:solidFill>
              <a:sym typeface="+mn-ea"/>
            </a:endParaRPr>
          </a:p>
          <a:p>
            <a:pPr indent="0" algn="l">
              <a:buFont typeface="Arial" panose="02080604020202020204" pitchFamily="34" charset="0"/>
              <a:buNone/>
            </a:pPr>
            <a:r>
              <a:rPr lang="pt-PT" altLang="en-US" sz="1600">
                <a:solidFill>
                  <a:schemeClr val="bg1"/>
                </a:solidFill>
                <a:sym typeface="+mn-ea"/>
              </a:rPr>
              <a:t>     </a:t>
            </a:r>
            <a:r>
              <a:rPr lang="en-US" sz="1600">
                <a:solidFill>
                  <a:schemeClr val="bg1"/>
                </a:solidFill>
                <a:sym typeface="+mn-ea"/>
              </a:rPr>
              <a:t>AWS SDK</a:t>
            </a:r>
            <a:endParaRPr lang="en-US" sz="1600">
              <a:solidFill>
                <a:schemeClr val="bg1"/>
              </a:solidFill>
              <a:sym typeface="+mn-ea"/>
            </a:endParaRPr>
          </a:p>
          <a:p>
            <a:pPr indent="0" algn="l">
              <a:buFont typeface="Arial" panose="02080604020202020204" pitchFamily="34" charset="0"/>
              <a:buNone/>
            </a:pPr>
            <a:r>
              <a:rPr lang="pt-PT" altLang="en-US" sz="1600">
                <a:solidFill>
                  <a:schemeClr val="bg1"/>
                </a:solidFill>
                <a:sym typeface="+mn-ea"/>
              </a:rPr>
              <a:t>     </a:t>
            </a:r>
            <a:r>
              <a:rPr lang="en-US" sz="1600">
                <a:solidFill>
                  <a:schemeClr val="bg1"/>
                </a:solidFill>
                <a:sym typeface="+mn-ea"/>
              </a:rPr>
              <a:t>AWS Command Line Interface (AWS CLI)</a:t>
            </a: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r>
              <a:rPr lang="en-US" sz="1600" b="1">
                <a:solidFill>
                  <a:schemeClr val="bg1"/>
                </a:solidFill>
                <a:sym typeface="+mn-ea"/>
              </a:rPr>
              <a:t>Synchronous invocation</a:t>
            </a:r>
            <a:r>
              <a:rPr lang="en-US" sz="1600">
                <a:solidFill>
                  <a:schemeClr val="bg1"/>
                </a:solidFill>
                <a:sym typeface="+mn-ea"/>
              </a:rPr>
              <a:t>, you wait for the function to process the</a:t>
            </a:r>
            <a:endParaRPr lang="en-US" sz="1600">
              <a:solidFill>
                <a:schemeClr val="bg1"/>
              </a:solidFill>
              <a:sym typeface="+mn-ea"/>
            </a:endParaRPr>
          </a:p>
          <a:p>
            <a:pPr indent="0" algn="l">
              <a:buFont typeface="Arial" panose="02080604020202020204" pitchFamily="34" charset="0"/>
              <a:buNone/>
            </a:pPr>
            <a:r>
              <a:rPr lang="en-US" sz="1600">
                <a:solidFill>
                  <a:schemeClr val="bg1"/>
                </a:solidFill>
                <a:sym typeface="+mn-ea"/>
              </a:rPr>
              <a:t>event and return a response.</a:t>
            </a:r>
            <a:endParaRPr lang="en-US" sz="1600">
              <a:solidFill>
                <a:schemeClr val="bg1"/>
              </a:solidFill>
              <a:sym typeface="+mn-ea"/>
            </a:endParaRPr>
          </a:p>
          <a:p>
            <a:pPr indent="0" algn="l">
              <a:buFont typeface="Arial" panose="02080604020202020204" pitchFamily="34" charset="0"/>
              <a:buNone/>
            </a:pPr>
            <a:endParaRPr lang="en-US" sz="1600">
              <a:solidFill>
                <a:schemeClr val="bg1"/>
              </a:solidFill>
              <a:sym typeface="+mn-ea"/>
            </a:endParaRPr>
          </a:p>
          <a:p>
            <a:pPr indent="0" algn="l">
              <a:buFont typeface="Arial" panose="02080604020202020204" pitchFamily="34" charset="0"/>
              <a:buNone/>
            </a:pPr>
            <a:r>
              <a:rPr lang="en-US" sz="1600" b="1">
                <a:solidFill>
                  <a:schemeClr val="bg1"/>
                </a:solidFill>
                <a:sym typeface="+mn-ea"/>
              </a:rPr>
              <a:t>Asynchronous invocation</a:t>
            </a:r>
            <a:r>
              <a:rPr lang="en-US" sz="1600">
                <a:solidFill>
                  <a:schemeClr val="bg1"/>
                </a:solidFill>
                <a:sym typeface="+mn-ea"/>
              </a:rPr>
              <a:t>, Lambda queues the event for</a:t>
            </a:r>
            <a:endParaRPr lang="en-US" sz="1600">
              <a:solidFill>
                <a:schemeClr val="bg1"/>
              </a:solidFill>
              <a:sym typeface="+mn-ea"/>
            </a:endParaRPr>
          </a:p>
          <a:p>
            <a:pPr indent="0" algn="l">
              <a:buFont typeface="Arial" panose="02080604020202020204" pitchFamily="34" charset="0"/>
              <a:buNone/>
            </a:pPr>
            <a:r>
              <a:rPr lang="en-US" sz="1600">
                <a:solidFill>
                  <a:schemeClr val="bg1"/>
                </a:solidFill>
                <a:sym typeface="+mn-ea"/>
              </a:rPr>
              <a:t>processing and returns a response immediately.</a:t>
            </a:r>
            <a:endParaRPr lang="en-US" sz="160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35650" y="2292985"/>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7427595" y="1821815"/>
            <a:ext cx="406463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7420452" y="1821498"/>
            <a:ext cx="381000" cy="381000"/>
          </a:xfrm>
          <a:prstGeom prst="rect">
            <a:avLst/>
          </a:prstGeom>
        </p:spPr>
      </p:pic>
      <p:sp>
        <p:nvSpPr>
          <p:cNvPr id="5" name="TextBox 34"/>
          <p:cNvSpPr txBox="1"/>
          <p:nvPr/>
        </p:nvSpPr>
        <p:spPr>
          <a:xfrm>
            <a:off x="9211742" y="315187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5"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4608" y="22931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5465242" y="3151876"/>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a:off x="6645275" y="2767330"/>
            <a:ext cx="283654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7838440" y="243967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Invoke Sync</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 name="Rectangles 6"/>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7390" y="-10795"/>
            <a:ext cx="11484610" cy="686879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97180" y="2186940"/>
            <a:ext cx="43694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Prerequisites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and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Tools</a:t>
            </a:r>
            <a:endParaRPr 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59385" y="245745"/>
            <a:ext cx="1219835" cy="121983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60045" y="175895"/>
            <a:ext cx="6496050" cy="398780"/>
          </a:xfrm>
          <a:prstGeom prst="rect">
            <a:avLst/>
          </a:prstGeom>
          <a:noFill/>
        </p:spPr>
        <p:txBody>
          <a:bodyPr wrap="none" rtlCol="0">
            <a:spAutoFit/>
          </a:bodyPr>
          <a:p>
            <a:pPr algn="l"/>
            <a:r>
              <a:rPr lang="pt-PT" altLang="en-US" sz="2000" b="1" dirty="0">
                <a:solidFill>
                  <a:schemeClr val="bg1"/>
                </a:solidFill>
                <a:sym typeface="+mn-ea"/>
              </a:rPr>
              <a:t>Create AWS Lambda functions with AWS CLI</a:t>
            </a:r>
            <a:endParaRPr lang="pt-PT" altLang="en-US" sz="2000" b="1" dirty="0">
              <a:solidFill>
                <a:schemeClr val="bg1"/>
              </a:solidFill>
              <a:sym typeface="+mn-ea"/>
            </a:endParaRPr>
          </a:p>
        </p:txBody>
      </p:sp>
      <p:sp>
        <p:nvSpPr>
          <p:cNvPr id="2" name="Text Box 1"/>
          <p:cNvSpPr txBox="1"/>
          <p:nvPr/>
        </p:nvSpPr>
        <p:spPr>
          <a:xfrm>
            <a:off x="407670" y="958215"/>
            <a:ext cx="7098665" cy="255333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Steps of Create AWS Lambda functions with AWS CLI;</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Create the execution role</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Create function code</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Create a deployment package with zip function code</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Create Lambda Function with AWS CLI</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Invoke Lambda Function</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Check logs</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We will Check Lambda Function details with AWS CLI.</a:t>
            </a:r>
            <a:endParaRPr sz="1600">
              <a:solidFill>
                <a:schemeClr val="bg1"/>
              </a:solidFill>
              <a:sym typeface="+mn-ea"/>
            </a:endParaRPr>
          </a:p>
          <a:p>
            <a:pPr lvl="1" indent="0" algn="l">
              <a:buFont typeface="Arial" panose="02080604020202020204" pitchFamily="34" charset="0"/>
              <a:buNone/>
            </a:pPr>
            <a:r>
              <a:rPr sz="1600">
                <a:solidFill>
                  <a:schemeClr val="bg1"/>
                </a:solidFill>
                <a:sym typeface="+mn-ea"/>
              </a:rPr>
              <a:t>We will Clean up resources</a:t>
            </a:r>
            <a:endParaRPr sz="1600">
              <a:solidFill>
                <a:schemeClr val="bg1"/>
              </a:solidFill>
              <a:sym typeface="+mn-ea"/>
            </a:endParaRPr>
          </a:p>
        </p:txBody>
      </p:sp>
      <p:pic>
        <p:nvPicPr>
          <p:cNvPr id="9"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59175" y="4428490"/>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7"/>
          <p:cNvSpPr/>
          <p:nvPr/>
        </p:nvSpPr>
        <p:spPr>
          <a:xfrm>
            <a:off x="5896610" y="3957320"/>
            <a:ext cx="234632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11"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905342" y="3957003"/>
            <a:ext cx="381000" cy="381000"/>
          </a:xfrm>
          <a:prstGeom prst="rect">
            <a:avLst/>
          </a:prstGeom>
        </p:spPr>
      </p:pic>
      <p:sp>
        <p:nvSpPr>
          <p:cNvPr id="12" name="TextBox 34"/>
          <p:cNvSpPr txBox="1"/>
          <p:nvPr/>
        </p:nvSpPr>
        <p:spPr>
          <a:xfrm>
            <a:off x="6340272" y="52873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3"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138" y="44286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34"/>
          <p:cNvSpPr txBox="1"/>
          <p:nvPr/>
        </p:nvSpPr>
        <p:spPr>
          <a:xfrm>
            <a:off x="3188767" y="5287381"/>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8" name="Straight Arrow Connector 17"/>
          <p:cNvCxnSpPr/>
          <p:nvPr/>
        </p:nvCxnSpPr>
        <p:spPr>
          <a:xfrm flipV="1">
            <a:off x="4572635" y="489902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9" name="TextBox 18"/>
          <p:cNvSpPr txBox="1">
            <a:spLocks noChangeArrowheads="1"/>
          </p:cNvSpPr>
          <p:nvPr/>
        </p:nvSpPr>
        <p:spPr bwMode="auto">
          <a:xfrm>
            <a:off x="4587240" y="457517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Create Function</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Picture 19" descr="user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635" y="4447540"/>
            <a:ext cx="448310" cy="358775"/>
          </a:xfrm>
          <a:prstGeom prst="rect">
            <a:avLst/>
          </a:prstGeom>
        </p:spPr>
      </p:pic>
      <p:sp>
        <p:nvSpPr>
          <p:cNvPr id="21" name="TextBox 9"/>
          <p:cNvSpPr txBox="1">
            <a:spLocks noChangeArrowheads="1"/>
          </p:cNvSpPr>
          <p:nvPr/>
        </p:nvSpPr>
        <p:spPr bwMode="auto">
          <a:xfrm>
            <a:off x="917575" y="489902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1632585" y="4906010"/>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3" name="TextBox 18"/>
          <p:cNvSpPr txBox="1">
            <a:spLocks noChangeArrowheads="1"/>
          </p:cNvSpPr>
          <p:nvPr/>
        </p:nvSpPr>
        <p:spPr bwMode="auto">
          <a:xfrm>
            <a:off x="1848485" y="454596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7" name="Rectangles 6"/>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47320"/>
            <a:ext cx="7441565" cy="398780"/>
          </a:xfrm>
          <a:prstGeom prst="rect">
            <a:avLst/>
          </a:prstGeom>
          <a:noFill/>
        </p:spPr>
        <p:txBody>
          <a:bodyPr wrap="none" rtlCol="0">
            <a:spAutoFit/>
          </a:bodyPr>
          <a:p>
            <a:pPr algn="l"/>
            <a:r>
              <a:rPr lang="pt-PT" altLang="en-US" sz="2000" b="1" dirty="0">
                <a:solidFill>
                  <a:schemeClr val="bg1"/>
                </a:solidFill>
                <a:sym typeface="+mn-ea"/>
              </a:rPr>
              <a:t>Update AWS Lambda Function Code using AWS CLI</a:t>
            </a:r>
            <a:endParaRPr lang="pt-PT" altLang="en-US" sz="2000" b="1" dirty="0">
              <a:solidFill>
                <a:schemeClr val="bg1"/>
              </a:solidFill>
              <a:sym typeface="+mn-ea"/>
            </a:endParaRPr>
          </a:p>
        </p:txBody>
      </p:sp>
      <p:sp>
        <p:nvSpPr>
          <p:cNvPr id="2" name="Text Box 1"/>
          <p:cNvSpPr txBox="1"/>
          <p:nvPr/>
        </p:nvSpPr>
        <p:spPr>
          <a:xfrm>
            <a:off x="321945" y="1139190"/>
            <a:ext cx="7098665" cy="2061210"/>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Steps of Update AWS Lambda functions with AWS CLI;</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1</a:t>
            </a:r>
            <a:r>
              <a:rPr lang="pt-PT" sz="1600">
                <a:solidFill>
                  <a:schemeClr val="bg1"/>
                </a:solidFill>
                <a:sym typeface="+mn-ea"/>
              </a:rPr>
              <a:t>.</a:t>
            </a:r>
            <a:r>
              <a:rPr sz="1600">
                <a:solidFill>
                  <a:schemeClr val="bg1"/>
                </a:solidFill>
                <a:sym typeface="+mn-ea"/>
              </a:rPr>
              <a:t> Develop lambda code to update one</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2</a:t>
            </a:r>
            <a:r>
              <a:rPr lang="pt-PT" sz="1600">
                <a:solidFill>
                  <a:schemeClr val="bg1"/>
                </a:solidFill>
                <a:sym typeface="+mn-ea"/>
              </a:rPr>
              <a:t>.</a:t>
            </a:r>
            <a:r>
              <a:rPr sz="1600">
                <a:solidFill>
                  <a:schemeClr val="bg1"/>
                </a:solidFill>
                <a:sym typeface="+mn-ea"/>
              </a:rPr>
              <a:t> zip function code</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3</a:t>
            </a:r>
            <a:r>
              <a:rPr lang="pt-PT" sz="1600">
                <a:solidFill>
                  <a:schemeClr val="bg1"/>
                </a:solidFill>
                <a:sym typeface="+mn-ea"/>
              </a:rPr>
              <a:t>.</a:t>
            </a:r>
            <a:r>
              <a:rPr sz="1600">
                <a:solidFill>
                  <a:schemeClr val="bg1"/>
                </a:solidFill>
                <a:sym typeface="+mn-ea"/>
              </a:rPr>
              <a:t> update lambda function with cli</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4</a:t>
            </a:r>
            <a:r>
              <a:rPr lang="pt-PT" sz="1600">
                <a:solidFill>
                  <a:schemeClr val="bg1"/>
                </a:solidFill>
                <a:sym typeface="+mn-ea"/>
              </a:rPr>
              <a:t>.</a:t>
            </a:r>
            <a:r>
              <a:rPr sz="1600">
                <a:solidFill>
                  <a:schemeClr val="bg1"/>
                </a:solidFill>
                <a:sym typeface="+mn-ea"/>
              </a:rPr>
              <a:t> invoke updated lambda function with cli</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We will Clean up resources</a:t>
            </a:r>
            <a:endParaRPr sz="160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59175" y="4428490"/>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5896610" y="3957320"/>
            <a:ext cx="234632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905342" y="3957003"/>
            <a:ext cx="381000" cy="381000"/>
          </a:xfrm>
          <a:prstGeom prst="rect">
            <a:avLst/>
          </a:prstGeom>
        </p:spPr>
      </p:pic>
      <p:sp>
        <p:nvSpPr>
          <p:cNvPr id="5" name="TextBox 34"/>
          <p:cNvSpPr txBox="1"/>
          <p:nvPr/>
        </p:nvSpPr>
        <p:spPr>
          <a:xfrm>
            <a:off x="6340272" y="52873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5"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138" y="44286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3188767" y="5287381"/>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4572635" y="489902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4587240" y="457517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Update Function</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635" y="4447540"/>
            <a:ext cx="448310" cy="358775"/>
          </a:xfrm>
          <a:prstGeom prst="rect">
            <a:avLst/>
          </a:prstGeom>
        </p:spPr>
      </p:pic>
      <p:sp>
        <p:nvSpPr>
          <p:cNvPr id="34" name="TextBox 9"/>
          <p:cNvSpPr txBox="1">
            <a:spLocks noChangeArrowheads="1"/>
          </p:cNvSpPr>
          <p:nvPr/>
        </p:nvSpPr>
        <p:spPr bwMode="auto">
          <a:xfrm>
            <a:off x="917575" y="489902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632585" y="4906010"/>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848485" y="454596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9" name="Rectangles 8"/>
          <p:cNvSpPr/>
          <p:nvPr/>
        </p:nvSpPr>
        <p:spPr>
          <a:xfrm>
            <a:off x="450215" y="558800"/>
            <a:ext cx="74889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56845"/>
            <a:ext cx="9451975" cy="398780"/>
          </a:xfrm>
          <a:prstGeom prst="rect">
            <a:avLst/>
          </a:prstGeom>
          <a:noFill/>
        </p:spPr>
        <p:txBody>
          <a:bodyPr wrap="none" rtlCol="0">
            <a:spAutoFit/>
          </a:bodyPr>
          <a:p>
            <a:pPr algn="l"/>
            <a:r>
              <a:rPr lang="pt-PT" altLang="en-US" sz="2000" b="1" dirty="0">
                <a:solidFill>
                  <a:schemeClr val="bg1"/>
                </a:solidFill>
                <a:sym typeface="+mn-ea"/>
              </a:rPr>
              <a:t>Update AWS Lambda Function with Dependencies using AWS CLI</a:t>
            </a:r>
            <a:endParaRPr lang="pt-PT" altLang="en-US" sz="2000" b="1" dirty="0">
              <a:solidFill>
                <a:schemeClr val="bg1"/>
              </a:solidFill>
              <a:sym typeface="+mn-ea"/>
            </a:endParaRPr>
          </a:p>
        </p:txBody>
      </p:sp>
      <p:sp>
        <p:nvSpPr>
          <p:cNvPr id="2" name="Text Box 1"/>
          <p:cNvSpPr txBox="1"/>
          <p:nvPr/>
        </p:nvSpPr>
        <p:spPr>
          <a:xfrm>
            <a:off x="321945" y="1139190"/>
            <a:ext cx="10304780" cy="1814830"/>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Lambda function depends on libraries, we can use</a:t>
            </a:r>
            <a:r>
              <a:rPr lang="pt-PT" sz="1600">
                <a:solidFill>
                  <a:schemeClr val="bg1"/>
                </a:solidFill>
                <a:sym typeface="+mn-ea"/>
              </a:rPr>
              <a:t> </a:t>
            </a:r>
            <a:r>
              <a:rPr sz="1600">
                <a:solidFill>
                  <a:schemeClr val="bg1"/>
                </a:solidFill>
                <a:sym typeface="+mn-ea"/>
              </a:rPr>
              <a:t>npm to include them in our deployment package.</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Add any external package with using "npm install"</a:t>
            </a:r>
            <a:r>
              <a:rPr lang="pt-PT" sz="1600">
                <a:solidFill>
                  <a:schemeClr val="bg1"/>
                </a:solidFill>
                <a:sym typeface="+mn-ea"/>
              </a:rPr>
              <a:t> </a:t>
            </a:r>
            <a:r>
              <a:rPr sz="1600">
                <a:solidFill>
                  <a:schemeClr val="bg1"/>
                </a:solidFill>
                <a:sym typeface="+mn-ea"/>
              </a:rPr>
              <a:t>command</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a:solidFill>
                  <a:schemeClr val="bg1"/>
                </a:solidFill>
                <a:sym typeface="+mn-ea"/>
              </a:rPr>
              <a:t>Steps of Update AWS Lambda functions with AWS</a:t>
            </a:r>
            <a:r>
              <a:rPr lang="pt-PT" sz="1600">
                <a:solidFill>
                  <a:schemeClr val="bg1"/>
                </a:solidFill>
                <a:sym typeface="+mn-ea"/>
              </a:rPr>
              <a:t> </a:t>
            </a:r>
            <a:r>
              <a:rPr sz="1600">
                <a:solidFill>
                  <a:schemeClr val="bg1"/>
                </a:solidFill>
                <a:sym typeface="+mn-ea"/>
              </a:rPr>
              <a:t>CLI;</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Install required Dependencies into node_modules</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zip function code</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update lambda function with cli</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invoke updated lambda function with cli</a:t>
            </a:r>
            <a:endParaRPr sz="160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59175" y="4428490"/>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5896610" y="3957320"/>
            <a:ext cx="234632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905342" y="3957003"/>
            <a:ext cx="381000" cy="381000"/>
          </a:xfrm>
          <a:prstGeom prst="rect">
            <a:avLst/>
          </a:prstGeom>
        </p:spPr>
      </p:pic>
      <p:sp>
        <p:nvSpPr>
          <p:cNvPr id="5" name="TextBox 34"/>
          <p:cNvSpPr txBox="1"/>
          <p:nvPr/>
        </p:nvSpPr>
        <p:spPr>
          <a:xfrm>
            <a:off x="6340272" y="52873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5"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138" y="44286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3188767" y="5287381"/>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4572635" y="489902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4587240" y="457517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Update Function</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635" y="4447540"/>
            <a:ext cx="448310" cy="358775"/>
          </a:xfrm>
          <a:prstGeom prst="rect">
            <a:avLst/>
          </a:prstGeom>
        </p:spPr>
      </p:pic>
      <p:sp>
        <p:nvSpPr>
          <p:cNvPr id="34" name="TextBox 9"/>
          <p:cNvSpPr txBox="1">
            <a:spLocks noChangeArrowheads="1"/>
          </p:cNvSpPr>
          <p:nvPr/>
        </p:nvSpPr>
        <p:spPr bwMode="auto">
          <a:xfrm>
            <a:off x="917575" y="489902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632585" y="4906010"/>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848485" y="454596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pic>
        <p:nvPicPr>
          <p:cNvPr id="12" name="Picture 11" descr="npm-original-wordmark"/>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53940" y="4899025"/>
            <a:ext cx="793115" cy="793115"/>
          </a:xfrm>
          <a:prstGeom prst="rect">
            <a:avLst/>
          </a:prstGeom>
        </p:spPr>
      </p:pic>
      <p:sp>
        <p:nvSpPr>
          <p:cNvPr id="13" name="TextBox 18"/>
          <p:cNvSpPr txBox="1">
            <a:spLocks noChangeArrowheads="1"/>
          </p:cNvSpPr>
          <p:nvPr/>
        </p:nvSpPr>
        <p:spPr bwMode="auto">
          <a:xfrm>
            <a:off x="4587240" y="548005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packages</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Rectangles 8"/>
          <p:cNvSpPr/>
          <p:nvPr/>
        </p:nvSpPr>
        <p:spPr>
          <a:xfrm>
            <a:off x="450215" y="558800"/>
            <a:ext cx="9317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6280785" cy="398780"/>
          </a:xfrm>
          <a:prstGeom prst="rect">
            <a:avLst/>
          </a:prstGeom>
          <a:noFill/>
        </p:spPr>
        <p:txBody>
          <a:bodyPr wrap="none" rtlCol="0">
            <a:spAutoFit/>
          </a:bodyPr>
          <a:p>
            <a:pPr algn="l"/>
            <a:r>
              <a:rPr lang="pt-PT" altLang="en-US" sz="2000" b="1" dirty="0">
                <a:solidFill>
                  <a:schemeClr val="bg1"/>
                </a:solidFill>
                <a:sym typeface="+mn-ea"/>
              </a:rPr>
              <a:t>Using AWS Lambda Environment Variables</a:t>
            </a:r>
            <a:endParaRPr lang="pt-PT" altLang="en-US" sz="2000" b="1" dirty="0">
              <a:solidFill>
                <a:schemeClr val="bg1"/>
              </a:solidFill>
              <a:sym typeface="+mn-ea"/>
            </a:endParaRPr>
          </a:p>
        </p:txBody>
      </p:sp>
      <p:sp>
        <p:nvSpPr>
          <p:cNvPr id="2" name="Text Box 1"/>
          <p:cNvSpPr txBox="1"/>
          <p:nvPr/>
        </p:nvSpPr>
        <p:spPr>
          <a:xfrm>
            <a:off x="321945" y="1139190"/>
            <a:ext cx="10304780" cy="107632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Use environment variables to adjust your function's behavior without updating code.</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Environment variable is a pair of strings that is stored in a function's version-specific</a:t>
            </a:r>
            <a:r>
              <a:rPr lang="pt-PT" sz="1600">
                <a:solidFill>
                  <a:schemeClr val="bg1"/>
                </a:solidFill>
                <a:sym typeface="+mn-ea"/>
              </a:rPr>
              <a:t> </a:t>
            </a:r>
            <a:r>
              <a:rPr sz="1600">
                <a:solidFill>
                  <a:schemeClr val="bg1"/>
                </a:solidFill>
                <a:sym typeface="+mn-ea"/>
              </a:rPr>
              <a:t>configuration.</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Configure environment variables with using AWS Management Console.</a:t>
            </a:r>
            <a:endParaRPr sz="1600">
              <a:solidFill>
                <a:schemeClr val="bg1"/>
              </a:solidFill>
              <a:sym typeface="+mn-ea"/>
            </a:endParaRPr>
          </a:p>
          <a:p>
            <a:pPr marL="800100" lvl="1" indent="-342900" algn="l">
              <a:buFont typeface="Arial" panose="02080604020202020204" pitchFamily="34" charset="0"/>
              <a:buAutoNum type="arabicPeriod"/>
            </a:pPr>
            <a:r>
              <a:rPr sz="1600">
                <a:solidFill>
                  <a:schemeClr val="bg1"/>
                </a:solidFill>
                <a:sym typeface="+mn-ea"/>
              </a:rPr>
              <a:t>Configure environment variables with the Lambda API with cli and sdk libraries.</a:t>
            </a:r>
            <a:endParaRPr sz="1600">
              <a:solidFill>
                <a:schemeClr val="bg1"/>
              </a:solidFill>
              <a:sym typeface="+mn-ea"/>
            </a:endParaRPr>
          </a:p>
        </p:txBody>
      </p:sp>
      <p:pic>
        <p:nvPicPr>
          <p:cNvPr id="9" name="Picture 8"/>
          <p:cNvPicPr>
            <a:picLocks noChangeAspect="1"/>
          </p:cNvPicPr>
          <p:nvPr/>
        </p:nvPicPr>
        <p:blipFill>
          <a:blip r:embed="rId1"/>
          <a:stretch>
            <a:fillRect/>
          </a:stretch>
        </p:blipFill>
        <p:spPr>
          <a:xfrm>
            <a:off x="440055" y="2647950"/>
            <a:ext cx="9753600" cy="3429000"/>
          </a:xfrm>
          <a:prstGeom prst="rect">
            <a:avLst/>
          </a:prstGeom>
        </p:spPr>
      </p:pic>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3360" y="-40005"/>
            <a:ext cx="11978640" cy="673798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bject 3"/>
          <p:cNvSpPr txBox="1">
            <a:spLocks noGrp="1"/>
          </p:cNvSpPr>
          <p:nvPr/>
        </p:nvSpPr>
        <p:spPr>
          <a:xfrm>
            <a:off x="379095" y="2206625"/>
            <a:ext cx="6431280" cy="2251710"/>
          </a:xfrm>
          <a:prstGeom prst="rect">
            <a:avLst/>
          </a:prstGeom>
        </p:spPr>
        <p:txBody>
          <a:bodyPr vert="horz" wrap="square" lIns="0" tIns="1058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Pattern: </a:t>
            </a:r>
            <a:endParaRPr lang="pt-PT" altLang="en-US" sz="4800">
              <a:solidFill>
                <a:schemeClr val="bg1"/>
              </a:solidFill>
              <a:latin typeface="Swiss921 BT" panose="020B0806030502050204" charset="0"/>
              <a:cs typeface="Swiss921 BT" panose="020B0806030502050204" charset="0"/>
              <a:sym typeface="+mn-ea"/>
            </a:endParaRPr>
          </a:p>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The comfortable </a:t>
            </a:r>
            <a:endParaRPr lang="pt-PT" altLang="en-US" sz="4800">
              <a:solidFill>
                <a:schemeClr val="bg1"/>
              </a:solidFill>
              <a:latin typeface="Swiss921 BT" panose="020B0806030502050204" charset="0"/>
              <a:cs typeface="Swiss921 BT" panose="020B0806030502050204" charset="0"/>
              <a:sym typeface="+mn-ea"/>
            </a:endParaRPr>
          </a:p>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“REST”</a:t>
            </a:r>
            <a:endParaRPr lang="pt-PT" altLang="en-US" sz="4800">
              <a:solidFill>
                <a:schemeClr val="bg1"/>
              </a:solidFill>
              <a:latin typeface="Swiss921 BT" panose="020B0806030502050204" charset="0"/>
              <a:cs typeface="Swiss921 BT" panose="020B0806030502050204" charset="0"/>
              <a:sym typeface="+mn-ea"/>
            </a:endParaRPr>
          </a:p>
        </p:txBody>
      </p:sp>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095" y="332740"/>
            <a:ext cx="1063625" cy="106362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55" name="Rectangles 54"/>
          <p:cNvSpPr/>
          <p:nvPr/>
        </p:nvSpPr>
        <p:spPr>
          <a:xfrm>
            <a:off x="2894965" y="6384925"/>
            <a:ext cx="90366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3274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grpSp>
        <p:nvGrpSpPr>
          <p:cNvPr id="8" name="Group 7"/>
          <p:cNvGrpSpPr/>
          <p:nvPr/>
        </p:nvGrpSpPr>
        <p:grpSpPr>
          <a:xfrm>
            <a:off x="246380" y="5857240"/>
            <a:ext cx="1402080" cy="337820"/>
            <a:chOff x="388" y="9912"/>
            <a:chExt cx="2208" cy="532"/>
          </a:xfrm>
        </p:grpSpPr>
        <p:sp>
          <p:nvSpPr>
            <p:cNvPr id="2" name="Rectangles 1"/>
            <p:cNvSpPr/>
            <p:nvPr/>
          </p:nvSpPr>
          <p:spPr>
            <a:xfrm>
              <a:off x="388" y="9912"/>
              <a:ext cx="2208" cy="533"/>
            </a:xfrm>
            <a:prstGeom prst="rect">
              <a:avLst/>
            </a:prstGeom>
            <a:solidFill>
              <a:schemeClr val="accent1">
                <a:alpha val="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5862320"/>
            <a:ext cx="1402080" cy="338455"/>
            <a:chOff x="388" y="9912"/>
            <a:chExt cx="2208" cy="533"/>
          </a:xfrm>
        </p:grpSpPr>
        <p:sp>
          <p:nvSpPr>
            <p:cNvPr id="10" name="Rectangles 9"/>
            <p:cNvSpPr/>
            <p:nvPr/>
          </p:nvSpPr>
          <p:spPr>
            <a:xfrm>
              <a:off x="388" y="9912"/>
              <a:ext cx="2208" cy="533"/>
            </a:xfrm>
            <a:prstGeom prst="rect">
              <a:avLst/>
            </a:prstGeom>
            <a:solidFill>
              <a:schemeClr val="accent1">
                <a:alpha val="0"/>
              </a:schemeClr>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5862320"/>
            <a:ext cx="1402080" cy="338455"/>
            <a:chOff x="388" y="9912"/>
            <a:chExt cx="2208" cy="533"/>
          </a:xfrm>
        </p:grpSpPr>
        <p:sp>
          <p:nvSpPr>
            <p:cNvPr id="18" name="Rectangles 17"/>
            <p:cNvSpPr/>
            <p:nvPr/>
          </p:nvSpPr>
          <p:spPr>
            <a:xfrm>
              <a:off x="388" y="9912"/>
              <a:ext cx="2208" cy="533"/>
            </a:xfrm>
            <a:prstGeom prst="rect">
              <a:avLst/>
            </a:prstGeom>
            <a:solidFill>
              <a:schemeClr val="accent1">
                <a:alpha val="0"/>
              </a:schemeClr>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637" y="9962"/>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5867400"/>
            <a:ext cx="1402080" cy="338455"/>
            <a:chOff x="388" y="9912"/>
            <a:chExt cx="2208" cy="533"/>
          </a:xfrm>
        </p:grpSpPr>
        <p:sp>
          <p:nvSpPr>
            <p:cNvPr id="26" name="Rectangles 25"/>
            <p:cNvSpPr/>
            <p:nvPr/>
          </p:nvSpPr>
          <p:spPr>
            <a:xfrm>
              <a:off x="388" y="9912"/>
              <a:ext cx="2208" cy="533"/>
            </a:xfrm>
            <a:prstGeom prst="rect">
              <a:avLst/>
            </a:prstGeom>
            <a:solidFill>
              <a:schemeClr val="accent1">
                <a:alpha val="0"/>
              </a:schemeClr>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586232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31" name="Rectangle 48"/>
          <p:cNvSpPr/>
          <p:nvPr/>
        </p:nvSpPr>
        <p:spPr>
          <a:xfrm>
            <a:off x="1514475" y="928370"/>
            <a:ext cx="7625715" cy="421894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32" name="Text Box 31"/>
          <p:cNvSpPr txBox="1"/>
          <p:nvPr/>
        </p:nvSpPr>
        <p:spPr>
          <a:xfrm>
            <a:off x="1890395" y="96647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3" name="TextBox 34"/>
          <p:cNvSpPr txBox="1"/>
          <p:nvPr/>
        </p:nvSpPr>
        <p:spPr>
          <a:xfrm>
            <a:off x="5144567" y="327570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34"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17433" y="22741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17"/>
          <p:cNvPicPr>
            <a:picLocks noChangeAspect="1" noChangeArrowheads="1"/>
          </p:cNvPicPr>
          <p:nvPr/>
        </p:nvPicPr>
        <p:blipFill>
          <a:blip r:embed="rId2"/>
          <a:srcRect/>
          <a:stretch>
            <a:fillRect/>
          </a:stretch>
        </p:blipFill>
        <p:spPr bwMode="auto">
          <a:xfrm>
            <a:off x="2983861" y="22739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p:cNvSpPr txBox="1">
            <a:spLocks noChangeArrowheads="1"/>
          </p:cNvSpPr>
          <p:nvPr/>
        </p:nvSpPr>
        <p:spPr bwMode="auto">
          <a:xfrm>
            <a:off x="2173919" y="321500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7185" y="22736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7198043" y="327596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1" name="Straight Arrow Connector 40"/>
          <p:cNvCxnSpPr/>
          <p:nvPr/>
        </p:nvCxnSpPr>
        <p:spPr>
          <a:xfrm>
            <a:off x="3903980" y="26549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391910" y="265811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3"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1515587" y="929323"/>
            <a:ext cx="381000" cy="381000"/>
          </a:xfrm>
          <a:prstGeom prst="rect">
            <a:avLst/>
          </a:prstGeom>
        </p:spPr>
      </p:pic>
      <p:cxnSp>
        <p:nvCxnSpPr>
          <p:cNvPr id="44" name="Straight Arrow Connector 43"/>
          <p:cNvCxnSpPr/>
          <p:nvPr/>
        </p:nvCxnSpPr>
        <p:spPr>
          <a:xfrm>
            <a:off x="1447800" y="2622550"/>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0" name="Rectangle 39"/>
          <p:cNvSpPr/>
          <p:nvPr/>
        </p:nvSpPr>
        <p:spPr>
          <a:xfrm>
            <a:off x="434975" y="2240280"/>
            <a:ext cx="995680" cy="889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000" dirty="0">
                <a:solidFill>
                  <a:srgbClr val="8FA7C4"/>
                </a:solidFill>
                <a:latin typeface="Inter Light" panose="02000403000000020004" charset="0"/>
                <a:cs typeface="Inter Light" panose="02000403000000020004" charset="0"/>
              </a:rPr>
              <a:t>Client</a:t>
            </a:r>
            <a:endParaRPr lang="pt-PT" altLang="en-US" sz="1000" dirty="0">
              <a:solidFill>
                <a:srgbClr val="8FA7C4"/>
              </a:solidFill>
              <a:latin typeface="Inter Light" panose="02000403000000020004" charset="0"/>
              <a:cs typeface="Inter Light" panose="02000403000000020004" charset="0"/>
            </a:endParaRPr>
          </a:p>
        </p:txBody>
      </p:sp>
      <p:pic>
        <p:nvPicPr>
          <p:cNvPr id="51" name="Graphic 51"/>
          <p:cNvPicPr>
            <a:picLocks noChangeAspect="1"/>
          </p:cNvPicPr>
          <p:nvPr/>
        </p:nvPicPr>
        <p:blipFill>
          <a:blip r:embed="rId6">
            <a:extLst>
              <a:ext uri="{96DAC541-7B7A-43D3-8B79-37D633B846F1}">
                <asvg:svgBlip xmlns:asvg="http://schemas.microsoft.com/office/drawing/2016/SVG/main" r:embed="rId7"/>
              </a:ext>
            </a:extLst>
          </a:blip>
          <a:srcRect/>
          <a:stretch>
            <a:fillRect/>
          </a:stretch>
        </p:blipFill>
        <p:spPr>
          <a:xfrm>
            <a:off x="428625" y="2241554"/>
            <a:ext cx="381000" cy="381000"/>
          </a:xfrm>
          <a:prstGeom prst="rect">
            <a:avLst/>
          </a:prstGeom>
        </p:spPr>
      </p:pic>
      <p:sp>
        <p:nvSpPr>
          <p:cNvPr id="53" name="Text Box 52"/>
          <p:cNvSpPr txBox="1"/>
          <p:nvPr/>
        </p:nvSpPr>
        <p:spPr>
          <a:xfrm>
            <a:off x="2943860" y="6441440"/>
            <a:ext cx="8978900" cy="275590"/>
          </a:xfrm>
          <a:prstGeom prst="rect">
            <a:avLst/>
          </a:prstGeom>
          <a:noFill/>
        </p:spPr>
        <p:txBody>
          <a:bodyPr wrap="square" rtlCol="0" anchor="t">
            <a:spAutoFit/>
          </a:bodyPr>
          <a:p>
            <a:r>
              <a:rPr lang="en-US" sz="1200">
                <a:solidFill>
                  <a:schemeClr val="bg1"/>
                </a:solidFill>
              </a:rPr>
              <a:t>https://d1.awsstatic.com/events/reinvent/2019/REPEAT_3_Serverless_architectural_patterns_and_best_practices_ARC307-R3.pdf</a:t>
            </a:r>
            <a:endParaRPr lang="en-US" sz="1200">
              <a:solidFill>
                <a:schemeClr val="bg1"/>
              </a:solidFill>
            </a:endParaRPr>
          </a:p>
        </p:txBody>
      </p:sp>
      <p:pic>
        <p:nvPicPr>
          <p:cNvPr id="56" name="Picture 55"/>
          <p:cNvPicPr>
            <a:picLocks noChangeAspect="1"/>
          </p:cNvPicPr>
          <p:nvPr/>
        </p:nvPicPr>
        <p:blipFill>
          <a:blip r:embed="rId8"/>
          <a:stretch>
            <a:fillRect/>
          </a:stretch>
        </p:blipFill>
        <p:spPr>
          <a:xfrm>
            <a:off x="9549130" y="1229995"/>
            <a:ext cx="2382520" cy="2404110"/>
          </a:xfrm>
          <a:prstGeom prst="rect">
            <a:avLst/>
          </a:prstGeom>
        </p:spPr>
      </p:pic>
      <p:sp>
        <p:nvSpPr>
          <p:cNvPr id="3" name="Freeform 2"/>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s 5"/>
          <p:cNvSpPr/>
          <p:nvPr/>
        </p:nvSpPr>
        <p:spPr>
          <a:xfrm>
            <a:off x="440690" y="635000"/>
            <a:ext cx="4389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274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grpSp>
        <p:nvGrpSpPr>
          <p:cNvPr id="8" name="Group 7"/>
          <p:cNvGrpSpPr/>
          <p:nvPr/>
        </p:nvGrpSpPr>
        <p:grpSpPr>
          <a:xfrm>
            <a:off x="246380" y="6333490"/>
            <a:ext cx="1402080" cy="337820"/>
            <a:chOff x="388" y="9912"/>
            <a:chExt cx="2208" cy="532"/>
          </a:xfrm>
        </p:grpSpPr>
        <p:sp>
          <p:nvSpPr>
            <p:cNvPr id="2" name="Rectangles 1"/>
            <p:cNvSpPr/>
            <p:nvPr/>
          </p:nvSpPr>
          <p:spPr>
            <a:xfrm>
              <a:off x="388" y="9912"/>
              <a:ext cx="2208" cy="533"/>
            </a:xfrm>
            <a:prstGeom prst="rect">
              <a:avLst/>
            </a:prstGeom>
            <a:solidFill>
              <a:schemeClr val="accent1">
                <a:alpha val="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338570"/>
            <a:ext cx="1402080" cy="338455"/>
            <a:chOff x="388" y="9912"/>
            <a:chExt cx="2208" cy="533"/>
          </a:xfrm>
        </p:grpSpPr>
        <p:sp>
          <p:nvSpPr>
            <p:cNvPr id="10" name="Rectangles 9"/>
            <p:cNvSpPr/>
            <p:nvPr/>
          </p:nvSpPr>
          <p:spPr>
            <a:xfrm>
              <a:off x="388" y="9912"/>
              <a:ext cx="2208" cy="533"/>
            </a:xfrm>
            <a:prstGeom prst="rect">
              <a:avLst/>
            </a:prstGeom>
            <a:solidFill>
              <a:schemeClr val="accent1">
                <a:alpha val="0"/>
              </a:schemeClr>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338570"/>
            <a:ext cx="1402080" cy="338455"/>
            <a:chOff x="388" y="9912"/>
            <a:chExt cx="2208" cy="533"/>
          </a:xfrm>
        </p:grpSpPr>
        <p:sp>
          <p:nvSpPr>
            <p:cNvPr id="18" name="Rectangles 17"/>
            <p:cNvSpPr/>
            <p:nvPr/>
          </p:nvSpPr>
          <p:spPr>
            <a:xfrm>
              <a:off x="388" y="9912"/>
              <a:ext cx="2208" cy="533"/>
            </a:xfrm>
            <a:prstGeom prst="rect">
              <a:avLst/>
            </a:prstGeom>
            <a:solidFill>
              <a:schemeClr val="accent1">
                <a:alpha val="0"/>
              </a:schemeClr>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637" y="9962"/>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43650"/>
            <a:ext cx="1402080" cy="338455"/>
            <a:chOff x="388" y="9912"/>
            <a:chExt cx="2208" cy="533"/>
          </a:xfrm>
        </p:grpSpPr>
        <p:sp>
          <p:nvSpPr>
            <p:cNvPr id="26" name="Rectangles 25"/>
            <p:cNvSpPr/>
            <p:nvPr/>
          </p:nvSpPr>
          <p:spPr>
            <a:xfrm>
              <a:off x="388" y="9912"/>
              <a:ext cx="2208" cy="533"/>
            </a:xfrm>
            <a:prstGeom prst="rect">
              <a:avLst/>
            </a:prstGeom>
            <a:solidFill>
              <a:schemeClr val="accent1">
                <a:alpha val="0"/>
              </a:schemeClr>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33857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31" name="Rectangle 48"/>
          <p:cNvSpPr/>
          <p:nvPr/>
        </p:nvSpPr>
        <p:spPr>
          <a:xfrm>
            <a:off x="1514475" y="928370"/>
            <a:ext cx="7625715" cy="421894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32" name="Text Box 31"/>
          <p:cNvSpPr txBox="1"/>
          <p:nvPr/>
        </p:nvSpPr>
        <p:spPr>
          <a:xfrm>
            <a:off x="1890395" y="96647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3" name="TextBox 34"/>
          <p:cNvSpPr txBox="1"/>
          <p:nvPr/>
        </p:nvSpPr>
        <p:spPr>
          <a:xfrm>
            <a:off x="5144567" y="327570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34"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17433" y="22741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17"/>
          <p:cNvPicPr>
            <a:picLocks noChangeAspect="1" noChangeArrowheads="1"/>
          </p:cNvPicPr>
          <p:nvPr/>
        </p:nvPicPr>
        <p:blipFill>
          <a:blip r:embed="rId2"/>
          <a:srcRect/>
          <a:stretch>
            <a:fillRect/>
          </a:stretch>
        </p:blipFill>
        <p:spPr bwMode="auto">
          <a:xfrm>
            <a:off x="2983861" y="22739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p:cNvSpPr txBox="1">
            <a:spLocks noChangeArrowheads="1"/>
          </p:cNvSpPr>
          <p:nvPr/>
        </p:nvSpPr>
        <p:spPr bwMode="auto">
          <a:xfrm>
            <a:off x="2173919" y="321500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7185" y="22736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7198043" y="327596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1" name="Straight Arrow Connector 40"/>
          <p:cNvCxnSpPr/>
          <p:nvPr/>
        </p:nvCxnSpPr>
        <p:spPr>
          <a:xfrm>
            <a:off x="3903980" y="26549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391910" y="265811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3"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1515587" y="929323"/>
            <a:ext cx="381000" cy="381000"/>
          </a:xfrm>
          <a:prstGeom prst="rect">
            <a:avLst/>
          </a:prstGeom>
        </p:spPr>
      </p:pic>
      <p:cxnSp>
        <p:nvCxnSpPr>
          <p:cNvPr id="44" name="Straight Arrow Connector 43"/>
          <p:cNvCxnSpPr/>
          <p:nvPr/>
        </p:nvCxnSpPr>
        <p:spPr>
          <a:xfrm>
            <a:off x="1447800" y="2622550"/>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5" name="TextBox 29"/>
          <p:cNvSpPr txBox="1">
            <a:spLocks noChangeArrowheads="1"/>
          </p:cNvSpPr>
          <p:nvPr/>
        </p:nvSpPr>
        <p:spPr bwMode="auto">
          <a:xfrm>
            <a:off x="5286821" y="1910504"/>
            <a:ext cx="1260156"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IAM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6" name="Graphic 35"/>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403345" y="28190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4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686522" y="162337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35"/>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6955410" y="118585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39"/>
          <p:cNvSpPr/>
          <p:nvPr/>
        </p:nvSpPr>
        <p:spPr>
          <a:xfrm>
            <a:off x="434975" y="2240280"/>
            <a:ext cx="995680" cy="889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000" dirty="0">
                <a:solidFill>
                  <a:srgbClr val="8FA7C4"/>
                </a:solidFill>
                <a:latin typeface="Inter Light" panose="02000403000000020004" charset="0"/>
                <a:cs typeface="Inter Light" panose="02000403000000020004" charset="0"/>
              </a:rPr>
              <a:t>Client</a:t>
            </a:r>
            <a:endParaRPr lang="pt-PT" altLang="en-US" sz="1000" dirty="0">
              <a:solidFill>
                <a:srgbClr val="8FA7C4"/>
              </a:solidFill>
              <a:latin typeface="Inter Light" panose="02000403000000020004" charset="0"/>
              <a:cs typeface="Inter Light" panose="02000403000000020004" charset="0"/>
            </a:endParaRPr>
          </a:p>
        </p:txBody>
      </p:sp>
      <p:pic>
        <p:nvPicPr>
          <p:cNvPr id="51" name="Graphic 51"/>
          <p:cNvPicPr>
            <a:picLocks noChangeAspect="1"/>
          </p:cNvPicPr>
          <p:nvPr/>
        </p:nvPicPr>
        <p:blipFill>
          <a:blip r:embed="rId10">
            <a:extLst>
              <a:ext uri="{96DAC541-7B7A-43D3-8B79-37D633B846F1}">
                <asvg:svgBlip xmlns:asvg="http://schemas.microsoft.com/office/drawing/2016/SVG/main" r:embed="rId11"/>
              </a:ext>
            </a:extLst>
          </a:blip>
          <a:srcRect/>
          <a:stretch>
            <a:fillRect/>
          </a:stretch>
        </p:blipFill>
        <p:spPr>
          <a:xfrm>
            <a:off x="428625" y="2241554"/>
            <a:ext cx="381000" cy="381000"/>
          </a:xfrm>
          <a:prstGeom prst="rect">
            <a:avLst/>
          </a:prstGeom>
        </p:spPr>
      </p:pic>
      <p:sp>
        <p:nvSpPr>
          <p:cNvPr id="60" name="Freeform 59"/>
          <p:cNvSpPr/>
          <p:nvPr/>
        </p:nvSpPr>
        <p:spPr>
          <a:xfrm flipH="1">
            <a:off x="5932805" y="1417320"/>
            <a:ext cx="996315" cy="25590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4" name="TextBox 29"/>
          <p:cNvSpPr txBox="1">
            <a:spLocks noChangeArrowheads="1"/>
          </p:cNvSpPr>
          <p:nvPr/>
        </p:nvSpPr>
        <p:spPr bwMode="auto">
          <a:xfrm>
            <a:off x="6587936" y="1643804"/>
            <a:ext cx="1260156"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AWS IAM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 name="Rectangles 5"/>
          <p:cNvSpPr/>
          <p:nvPr/>
        </p:nvSpPr>
        <p:spPr>
          <a:xfrm>
            <a:off x="440690" y="635000"/>
            <a:ext cx="4389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5" name="TextBox 29"/>
          <p:cNvSpPr txBox="1">
            <a:spLocks noChangeArrowheads="1"/>
          </p:cNvSpPr>
          <p:nvPr/>
        </p:nvSpPr>
        <p:spPr bwMode="auto">
          <a:xfrm>
            <a:off x="4026981" y="3275754"/>
            <a:ext cx="1260156"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AWS IAM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7980" y="260350"/>
            <a:ext cx="1087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sp>
        <p:nvSpPr>
          <p:cNvPr id="49" name="Rectangle 48"/>
          <p:cNvSpPr/>
          <p:nvPr/>
        </p:nvSpPr>
        <p:spPr>
          <a:xfrm>
            <a:off x="1372235" y="1252855"/>
            <a:ext cx="7625715" cy="43668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174815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002327" y="327570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5193" y="22741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031679" y="321500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945" y="22736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055803" y="327596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3761740" y="26549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670" y="265811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373347" y="1243648"/>
            <a:ext cx="381000" cy="381000"/>
          </a:xfrm>
          <a:prstGeom prst="rect">
            <a:avLst/>
          </a:prstGeom>
        </p:spPr>
      </p:pic>
      <p:cxnSp>
        <p:nvCxnSpPr>
          <p:cNvPr id="3" name="Straight Arrow Connector 2"/>
          <p:cNvCxnSpPr/>
          <p:nvPr/>
        </p:nvCxnSpPr>
        <p:spPr>
          <a:xfrm>
            <a:off x="1305560" y="2622550"/>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29"/>
          <p:cNvSpPr txBox="1">
            <a:spLocks noChangeArrowheads="1"/>
          </p:cNvSpPr>
          <p:nvPr/>
        </p:nvSpPr>
        <p:spPr bwMode="auto">
          <a:xfrm>
            <a:off x="5144581" y="2017819"/>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261105" y="28190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519517" y="15655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794755" y="212184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246380" y="6294120"/>
            <a:ext cx="1402080" cy="337820"/>
            <a:chOff x="388" y="9912"/>
            <a:chExt cx="2208" cy="532"/>
          </a:xfrm>
        </p:grpSpPr>
        <p:sp>
          <p:nvSpPr>
            <p:cNvPr id="2" name="Rectangles 1"/>
            <p:cNvSpPr/>
            <p:nvPr/>
          </p:nvSpPr>
          <p:spPr>
            <a:xfrm>
              <a:off x="388" y="9912"/>
              <a:ext cx="2208" cy="533"/>
            </a:xfrm>
            <a:prstGeom prst="rect">
              <a:avLst/>
            </a:prstGeom>
            <a:solidFill>
              <a:srgbClr val="FF9900">
                <a:alpha val="87000"/>
              </a:srgb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299200"/>
            <a:ext cx="1402080" cy="338455"/>
            <a:chOff x="388" y="9912"/>
            <a:chExt cx="2208" cy="533"/>
          </a:xfrm>
        </p:grpSpPr>
        <p:sp>
          <p:nvSpPr>
            <p:cNvPr id="10" name="Rectangles 9"/>
            <p:cNvSpPr/>
            <p:nvPr/>
          </p:nvSpPr>
          <p:spPr>
            <a:xfrm>
              <a:off x="388" y="9912"/>
              <a:ext cx="2208" cy="533"/>
            </a:xfrm>
            <a:prstGeom prst="rect">
              <a:avLst/>
            </a:prstGeom>
            <a:solidFill>
              <a:schemeClr val="accent1">
                <a:alpha val="0"/>
              </a:schemeClr>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299200"/>
            <a:ext cx="1402080" cy="338455"/>
            <a:chOff x="388" y="9912"/>
            <a:chExt cx="2208" cy="533"/>
          </a:xfrm>
        </p:grpSpPr>
        <p:sp>
          <p:nvSpPr>
            <p:cNvPr id="18" name="Rectangles 17"/>
            <p:cNvSpPr/>
            <p:nvPr/>
          </p:nvSpPr>
          <p:spPr>
            <a:xfrm>
              <a:off x="388" y="9912"/>
              <a:ext cx="2208" cy="533"/>
            </a:xfrm>
            <a:prstGeom prst="rect">
              <a:avLst/>
            </a:prstGeom>
            <a:solidFill>
              <a:schemeClr val="accent1">
                <a:alpha val="0"/>
              </a:schemeClr>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637" y="9962"/>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04280"/>
            <a:ext cx="1402080" cy="338455"/>
            <a:chOff x="388" y="9912"/>
            <a:chExt cx="2208" cy="533"/>
          </a:xfrm>
        </p:grpSpPr>
        <p:sp>
          <p:nvSpPr>
            <p:cNvPr id="26" name="Rectangles 25"/>
            <p:cNvSpPr/>
            <p:nvPr/>
          </p:nvSpPr>
          <p:spPr>
            <a:xfrm>
              <a:off x="388" y="9912"/>
              <a:ext cx="2208" cy="533"/>
            </a:xfrm>
            <a:prstGeom prst="rect">
              <a:avLst/>
            </a:prstGeom>
            <a:solidFill>
              <a:schemeClr val="accent1">
                <a:alpha val="0"/>
              </a:schemeClr>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29920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40" name="Rectangle 39"/>
          <p:cNvSpPr/>
          <p:nvPr/>
        </p:nvSpPr>
        <p:spPr>
          <a:xfrm>
            <a:off x="235585" y="2240280"/>
            <a:ext cx="1052830" cy="889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86385" y="2241554"/>
            <a:ext cx="381000" cy="381000"/>
          </a:xfrm>
          <a:prstGeom prst="rect">
            <a:avLst/>
          </a:prstGeom>
        </p:spPr>
      </p:pic>
      <p:pic>
        <p:nvPicPr>
          <p:cNvPr id="113667" name="Graphic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2503" y="39512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2" name="TextBox 9"/>
          <p:cNvSpPr txBox="1">
            <a:spLocks noChangeArrowheads="1"/>
          </p:cNvSpPr>
          <p:nvPr/>
        </p:nvSpPr>
        <p:spPr bwMode="auto">
          <a:xfrm>
            <a:off x="4504055" y="4712335"/>
            <a:ext cx="12871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X-Ray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6933" y="39516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5495290" y="4713605"/>
            <a:ext cx="16554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Rectangle 41"/>
          <p:cNvSpPr/>
          <p:nvPr/>
        </p:nvSpPr>
        <p:spPr>
          <a:xfrm>
            <a:off x="4490720" y="3824605"/>
            <a:ext cx="2493010" cy="1302385"/>
          </a:xfrm>
          <a:prstGeom prst="rect">
            <a:avLst/>
          </a:prstGeom>
          <a:noFill/>
          <a:ln w="15875">
            <a:solidFill>
              <a:srgbClr val="D34BD9"/>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62" name="Freeform 61"/>
          <p:cNvSpPr/>
          <p:nvPr/>
        </p:nvSpPr>
        <p:spPr>
          <a:xfrm flipH="1" flipV="1">
            <a:off x="3228975" y="2997835"/>
            <a:ext cx="1251585" cy="14706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20" name="Graphic 17"/>
          <p:cNvPicPr>
            <a:picLocks noChangeAspect="1" noChangeArrowheads="1"/>
          </p:cNvPicPr>
          <p:nvPr/>
        </p:nvPicPr>
        <p:blipFill>
          <a:blip r:embed="rId13"/>
          <a:srcRect/>
          <a:stretch>
            <a:fillRect/>
          </a:stretch>
        </p:blipFill>
        <p:spPr bwMode="auto">
          <a:xfrm>
            <a:off x="2841621" y="22739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a:stCxn id="42" idx="0"/>
          </p:cNvCxnSpPr>
          <p:nvPr/>
        </p:nvCxnSpPr>
        <p:spPr>
          <a:xfrm flipV="1">
            <a:off x="5737225" y="3066415"/>
            <a:ext cx="0" cy="75819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121775" y="1214120"/>
            <a:ext cx="2980055" cy="1014730"/>
          </a:xfrm>
          <a:prstGeom prst="rect">
            <a:avLst/>
          </a:prstGeom>
          <a:noFill/>
          <a:ln cap="rnd">
            <a:noFill/>
          </a:ln>
        </p:spPr>
        <p:txBody>
          <a:bodyPr wrap="none" rtlCol="0">
            <a:spAutoFit/>
          </a:bodyPr>
          <a:p>
            <a:pPr algn="l"/>
            <a:r>
              <a:rPr lang="en-US" sz="1200" b="1">
                <a:solidFill>
                  <a:schemeClr val="bg1"/>
                </a:solidFill>
                <a:latin typeface="Inter Light" panose="02000403000000020004" charset="0"/>
                <a:cs typeface="Inter Light" panose="02000403000000020004" charset="0"/>
              </a:rPr>
              <a:t>Enable access logs, structure logs </a:t>
            </a:r>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and</a:t>
            </a:r>
            <a:r>
              <a:rPr lang="pt-PT" altLang="en-US" sz="1200" b="1">
                <a:solidFill>
                  <a:schemeClr val="bg1"/>
                </a:solidFill>
                <a:latin typeface="Inter Light" panose="02000403000000020004" charset="0"/>
                <a:cs typeface="Inter Light" panose="02000403000000020004" charset="0"/>
              </a:rPr>
              <a:t> </a:t>
            </a:r>
            <a:r>
              <a:rPr lang="en-US" sz="1200" b="1">
                <a:solidFill>
                  <a:schemeClr val="bg1"/>
                </a:solidFill>
                <a:latin typeface="Inter Light" panose="02000403000000020004" charset="0"/>
                <a:cs typeface="Inter Light" panose="02000403000000020004" charset="0"/>
              </a:rPr>
              <a:t>instrument your code</a:t>
            </a:r>
            <a:endParaRPr lang="en-US" sz="1200" b="1">
              <a:solidFill>
                <a:schemeClr val="bg1"/>
              </a:solidFill>
              <a:latin typeface="Inter Light" panose="02000403000000020004" charset="0"/>
              <a:cs typeface="Inter Light" panose="02000403000000020004" charset="0"/>
            </a:endParaRPr>
          </a:p>
          <a:p>
            <a:pPr algn="l"/>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Create metrics async with </a:t>
            </a:r>
            <a:r>
              <a:rPr lang="en-US" sz="1200" b="1">
                <a:solidFill>
                  <a:srgbClr val="00B050"/>
                </a:solidFill>
                <a:latin typeface="Inter Light" panose="02000403000000020004" charset="0"/>
                <a:cs typeface="Inter Light" panose="02000403000000020004" charset="0"/>
              </a:rPr>
              <a:t>CloudWatch</a:t>
            </a:r>
            <a:endParaRPr lang="en-US" sz="1200" b="1">
              <a:solidFill>
                <a:schemeClr val="bg1"/>
              </a:solidFill>
              <a:latin typeface="Inter Light" panose="02000403000000020004" charset="0"/>
              <a:cs typeface="Inter Light" panose="02000403000000020004" charset="0"/>
            </a:endParaRPr>
          </a:p>
          <a:p>
            <a:pPr algn="l"/>
            <a:r>
              <a:rPr lang="en-US" sz="1200" b="1">
                <a:solidFill>
                  <a:srgbClr val="00B050"/>
                </a:solidFill>
                <a:latin typeface="Inter Light" panose="02000403000000020004" charset="0"/>
                <a:cs typeface="Inter Light" panose="02000403000000020004" charset="0"/>
              </a:rPr>
              <a:t>Embedded Metric Format</a:t>
            </a:r>
            <a:r>
              <a:rPr lang="pt-PT" altLang="en-US" sz="1200" b="1">
                <a:solidFill>
                  <a:schemeClr val="bg1"/>
                </a:solidFill>
                <a:latin typeface="Inter Light" panose="02000403000000020004" charset="0"/>
                <a:cs typeface="Inter Light" panose="02000403000000020004" charset="0"/>
              </a:rPr>
              <a:t> (EMF)</a:t>
            </a:r>
            <a:endParaRPr lang="pt-PT" altLang="en-US" sz="1200" b="1">
              <a:solidFill>
                <a:schemeClr val="bg1"/>
              </a:solidFill>
              <a:latin typeface="Inter Light" panose="02000403000000020004" charset="0"/>
              <a:cs typeface="Inter Light" panose="02000403000000020004" charset="0"/>
            </a:endParaRPr>
          </a:p>
        </p:txBody>
      </p:sp>
      <p:sp>
        <p:nvSpPr>
          <p:cNvPr id="31" name="Text Box 30"/>
          <p:cNvSpPr txBox="1"/>
          <p:nvPr/>
        </p:nvSpPr>
        <p:spPr>
          <a:xfrm>
            <a:off x="9213215" y="631825"/>
            <a:ext cx="2252980" cy="368300"/>
          </a:xfrm>
          <a:prstGeom prst="rect">
            <a:avLst/>
          </a:prstGeom>
          <a:noFill/>
        </p:spPr>
        <p:txBody>
          <a:bodyPr wrap="none" rtlCol="0">
            <a:spAutoFit/>
          </a:bodyPr>
          <a:p>
            <a:pPr algn="l"/>
            <a:r>
              <a:rPr lang="en-US">
                <a:solidFill>
                  <a:schemeClr val="bg1"/>
                </a:solidFill>
                <a:latin typeface="Neuropolitical Rg" panose="020B0605020201080104" charset="0"/>
                <a:cs typeface="Neuropolitical Rg" panose="020B0605020201080104" charset="0"/>
                <a:sym typeface="+mn-ea"/>
              </a:rPr>
              <a:t>Best practices</a:t>
            </a:r>
            <a:endParaRPr lang="en-US">
              <a:solidFill>
                <a:schemeClr val="bg1"/>
              </a:solidFill>
              <a:latin typeface="Neuropolitical Rg" panose="020B0605020201080104" charset="0"/>
              <a:cs typeface="Neuropolitical Rg" panose="020B0605020201080104" charset="0"/>
              <a:sym typeface="+mn-ea"/>
            </a:endParaRPr>
          </a:p>
        </p:txBody>
      </p:sp>
      <p:cxnSp>
        <p:nvCxnSpPr>
          <p:cNvPr id="41" name="Straight Arrow Connector 40"/>
          <p:cNvCxnSpPr/>
          <p:nvPr/>
        </p:nvCxnSpPr>
        <p:spPr>
          <a:xfrm flipV="1">
            <a:off x="9169400" y="1285240"/>
            <a:ext cx="0" cy="849630"/>
          </a:xfrm>
          <a:prstGeom prst="straightConnector1">
            <a:avLst/>
          </a:prstGeom>
          <a:ln w="25400">
            <a:solidFill>
              <a:schemeClr val="accent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Rectangles 31"/>
          <p:cNvSpPr/>
          <p:nvPr/>
        </p:nvSpPr>
        <p:spPr>
          <a:xfrm>
            <a:off x="440690" y="635000"/>
            <a:ext cx="45720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893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sp>
        <p:nvSpPr>
          <p:cNvPr id="49" name="Rectangle 48"/>
          <p:cNvSpPr/>
          <p:nvPr/>
        </p:nvSpPr>
        <p:spPr>
          <a:xfrm>
            <a:off x="1372235" y="1252855"/>
            <a:ext cx="7625715" cy="43668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174815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002327" y="327570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5193" y="22741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031679" y="321500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945" y="22736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055803" y="327596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3761740" y="26549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670" y="265811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373347" y="1243648"/>
            <a:ext cx="381000" cy="381000"/>
          </a:xfrm>
          <a:prstGeom prst="rect">
            <a:avLst/>
          </a:prstGeom>
        </p:spPr>
      </p:pic>
      <p:cxnSp>
        <p:nvCxnSpPr>
          <p:cNvPr id="3" name="Straight Arrow Connector 2"/>
          <p:cNvCxnSpPr/>
          <p:nvPr/>
        </p:nvCxnSpPr>
        <p:spPr>
          <a:xfrm>
            <a:off x="1305560" y="2622550"/>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29"/>
          <p:cNvSpPr txBox="1">
            <a:spLocks noChangeArrowheads="1"/>
          </p:cNvSpPr>
          <p:nvPr/>
        </p:nvSpPr>
        <p:spPr bwMode="auto">
          <a:xfrm>
            <a:off x="5144581" y="2017819"/>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261105" y="28190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519517" y="15655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794755" y="212184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246380" y="6294120"/>
            <a:ext cx="1402080" cy="337820"/>
            <a:chOff x="388" y="9912"/>
            <a:chExt cx="2208" cy="532"/>
          </a:xfrm>
        </p:grpSpPr>
        <p:sp>
          <p:nvSpPr>
            <p:cNvPr id="2" name="Rectangles 1"/>
            <p:cNvSpPr/>
            <p:nvPr/>
          </p:nvSpPr>
          <p:spPr>
            <a:xfrm>
              <a:off x="388" y="9912"/>
              <a:ext cx="2208" cy="533"/>
            </a:xfrm>
            <a:prstGeom prst="rect">
              <a:avLst/>
            </a:prstGeom>
            <a:solidFill>
              <a:srgbClr val="FF9900">
                <a:alpha val="87000"/>
              </a:srgb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299200"/>
            <a:ext cx="1402080" cy="338455"/>
            <a:chOff x="388" y="9912"/>
            <a:chExt cx="2208" cy="533"/>
          </a:xfrm>
        </p:grpSpPr>
        <p:sp>
          <p:nvSpPr>
            <p:cNvPr id="10" name="Rectangles 9"/>
            <p:cNvSpPr/>
            <p:nvPr/>
          </p:nvSpPr>
          <p:spPr>
            <a:xfrm>
              <a:off x="388" y="9912"/>
              <a:ext cx="2208" cy="533"/>
            </a:xfrm>
            <a:prstGeom prst="rect">
              <a:avLst/>
            </a:prstGeom>
            <a:solidFill>
              <a:schemeClr val="accent1"/>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299200"/>
            <a:ext cx="1402080" cy="338455"/>
            <a:chOff x="388" y="9912"/>
            <a:chExt cx="2208" cy="533"/>
          </a:xfrm>
        </p:grpSpPr>
        <p:sp>
          <p:nvSpPr>
            <p:cNvPr id="18" name="Rectangles 17"/>
            <p:cNvSpPr/>
            <p:nvPr/>
          </p:nvSpPr>
          <p:spPr>
            <a:xfrm>
              <a:off x="388" y="9912"/>
              <a:ext cx="2208" cy="533"/>
            </a:xfrm>
            <a:prstGeom prst="rect">
              <a:avLst/>
            </a:prstGeom>
            <a:solidFill>
              <a:schemeClr val="accent1">
                <a:alpha val="0"/>
              </a:schemeClr>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637" y="9962"/>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04280"/>
            <a:ext cx="1402080" cy="338455"/>
            <a:chOff x="388" y="9912"/>
            <a:chExt cx="2208" cy="533"/>
          </a:xfrm>
        </p:grpSpPr>
        <p:sp>
          <p:nvSpPr>
            <p:cNvPr id="26" name="Rectangles 25"/>
            <p:cNvSpPr/>
            <p:nvPr/>
          </p:nvSpPr>
          <p:spPr>
            <a:xfrm>
              <a:off x="388" y="9912"/>
              <a:ext cx="2208" cy="533"/>
            </a:xfrm>
            <a:prstGeom prst="rect">
              <a:avLst/>
            </a:prstGeom>
            <a:solidFill>
              <a:schemeClr val="accent1">
                <a:alpha val="0"/>
              </a:schemeClr>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29920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40" name="Rectangle 39"/>
          <p:cNvSpPr/>
          <p:nvPr/>
        </p:nvSpPr>
        <p:spPr>
          <a:xfrm>
            <a:off x="169545" y="2240280"/>
            <a:ext cx="1118870"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86385" y="2241554"/>
            <a:ext cx="381000" cy="381000"/>
          </a:xfrm>
          <a:prstGeom prst="rect">
            <a:avLst/>
          </a:prstGeom>
        </p:spPr>
      </p:pic>
      <p:pic>
        <p:nvPicPr>
          <p:cNvPr id="113667" name="Graphic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2503" y="39512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2" name="TextBox 9"/>
          <p:cNvSpPr txBox="1">
            <a:spLocks noChangeArrowheads="1"/>
          </p:cNvSpPr>
          <p:nvPr/>
        </p:nvSpPr>
        <p:spPr bwMode="auto">
          <a:xfrm>
            <a:off x="4504055" y="4712335"/>
            <a:ext cx="12871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X-Ray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6933" y="39516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5495290" y="4713605"/>
            <a:ext cx="16554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Rectangle 41"/>
          <p:cNvSpPr/>
          <p:nvPr/>
        </p:nvSpPr>
        <p:spPr>
          <a:xfrm>
            <a:off x="4490720" y="3824605"/>
            <a:ext cx="2493010" cy="1302385"/>
          </a:xfrm>
          <a:prstGeom prst="rect">
            <a:avLst/>
          </a:prstGeom>
          <a:noFill/>
          <a:ln w="15875">
            <a:solidFill>
              <a:srgbClr val="D34BD9"/>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62" name="Freeform 61"/>
          <p:cNvSpPr/>
          <p:nvPr/>
        </p:nvSpPr>
        <p:spPr>
          <a:xfrm flipH="1" flipV="1">
            <a:off x="3228975" y="2997835"/>
            <a:ext cx="1251585" cy="14706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20" name="Graphic 17"/>
          <p:cNvPicPr>
            <a:picLocks noChangeAspect="1" noChangeArrowheads="1"/>
          </p:cNvPicPr>
          <p:nvPr/>
        </p:nvPicPr>
        <p:blipFill>
          <a:blip r:embed="rId13"/>
          <a:srcRect/>
          <a:stretch>
            <a:fillRect/>
          </a:stretch>
        </p:blipFill>
        <p:spPr bwMode="auto">
          <a:xfrm>
            <a:off x="2841621" y="22739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a:stCxn id="42" idx="0"/>
          </p:cNvCxnSpPr>
          <p:nvPr/>
        </p:nvCxnSpPr>
        <p:spPr>
          <a:xfrm flipV="1">
            <a:off x="5737225" y="3066415"/>
            <a:ext cx="0" cy="75819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121775" y="1214120"/>
            <a:ext cx="2980055" cy="1383665"/>
          </a:xfrm>
          <a:prstGeom prst="rect">
            <a:avLst/>
          </a:prstGeom>
          <a:noFill/>
          <a:ln cap="rnd">
            <a:noFill/>
          </a:ln>
        </p:spPr>
        <p:txBody>
          <a:bodyPr wrap="none" rtlCol="0">
            <a:spAutoFit/>
          </a:bodyPr>
          <a:p>
            <a:pPr algn="l"/>
            <a:r>
              <a:rPr lang="en-US" sz="1200" b="1">
                <a:solidFill>
                  <a:schemeClr val="bg1"/>
                </a:solidFill>
                <a:latin typeface="Inter Light" panose="02000403000000020004" charset="0"/>
                <a:cs typeface="Inter Light" panose="02000403000000020004" charset="0"/>
              </a:rPr>
              <a:t>Enable access logs, structure logs </a:t>
            </a:r>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and</a:t>
            </a:r>
            <a:r>
              <a:rPr lang="pt-PT" altLang="en-US" sz="1200" b="1">
                <a:solidFill>
                  <a:schemeClr val="bg1"/>
                </a:solidFill>
                <a:latin typeface="Inter Light" panose="02000403000000020004" charset="0"/>
                <a:cs typeface="Inter Light" panose="02000403000000020004" charset="0"/>
              </a:rPr>
              <a:t> </a:t>
            </a:r>
            <a:r>
              <a:rPr lang="en-US" sz="1200" b="1">
                <a:solidFill>
                  <a:schemeClr val="bg1"/>
                </a:solidFill>
                <a:latin typeface="Inter Light" panose="02000403000000020004" charset="0"/>
                <a:cs typeface="Inter Light" panose="02000403000000020004" charset="0"/>
              </a:rPr>
              <a:t>instrument your code</a:t>
            </a:r>
            <a:endParaRPr lang="en-US" sz="1200" b="1">
              <a:solidFill>
                <a:schemeClr val="bg1"/>
              </a:solidFill>
              <a:latin typeface="Inter Light" panose="02000403000000020004" charset="0"/>
              <a:cs typeface="Inter Light" panose="02000403000000020004" charset="0"/>
            </a:endParaRPr>
          </a:p>
          <a:p>
            <a:pPr algn="l"/>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Create metrics async with </a:t>
            </a:r>
            <a:r>
              <a:rPr lang="en-US" sz="1200" b="1">
                <a:solidFill>
                  <a:srgbClr val="00B050"/>
                </a:solidFill>
                <a:latin typeface="Inter Light" panose="02000403000000020004" charset="0"/>
                <a:cs typeface="Inter Light" panose="02000403000000020004" charset="0"/>
              </a:rPr>
              <a:t>CloudWatch</a:t>
            </a:r>
            <a:endParaRPr lang="en-US" sz="1200" b="1">
              <a:solidFill>
                <a:schemeClr val="bg1"/>
              </a:solidFill>
              <a:latin typeface="Inter Light" panose="02000403000000020004" charset="0"/>
              <a:cs typeface="Inter Light" panose="02000403000000020004" charset="0"/>
            </a:endParaRPr>
          </a:p>
          <a:p>
            <a:pPr algn="l"/>
            <a:r>
              <a:rPr lang="en-US" sz="1200" b="1">
                <a:solidFill>
                  <a:srgbClr val="00B050"/>
                </a:solidFill>
                <a:latin typeface="Inter Light" panose="02000403000000020004" charset="0"/>
                <a:cs typeface="Inter Light" panose="02000403000000020004" charset="0"/>
              </a:rPr>
              <a:t>Embedded Metric Format</a:t>
            </a:r>
            <a:r>
              <a:rPr lang="pt-PT" altLang="en-US" sz="1200" b="1">
                <a:solidFill>
                  <a:schemeClr val="bg1"/>
                </a:solidFill>
                <a:latin typeface="Inter Light" panose="02000403000000020004" charset="0"/>
                <a:cs typeface="Inter Light" panose="02000403000000020004" charset="0"/>
              </a:rPr>
              <a:t> (EMF)</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Regulate inbound access rates</a:t>
            </a:r>
            <a:endParaRPr lang="pt-PT" altLang="en-US" sz="1200" b="1">
              <a:solidFill>
                <a:schemeClr val="bg1"/>
              </a:solidFill>
              <a:latin typeface="Inter Light" panose="02000403000000020004" charset="0"/>
              <a:cs typeface="Inter Light" panose="02000403000000020004" charset="0"/>
            </a:endParaRPr>
          </a:p>
        </p:txBody>
      </p:sp>
      <p:sp>
        <p:nvSpPr>
          <p:cNvPr id="31" name="Text Box 30"/>
          <p:cNvSpPr txBox="1"/>
          <p:nvPr/>
        </p:nvSpPr>
        <p:spPr>
          <a:xfrm>
            <a:off x="9213215" y="631825"/>
            <a:ext cx="2252980" cy="368300"/>
          </a:xfrm>
          <a:prstGeom prst="rect">
            <a:avLst/>
          </a:prstGeom>
          <a:noFill/>
        </p:spPr>
        <p:txBody>
          <a:bodyPr wrap="none" rtlCol="0">
            <a:spAutoFit/>
          </a:bodyPr>
          <a:p>
            <a:pPr algn="l"/>
            <a:r>
              <a:rPr lang="en-US">
                <a:solidFill>
                  <a:schemeClr val="bg1"/>
                </a:solidFill>
                <a:latin typeface="Neuropolitical Rg" panose="020B0605020201080104" charset="0"/>
                <a:cs typeface="Neuropolitical Rg" panose="020B0605020201080104" charset="0"/>
                <a:sym typeface="+mn-ea"/>
              </a:rPr>
              <a:t>Best practices</a:t>
            </a:r>
            <a:endParaRPr lang="en-US">
              <a:solidFill>
                <a:schemeClr val="bg1"/>
              </a:solidFill>
              <a:latin typeface="Neuropolitical Rg" panose="020B0605020201080104" charset="0"/>
              <a:cs typeface="Neuropolitical Rg" panose="020B0605020201080104" charset="0"/>
              <a:sym typeface="+mn-ea"/>
            </a:endParaRPr>
          </a:p>
        </p:txBody>
      </p:sp>
      <p:cxnSp>
        <p:nvCxnSpPr>
          <p:cNvPr id="41" name="Straight Arrow Connector 40"/>
          <p:cNvCxnSpPr/>
          <p:nvPr/>
        </p:nvCxnSpPr>
        <p:spPr>
          <a:xfrm flipV="1">
            <a:off x="9169400" y="1285240"/>
            <a:ext cx="0" cy="849630"/>
          </a:xfrm>
          <a:prstGeom prst="straightConnector1">
            <a:avLst/>
          </a:prstGeom>
          <a:ln w="25400">
            <a:solidFill>
              <a:schemeClr val="accent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 Box 31"/>
          <p:cNvSpPr txBox="1"/>
          <p:nvPr/>
        </p:nvSpPr>
        <p:spPr>
          <a:xfrm>
            <a:off x="429895" y="2658110"/>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cxnSp>
        <p:nvCxnSpPr>
          <p:cNvPr id="33" name="Straight Arrow Connector 32"/>
          <p:cNvCxnSpPr/>
          <p:nvPr/>
        </p:nvCxnSpPr>
        <p:spPr>
          <a:xfrm flipV="1">
            <a:off x="9169400" y="2326640"/>
            <a:ext cx="5080" cy="252095"/>
          </a:xfrm>
          <a:prstGeom prst="straightConnector1">
            <a:avLst/>
          </a:prstGeom>
          <a:ln w="25400">
            <a:solidFill>
              <a:srgbClr val="527FF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4" name="Rectangles 33"/>
          <p:cNvSpPr/>
          <p:nvPr/>
        </p:nvSpPr>
        <p:spPr>
          <a:xfrm>
            <a:off x="440690" y="635000"/>
            <a:ext cx="45720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845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sp>
        <p:nvSpPr>
          <p:cNvPr id="49" name="Rectangle 48"/>
          <p:cNvSpPr/>
          <p:nvPr/>
        </p:nvSpPr>
        <p:spPr>
          <a:xfrm>
            <a:off x="1372235" y="775335"/>
            <a:ext cx="7625715" cy="53213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1748155" y="80454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002327" y="41234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5193" y="3121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031679" y="406273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945" y="31213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055803" y="3885565"/>
            <a:ext cx="22796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3761740" y="35026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670" y="35058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373347" y="767398"/>
            <a:ext cx="381000" cy="381000"/>
          </a:xfrm>
          <a:prstGeom prst="rect">
            <a:avLst/>
          </a:prstGeom>
        </p:spPr>
      </p:pic>
      <p:cxnSp>
        <p:nvCxnSpPr>
          <p:cNvPr id="3" name="Straight Arrow Connector 2"/>
          <p:cNvCxnSpPr/>
          <p:nvPr/>
        </p:nvCxnSpPr>
        <p:spPr>
          <a:xfrm>
            <a:off x="1305560" y="3470275"/>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29"/>
          <p:cNvSpPr txBox="1">
            <a:spLocks noChangeArrowheads="1"/>
          </p:cNvSpPr>
          <p:nvPr/>
        </p:nvSpPr>
        <p:spPr bwMode="auto">
          <a:xfrm>
            <a:off x="5373181" y="2865544"/>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261105" y="36668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757642" y="25466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794755" y="296957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246380" y="6294120"/>
            <a:ext cx="1402080" cy="337820"/>
            <a:chOff x="388" y="9912"/>
            <a:chExt cx="2208" cy="532"/>
          </a:xfrm>
        </p:grpSpPr>
        <p:sp>
          <p:nvSpPr>
            <p:cNvPr id="2" name="Rectangles 1"/>
            <p:cNvSpPr/>
            <p:nvPr/>
          </p:nvSpPr>
          <p:spPr>
            <a:xfrm>
              <a:off x="388" y="9912"/>
              <a:ext cx="2208" cy="533"/>
            </a:xfrm>
            <a:prstGeom prst="rect">
              <a:avLst/>
            </a:prstGeom>
            <a:solidFill>
              <a:srgbClr val="FF9900">
                <a:alpha val="87000"/>
              </a:srgb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299200"/>
            <a:ext cx="1402080" cy="338455"/>
            <a:chOff x="388" y="9912"/>
            <a:chExt cx="2208" cy="533"/>
          </a:xfrm>
        </p:grpSpPr>
        <p:sp>
          <p:nvSpPr>
            <p:cNvPr id="10" name="Rectangles 9"/>
            <p:cNvSpPr/>
            <p:nvPr/>
          </p:nvSpPr>
          <p:spPr>
            <a:xfrm>
              <a:off x="388" y="9912"/>
              <a:ext cx="2208" cy="533"/>
            </a:xfrm>
            <a:prstGeom prst="rect">
              <a:avLst/>
            </a:prstGeom>
            <a:solidFill>
              <a:schemeClr val="accent1"/>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299200"/>
            <a:ext cx="1402080" cy="338455"/>
            <a:chOff x="388" y="9912"/>
            <a:chExt cx="2208" cy="533"/>
          </a:xfrm>
        </p:grpSpPr>
        <p:sp>
          <p:nvSpPr>
            <p:cNvPr id="18" name="Rectangles 17"/>
            <p:cNvSpPr/>
            <p:nvPr/>
          </p:nvSpPr>
          <p:spPr>
            <a:xfrm>
              <a:off x="388" y="9912"/>
              <a:ext cx="2208" cy="533"/>
            </a:xfrm>
            <a:prstGeom prst="rect">
              <a:avLst/>
            </a:prstGeom>
            <a:solidFill>
              <a:srgbClr val="D34BD9"/>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829" y="9994"/>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04280"/>
            <a:ext cx="1402080" cy="338455"/>
            <a:chOff x="388" y="9912"/>
            <a:chExt cx="2208" cy="533"/>
          </a:xfrm>
        </p:grpSpPr>
        <p:sp>
          <p:nvSpPr>
            <p:cNvPr id="26" name="Rectangles 25"/>
            <p:cNvSpPr/>
            <p:nvPr/>
          </p:nvSpPr>
          <p:spPr>
            <a:xfrm>
              <a:off x="388" y="9912"/>
              <a:ext cx="2208" cy="533"/>
            </a:xfrm>
            <a:prstGeom prst="rect">
              <a:avLst/>
            </a:prstGeom>
            <a:solidFill>
              <a:schemeClr val="accent1">
                <a:alpha val="0"/>
              </a:schemeClr>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29920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40" name="Rectangle 39"/>
          <p:cNvSpPr/>
          <p:nvPr/>
        </p:nvSpPr>
        <p:spPr>
          <a:xfrm>
            <a:off x="246380" y="308800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86385" y="3089279"/>
            <a:ext cx="381000" cy="381000"/>
          </a:xfrm>
          <a:prstGeom prst="rect">
            <a:avLst/>
          </a:prstGeom>
        </p:spPr>
      </p:pic>
      <p:pic>
        <p:nvPicPr>
          <p:cNvPr id="113667" name="Graphic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2503" y="4799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2" name="TextBox 9"/>
          <p:cNvSpPr txBox="1">
            <a:spLocks noChangeArrowheads="1"/>
          </p:cNvSpPr>
          <p:nvPr/>
        </p:nvSpPr>
        <p:spPr bwMode="auto">
          <a:xfrm>
            <a:off x="4504055" y="5560060"/>
            <a:ext cx="12871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X-Ray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6933" y="4799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5495290" y="5561330"/>
            <a:ext cx="16554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Rectangle 41"/>
          <p:cNvSpPr/>
          <p:nvPr/>
        </p:nvSpPr>
        <p:spPr>
          <a:xfrm>
            <a:off x="4490720" y="4672330"/>
            <a:ext cx="2493010" cy="1302385"/>
          </a:xfrm>
          <a:prstGeom prst="rect">
            <a:avLst/>
          </a:prstGeom>
          <a:noFill/>
          <a:ln w="15875">
            <a:solidFill>
              <a:srgbClr val="D34BD9"/>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62" name="Freeform 61"/>
          <p:cNvSpPr/>
          <p:nvPr/>
        </p:nvSpPr>
        <p:spPr>
          <a:xfrm flipH="1" flipV="1">
            <a:off x="3228975" y="3845560"/>
            <a:ext cx="1251585" cy="14706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20" name="Graphic 17"/>
          <p:cNvPicPr>
            <a:picLocks noChangeAspect="1" noChangeArrowheads="1"/>
          </p:cNvPicPr>
          <p:nvPr/>
        </p:nvPicPr>
        <p:blipFill>
          <a:blip r:embed="rId13"/>
          <a:srcRect/>
          <a:stretch>
            <a:fillRect/>
          </a:stretch>
        </p:blipFill>
        <p:spPr bwMode="auto">
          <a:xfrm>
            <a:off x="2841621" y="31216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a:stCxn id="42" idx="0"/>
          </p:cNvCxnSpPr>
          <p:nvPr/>
        </p:nvCxnSpPr>
        <p:spPr>
          <a:xfrm flipV="1">
            <a:off x="5737225" y="3914140"/>
            <a:ext cx="0" cy="75819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121775" y="1214120"/>
            <a:ext cx="2980055" cy="1938020"/>
          </a:xfrm>
          <a:prstGeom prst="rect">
            <a:avLst/>
          </a:prstGeom>
          <a:noFill/>
          <a:ln cap="rnd">
            <a:noFill/>
          </a:ln>
        </p:spPr>
        <p:txBody>
          <a:bodyPr wrap="none" rtlCol="0">
            <a:spAutoFit/>
          </a:bodyPr>
          <a:p>
            <a:pPr algn="l"/>
            <a:r>
              <a:rPr lang="en-US" sz="1200" b="1">
                <a:solidFill>
                  <a:schemeClr val="bg1"/>
                </a:solidFill>
                <a:latin typeface="Inter Light" panose="02000403000000020004" charset="0"/>
                <a:cs typeface="Inter Light" panose="02000403000000020004" charset="0"/>
              </a:rPr>
              <a:t>Enable access logs, structure logs </a:t>
            </a:r>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and</a:t>
            </a:r>
            <a:r>
              <a:rPr lang="pt-PT" altLang="en-US" sz="1200" b="1">
                <a:solidFill>
                  <a:schemeClr val="bg1"/>
                </a:solidFill>
                <a:latin typeface="Inter Light" panose="02000403000000020004" charset="0"/>
                <a:cs typeface="Inter Light" panose="02000403000000020004" charset="0"/>
              </a:rPr>
              <a:t> </a:t>
            </a:r>
            <a:r>
              <a:rPr lang="en-US" sz="1200" b="1">
                <a:solidFill>
                  <a:schemeClr val="bg1"/>
                </a:solidFill>
                <a:latin typeface="Inter Light" panose="02000403000000020004" charset="0"/>
                <a:cs typeface="Inter Light" panose="02000403000000020004" charset="0"/>
              </a:rPr>
              <a:t>instrument your code</a:t>
            </a:r>
            <a:endParaRPr lang="en-US" sz="1200" b="1">
              <a:solidFill>
                <a:schemeClr val="bg1"/>
              </a:solidFill>
              <a:latin typeface="Inter Light" panose="02000403000000020004" charset="0"/>
              <a:cs typeface="Inter Light" panose="02000403000000020004" charset="0"/>
            </a:endParaRPr>
          </a:p>
          <a:p>
            <a:pPr algn="l"/>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Create metrics async with </a:t>
            </a:r>
            <a:r>
              <a:rPr lang="en-US" sz="1200" b="1">
                <a:solidFill>
                  <a:srgbClr val="00B050"/>
                </a:solidFill>
                <a:latin typeface="Inter Light" panose="02000403000000020004" charset="0"/>
                <a:cs typeface="Inter Light" panose="02000403000000020004" charset="0"/>
              </a:rPr>
              <a:t>CloudWatch</a:t>
            </a:r>
            <a:endParaRPr lang="en-US" sz="1200" b="1">
              <a:solidFill>
                <a:schemeClr val="bg1"/>
              </a:solidFill>
              <a:latin typeface="Inter Light" panose="02000403000000020004" charset="0"/>
              <a:cs typeface="Inter Light" panose="02000403000000020004" charset="0"/>
            </a:endParaRPr>
          </a:p>
          <a:p>
            <a:pPr algn="l"/>
            <a:r>
              <a:rPr lang="en-US" sz="1200" b="1">
                <a:solidFill>
                  <a:srgbClr val="00B050"/>
                </a:solidFill>
                <a:latin typeface="Inter Light" panose="02000403000000020004" charset="0"/>
                <a:cs typeface="Inter Light" panose="02000403000000020004" charset="0"/>
              </a:rPr>
              <a:t>Embedded Metric Format</a:t>
            </a:r>
            <a:r>
              <a:rPr lang="pt-PT" altLang="en-US" sz="1200" b="1">
                <a:solidFill>
                  <a:schemeClr val="bg1"/>
                </a:solidFill>
                <a:latin typeface="Inter Light" panose="02000403000000020004" charset="0"/>
                <a:cs typeface="Inter Light" panose="02000403000000020004" charset="0"/>
              </a:rPr>
              <a:t> (EMF)</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Regulate inbound access rates</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Authorize consumers. Manage secrets</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with </a:t>
            </a:r>
            <a:r>
              <a:rPr lang="pt-PT" altLang="en-US" sz="1200" b="1">
                <a:solidFill>
                  <a:srgbClr val="00B050"/>
                </a:solidFill>
                <a:latin typeface="Inter Light" panose="02000403000000020004" charset="0"/>
                <a:cs typeface="Inter Light" panose="02000403000000020004" charset="0"/>
              </a:rPr>
              <a:t>AWS Secrets Manager</a:t>
            </a:r>
            <a:endParaRPr lang="pt-PT" altLang="en-US" sz="1200" b="1">
              <a:solidFill>
                <a:srgbClr val="00B050"/>
              </a:solidFill>
              <a:latin typeface="Inter Light" panose="02000403000000020004" charset="0"/>
              <a:cs typeface="Inter Light" panose="02000403000000020004" charset="0"/>
            </a:endParaRPr>
          </a:p>
        </p:txBody>
      </p:sp>
      <p:sp>
        <p:nvSpPr>
          <p:cNvPr id="31" name="Text Box 30"/>
          <p:cNvSpPr txBox="1"/>
          <p:nvPr/>
        </p:nvSpPr>
        <p:spPr>
          <a:xfrm>
            <a:off x="9213215" y="631825"/>
            <a:ext cx="2252980" cy="368300"/>
          </a:xfrm>
          <a:prstGeom prst="rect">
            <a:avLst/>
          </a:prstGeom>
          <a:noFill/>
        </p:spPr>
        <p:txBody>
          <a:bodyPr wrap="none" rtlCol="0">
            <a:spAutoFit/>
          </a:bodyPr>
          <a:p>
            <a:pPr algn="l"/>
            <a:r>
              <a:rPr lang="en-US">
                <a:solidFill>
                  <a:schemeClr val="bg1"/>
                </a:solidFill>
                <a:latin typeface="Neuropolitical Rg" panose="020B0605020201080104" charset="0"/>
                <a:cs typeface="Neuropolitical Rg" panose="020B0605020201080104" charset="0"/>
                <a:sym typeface="+mn-ea"/>
              </a:rPr>
              <a:t>Best practices</a:t>
            </a:r>
            <a:endParaRPr lang="en-US">
              <a:solidFill>
                <a:schemeClr val="bg1"/>
              </a:solidFill>
              <a:latin typeface="Neuropolitical Rg" panose="020B0605020201080104" charset="0"/>
              <a:cs typeface="Neuropolitical Rg" panose="020B0605020201080104" charset="0"/>
              <a:sym typeface="+mn-ea"/>
            </a:endParaRPr>
          </a:p>
        </p:txBody>
      </p:sp>
      <p:cxnSp>
        <p:nvCxnSpPr>
          <p:cNvPr id="41" name="Straight Arrow Connector 40"/>
          <p:cNvCxnSpPr/>
          <p:nvPr/>
        </p:nvCxnSpPr>
        <p:spPr>
          <a:xfrm flipV="1">
            <a:off x="9169400" y="1285240"/>
            <a:ext cx="0" cy="849630"/>
          </a:xfrm>
          <a:prstGeom prst="straightConnector1">
            <a:avLst/>
          </a:prstGeom>
          <a:ln w="25400">
            <a:solidFill>
              <a:schemeClr val="accent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 Box 31"/>
          <p:cNvSpPr txBox="1"/>
          <p:nvPr/>
        </p:nvSpPr>
        <p:spPr>
          <a:xfrm>
            <a:off x="429895" y="350583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cxnSp>
        <p:nvCxnSpPr>
          <p:cNvPr id="33" name="Straight Arrow Connector 32"/>
          <p:cNvCxnSpPr/>
          <p:nvPr/>
        </p:nvCxnSpPr>
        <p:spPr>
          <a:xfrm flipV="1">
            <a:off x="9169400" y="2326640"/>
            <a:ext cx="5080" cy="252095"/>
          </a:xfrm>
          <a:prstGeom prst="straightConnector1">
            <a:avLst/>
          </a:prstGeom>
          <a:ln w="25400">
            <a:solidFill>
              <a:srgbClr val="527FF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9174480" y="2708910"/>
            <a:ext cx="5080" cy="372745"/>
          </a:xfrm>
          <a:prstGeom prst="straightConnector1">
            <a:avLst/>
          </a:prstGeom>
          <a:ln w="25400">
            <a:solidFill>
              <a:srgbClr val="D34BD9"/>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22575" y="1372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2446020" y="2134870"/>
            <a:ext cx="152019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6915" name="Graphic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59400" y="13652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23" name="TextBox 11"/>
          <p:cNvSpPr txBox="1">
            <a:spLocks noChangeArrowheads="1"/>
          </p:cNvSpPr>
          <p:nvPr/>
        </p:nvSpPr>
        <p:spPr bwMode="auto">
          <a:xfrm>
            <a:off x="4487863" y="212725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Secrets Manager</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6" name="Straight Arrow Connector 35"/>
          <p:cNvCxnSpPr>
            <a:stCxn id="163851" idx="0"/>
          </p:cNvCxnSpPr>
          <p:nvPr/>
        </p:nvCxnSpPr>
        <p:spPr>
          <a:xfrm>
            <a:off x="3206115" y="2134870"/>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761990" y="2138045"/>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8" name="Rectangles 37"/>
          <p:cNvSpPr/>
          <p:nvPr/>
        </p:nvSpPr>
        <p:spPr>
          <a:xfrm>
            <a:off x="440690" y="635000"/>
            <a:ext cx="45720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440055" y="160020"/>
            <a:ext cx="3532505" cy="398780"/>
          </a:xfrm>
          <a:prstGeom prst="rect">
            <a:avLst/>
          </a:prstGeom>
          <a:noFill/>
        </p:spPr>
        <p:txBody>
          <a:bodyPr wrap="none" rtlCol="0">
            <a:spAutoFit/>
          </a:bodyPr>
          <a:p>
            <a:pPr algn="l"/>
            <a:r>
              <a:rPr lang="pt-PT" altLang="en-US" sz="2000" b="1" dirty="0">
                <a:solidFill>
                  <a:schemeClr val="bg1"/>
                </a:solidFill>
                <a:sym typeface="+mn-ea"/>
              </a:rPr>
              <a:t>Prerequisites and Tools</a:t>
            </a:r>
            <a:endParaRPr lang="pt-PT" altLang="en-US" sz="2000" b="1">
              <a:solidFill>
                <a:schemeClr val="bg1"/>
              </a:solidFill>
            </a:endParaRPr>
          </a:p>
        </p:txBody>
      </p:sp>
      <p:sp>
        <p:nvSpPr>
          <p:cNvPr id="2" name="Text Box 1"/>
          <p:cNvSpPr txBox="1"/>
          <p:nvPr/>
        </p:nvSpPr>
        <p:spPr>
          <a:xfrm>
            <a:off x="525780" y="1101090"/>
            <a:ext cx="7098665" cy="2061210"/>
          </a:xfrm>
          <a:prstGeom prst="rect">
            <a:avLst/>
          </a:prstGeom>
          <a:noFill/>
        </p:spPr>
        <p:txBody>
          <a:bodyPr wrap="square" rtlCol="0">
            <a:spAutoFit/>
          </a:bodyPr>
          <a:p>
            <a:pPr indent="0" algn="l">
              <a:buFont typeface="Arial" panose="02080604020202020204" pitchFamily="34" charset="0"/>
              <a:buNone/>
            </a:pPr>
            <a:r>
              <a:rPr lang="pt-PT" altLang="en-US" sz="1600">
                <a:solidFill>
                  <a:schemeClr val="bg1"/>
                </a:solidFill>
                <a:sym typeface="+mn-ea"/>
              </a:rPr>
              <a:t>6</a:t>
            </a:r>
            <a:r>
              <a:rPr lang="en-US" sz="1600">
                <a:solidFill>
                  <a:schemeClr val="bg1"/>
                </a:solidFill>
                <a:sym typeface="+mn-ea"/>
              </a:rPr>
              <a:t> main Prerequisites;</a:t>
            </a:r>
            <a:endParaRPr lang="en-US" sz="1600">
              <a:solidFill>
                <a:schemeClr val="bg1"/>
              </a:solidFill>
              <a:sym typeface="+mn-ea"/>
            </a:endParaRPr>
          </a:p>
          <a:p>
            <a:pPr indent="0" algn="l">
              <a:buFont typeface="Arial" panose="02080604020202020204" pitchFamily="34" charset="0"/>
              <a:buNone/>
            </a:pPr>
            <a:endParaRPr lang="en-US" sz="1600">
              <a:solidFill>
                <a:schemeClr val="bg1"/>
              </a:solidFill>
            </a:endParaRPr>
          </a:p>
          <a:p>
            <a:pPr marL="457200" indent="-457200" algn="l">
              <a:buAutoNum type="arabicPeriod"/>
            </a:pPr>
            <a:r>
              <a:rPr lang="en-US" sz="1600">
                <a:solidFill>
                  <a:schemeClr val="bg1"/>
                </a:solidFill>
                <a:sym typeface="+mn-ea"/>
              </a:rPr>
              <a:t>AWS Account and User</a:t>
            </a:r>
            <a:endParaRPr lang="en-US" sz="1600">
              <a:solidFill>
                <a:schemeClr val="bg1"/>
              </a:solidFill>
            </a:endParaRPr>
          </a:p>
          <a:p>
            <a:pPr marL="457200" indent="-457200" algn="l">
              <a:buAutoNum type="arabicPeriod"/>
            </a:pPr>
            <a:r>
              <a:rPr lang="en-US" sz="1600">
                <a:solidFill>
                  <a:schemeClr val="bg1"/>
                </a:solidFill>
                <a:sym typeface="+mn-ea"/>
              </a:rPr>
              <a:t>AWS CLI</a:t>
            </a:r>
            <a:endParaRPr lang="en-US" sz="1600">
              <a:solidFill>
                <a:schemeClr val="bg1"/>
              </a:solidFill>
            </a:endParaRPr>
          </a:p>
          <a:p>
            <a:pPr marL="457200" indent="-457200" algn="l">
              <a:buAutoNum type="arabicPeriod"/>
            </a:pPr>
            <a:r>
              <a:rPr lang="pt-PT" altLang="en-US" sz="1600">
                <a:solidFill>
                  <a:schemeClr val="bg1"/>
                </a:solidFill>
                <a:sym typeface="+mn-ea"/>
              </a:rPr>
              <a:t>Python 3.10</a:t>
            </a:r>
            <a:endParaRPr lang="en-US" sz="1600">
              <a:solidFill>
                <a:schemeClr val="bg1"/>
              </a:solidFill>
            </a:endParaRPr>
          </a:p>
          <a:p>
            <a:pPr marL="457200" indent="-457200" algn="l">
              <a:buAutoNum type="arabicPeriod"/>
            </a:pPr>
            <a:r>
              <a:rPr lang="en-US" sz="1600">
                <a:solidFill>
                  <a:schemeClr val="bg1"/>
                </a:solidFill>
                <a:sym typeface="+mn-ea"/>
              </a:rPr>
              <a:t>IDE for your programming language</a:t>
            </a:r>
            <a:r>
              <a:rPr lang="pt-PT" altLang="en-US" sz="1600">
                <a:solidFill>
                  <a:schemeClr val="bg1"/>
                </a:solidFill>
                <a:sym typeface="+mn-ea"/>
              </a:rPr>
              <a:t> </a:t>
            </a:r>
            <a:r>
              <a:rPr lang="en-US" sz="1600">
                <a:solidFill>
                  <a:schemeClr val="bg1"/>
                </a:solidFill>
                <a:sym typeface="+mn-ea"/>
              </a:rPr>
              <a:t>= Visual Studio Code</a:t>
            </a:r>
            <a:endParaRPr lang="en-US" sz="1600">
              <a:solidFill>
                <a:schemeClr val="bg1"/>
              </a:solidFill>
              <a:sym typeface="+mn-ea"/>
            </a:endParaRPr>
          </a:p>
          <a:p>
            <a:pPr marL="457200" indent="-457200" algn="l">
              <a:buAutoNum type="arabicPeriod"/>
            </a:pPr>
            <a:r>
              <a:rPr lang="en-US" sz="1600">
                <a:solidFill>
                  <a:schemeClr val="bg1"/>
                </a:solidFill>
                <a:sym typeface="+mn-ea"/>
              </a:rPr>
              <a:t>IDE for your programming language</a:t>
            </a:r>
            <a:r>
              <a:rPr lang="pt-PT" altLang="en-US" sz="1600">
                <a:solidFill>
                  <a:schemeClr val="bg1"/>
                </a:solidFill>
                <a:sym typeface="+mn-ea"/>
              </a:rPr>
              <a:t> </a:t>
            </a:r>
            <a:r>
              <a:rPr lang="en-US" sz="1600">
                <a:solidFill>
                  <a:schemeClr val="bg1"/>
                </a:solidFill>
                <a:sym typeface="+mn-ea"/>
              </a:rPr>
              <a:t>= </a:t>
            </a:r>
            <a:r>
              <a:rPr lang="pt-PT" altLang="en-US" sz="1600">
                <a:solidFill>
                  <a:schemeClr val="bg1"/>
                </a:solidFill>
                <a:sym typeface="+mn-ea"/>
              </a:rPr>
              <a:t>Intellij IDE</a:t>
            </a:r>
            <a:endParaRPr lang="en-US" sz="1600">
              <a:solidFill>
                <a:schemeClr val="bg1"/>
              </a:solidFill>
            </a:endParaRPr>
          </a:p>
          <a:p>
            <a:pPr marL="457200" indent="-457200" algn="l">
              <a:buAutoNum type="arabicPeriod"/>
            </a:pPr>
            <a:r>
              <a:rPr lang="en-US" sz="1600">
                <a:solidFill>
                  <a:schemeClr val="bg1"/>
                </a:solidFill>
                <a:sym typeface="+mn-ea"/>
              </a:rPr>
              <a:t>Postman</a:t>
            </a:r>
            <a:endParaRPr lang="en-US" sz="1600">
              <a:solidFill>
                <a:schemeClr val="bg1"/>
              </a:solidFill>
            </a:endParaRPr>
          </a:p>
        </p:txBody>
      </p:sp>
      <p:sp>
        <p:nvSpPr>
          <p:cNvPr id="15" name="Rectangles 14"/>
          <p:cNvSpPr/>
          <p:nvPr/>
        </p:nvSpPr>
        <p:spPr>
          <a:xfrm>
            <a:off x="525780" y="61595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798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sp>
        <p:nvSpPr>
          <p:cNvPr id="49" name="Rectangle 48"/>
          <p:cNvSpPr/>
          <p:nvPr/>
        </p:nvSpPr>
        <p:spPr>
          <a:xfrm>
            <a:off x="1372235" y="775335"/>
            <a:ext cx="7625715" cy="53213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1748155" y="80454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002327" y="41234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5193" y="3121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031679" y="406273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945" y="304704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486015" y="3761740"/>
            <a:ext cx="1414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3761740" y="35026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670" y="3505835"/>
            <a:ext cx="12223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373347" y="767398"/>
            <a:ext cx="381000" cy="381000"/>
          </a:xfrm>
          <a:prstGeom prst="rect">
            <a:avLst/>
          </a:prstGeom>
        </p:spPr>
      </p:pic>
      <p:cxnSp>
        <p:nvCxnSpPr>
          <p:cNvPr id="3" name="Straight Arrow Connector 2"/>
          <p:cNvCxnSpPr/>
          <p:nvPr/>
        </p:nvCxnSpPr>
        <p:spPr>
          <a:xfrm>
            <a:off x="1305560" y="3470275"/>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29"/>
          <p:cNvSpPr txBox="1">
            <a:spLocks noChangeArrowheads="1"/>
          </p:cNvSpPr>
          <p:nvPr/>
        </p:nvSpPr>
        <p:spPr bwMode="auto">
          <a:xfrm>
            <a:off x="5373181" y="2865544"/>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261105" y="36668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757642" y="25466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571235" y="299433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246380" y="6294120"/>
            <a:ext cx="1402080" cy="337820"/>
            <a:chOff x="388" y="9912"/>
            <a:chExt cx="2208" cy="532"/>
          </a:xfrm>
        </p:grpSpPr>
        <p:sp>
          <p:nvSpPr>
            <p:cNvPr id="2" name="Rectangles 1"/>
            <p:cNvSpPr/>
            <p:nvPr/>
          </p:nvSpPr>
          <p:spPr>
            <a:xfrm>
              <a:off x="388" y="9912"/>
              <a:ext cx="2208" cy="533"/>
            </a:xfrm>
            <a:prstGeom prst="rect">
              <a:avLst/>
            </a:prstGeom>
            <a:solidFill>
              <a:srgbClr val="FF9900">
                <a:alpha val="87000"/>
              </a:srgb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299200"/>
            <a:ext cx="1402080" cy="338455"/>
            <a:chOff x="388" y="9912"/>
            <a:chExt cx="2208" cy="533"/>
          </a:xfrm>
        </p:grpSpPr>
        <p:sp>
          <p:nvSpPr>
            <p:cNvPr id="10" name="Rectangles 9"/>
            <p:cNvSpPr/>
            <p:nvPr/>
          </p:nvSpPr>
          <p:spPr>
            <a:xfrm>
              <a:off x="388" y="9912"/>
              <a:ext cx="2208" cy="533"/>
            </a:xfrm>
            <a:prstGeom prst="rect">
              <a:avLst/>
            </a:prstGeom>
            <a:solidFill>
              <a:schemeClr val="accent1"/>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299200"/>
            <a:ext cx="1402080" cy="338455"/>
            <a:chOff x="388" y="9912"/>
            <a:chExt cx="2208" cy="533"/>
          </a:xfrm>
        </p:grpSpPr>
        <p:sp>
          <p:nvSpPr>
            <p:cNvPr id="18" name="Rectangles 17"/>
            <p:cNvSpPr/>
            <p:nvPr/>
          </p:nvSpPr>
          <p:spPr>
            <a:xfrm>
              <a:off x="388" y="9912"/>
              <a:ext cx="2208" cy="533"/>
            </a:xfrm>
            <a:prstGeom prst="rect">
              <a:avLst/>
            </a:prstGeom>
            <a:solidFill>
              <a:srgbClr val="D34BD9"/>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829" y="9994"/>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04280"/>
            <a:ext cx="1402080" cy="338455"/>
            <a:chOff x="388" y="9912"/>
            <a:chExt cx="2208" cy="533"/>
          </a:xfrm>
        </p:grpSpPr>
        <p:sp>
          <p:nvSpPr>
            <p:cNvPr id="26" name="Rectangles 25"/>
            <p:cNvSpPr/>
            <p:nvPr/>
          </p:nvSpPr>
          <p:spPr>
            <a:xfrm>
              <a:off x="388" y="9912"/>
              <a:ext cx="2208" cy="533"/>
            </a:xfrm>
            <a:prstGeom prst="rect">
              <a:avLst/>
            </a:prstGeom>
            <a:solidFill>
              <a:srgbClr val="2AAFB4"/>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299200"/>
            <a:ext cx="1402080" cy="338455"/>
            <a:chOff x="388" y="9912"/>
            <a:chExt cx="2208" cy="533"/>
          </a:xfrm>
        </p:grpSpPr>
        <p:sp>
          <p:nvSpPr>
            <p:cNvPr id="29" name="Rectangles 28"/>
            <p:cNvSpPr/>
            <p:nvPr/>
          </p:nvSpPr>
          <p:spPr>
            <a:xfrm>
              <a:off x="388" y="9912"/>
              <a:ext cx="2208" cy="533"/>
            </a:xfrm>
            <a:prstGeom prst="rect">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40" name="Rectangle 39"/>
          <p:cNvSpPr/>
          <p:nvPr/>
        </p:nvSpPr>
        <p:spPr>
          <a:xfrm>
            <a:off x="246380" y="308800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86385" y="3089279"/>
            <a:ext cx="381000" cy="381000"/>
          </a:xfrm>
          <a:prstGeom prst="rect">
            <a:avLst/>
          </a:prstGeom>
        </p:spPr>
      </p:pic>
      <p:pic>
        <p:nvPicPr>
          <p:cNvPr id="113667" name="Graphic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2503" y="4799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2" name="TextBox 9"/>
          <p:cNvSpPr txBox="1">
            <a:spLocks noChangeArrowheads="1"/>
          </p:cNvSpPr>
          <p:nvPr/>
        </p:nvSpPr>
        <p:spPr bwMode="auto">
          <a:xfrm>
            <a:off x="4504055" y="5560060"/>
            <a:ext cx="12871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X-Ray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6933" y="4799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5495290" y="5561330"/>
            <a:ext cx="16554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Rectangle 41"/>
          <p:cNvSpPr/>
          <p:nvPr/>
        </p:nvSpPr>
        <p:spPr>
          <a:xfrm>
            <a:off x="4490720" y="4672330"/>
            <a:ext cx="2493010" cy="1302385"/>
          </a:xfrm>
          <a:prstGeom prst="rect">
            <a:avLst/>
          </a:prstGeom>
          <a:noFill/>
          <a:ln w="15875">
            <a:solidFill>
              <a:srgbClr val="D34BD9"/>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62" name="Freeform 61"/>
          <p:cNvSpPr/>
          <p:nvPr/>
        </p:nvSpPr>
        <p:spPr>
          <a:xfrm flipH="1" flipV="1">
            <a:off x="3228975" y="3845560"/>
            <a:ext cx="1251585" cy="14706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20" name="Graphic 17"/>
          <p:cNvPicPr>
            <a:picLocks noChangeAspect="1" noChangeArrowheads="1"/>
          </p:cNvPicPr>
          <p:nvPr/>
        </p:nvPicPr>
        <p:blipFill>
          <a:blip r:embed="rId13"/>
          <a:srcRect/>
          <a:stretch>
            <a:fillRect/>
          </a:stretch>
        </p:blipFill>
        <p:spPr bwMode="auto">
          <a:xfrm>
            <a:off x="2841621" y="31216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a:stCxn id="42" idx="0"/>
          </p:cNvCxnSpPr>
          <p:nvPr/>
        </p:nvCxnSpPr>
        <p:spPr>
          <a:xfrm flipV="1">
            <a:off x="5737225" y="3914140"/>
            <a:ext cx="0" cy="75819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121775" y="1214120"/>
            <a:ext cx="2980055" cy="3046095"/>
          </a:xfrm>
          <a:prstGeom prst="rect">
            <a:avLst/>
          </a:prstGeom>
          <a:noFill/>
          <a:ln cap="rnd">
            <a:noFill/>
          </a:ln>
        </p:spPr>
        <p:txBody>
          <a:bodyPr wrap="none" rtlCol="0">
            <a:spAutoFit/>
          </a:bodyPr>
          <a:p>
            <a:pPr algn="l"/>
            <a:r>
              <a:rPr lang="en-US" sz="1200" b="1">
                <a:solidFill>
                  <a:schemeClr val="bg1"/>
                </a:solidFill>
                <a:latin typeface="Inter Light" panose="02000403000000020004" charset="0"/>
                <a:cs typeface="Inter Light" panose="02000403000000020004" charset="0"/>
              </a:rPr>
              <a:t>Enable access logs, structure logs </a:t>
            </a:r>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and</a:t>
            </a:r>
            <a:r>
              <a:rPr lang="pt-PT" altLang="en-US" sz="1200" b="1">
                <a:solidFill>
                  <a:schemeClr val="bg1"/>
                </a:solidFill>
                <a:latin typeface="Inter Light" panose="02000403000000020004" charset="0"/>
                <a:cs typeface="Inter Light" panose="02000403000000020004" charset="0"/>
              </a:rPr>
              <a:t> </a:t>
            </a:r>
            <a:r>
              <a:rPr lang="en-US" sz="1200" b="1">
                <a:solidFill>
                  <a:schemeClr val="bg1"/>
                </a:solidFill>
                <a:latin typeface="Inter Light" panose="02000403000000020004" charset="0"/>
                <a:cs typeface="Inter Light" panose="02000403000000020004" charset="0"/>
              </a:rPr>
              <a:t>instrument your code</a:t>
            </a:r>
            <a:endParaRPr lang="en-US" sz="1200" b="1">
              <a:solidFill>
                <a:schemeClr val="bg1"/>
              </a:solidFill>
              <a:latin typeface="Inter Light" panose="02000403000000020004" charset="0"/>
              <a:cs typeface="Inter Light" panose="02000403000000020004" charset="0"/>
            </a:endParaRPr>
          </a:p>
          <a:p>
            <a:pPr algn="l"/>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Create metrics async with </a:t>
            </a:r>
            <a:r>
              <a:rPr lang="en-US" sz="1200" b="1">
                <a:solidFill>
                  <a:srgbClr val="00B050"/>
                </a:solidFill>
                <a:latin typeface="Inter Light" panose="02000403000000020004" charset="0"/>
                <a:cs typeface="Inter Light" panose="02000403000000020004" charset="0"/>
              </a:rPr>
              <a:t>CloudWatch</a:t>
            </a:r>
            <a:endParaRPr lang="en-US" sz="1200" b="1">
              <a:solidFill>
                <a:schemeClr val="bg1"/>
              </a:solidFill>
              <a:latin typeface="Inter Light" panose="02000403000000020004" charset="0"/>
              <a:cs typeface="Inter Light" panose="02000403000000020004" charset="0"/>
            </a:endParaRPr>
          </a:p>
          <a:p>
            <a:pPr algn="l"/>
            <a:r>
              <a:rPr lang="en-US" sz="1200" b="1">
                <a:solidFill>
                  <a:srgbClr val="00B050"/>
                </a:solidFill>
                <a:latin typeface="Inter Light" panose="02000403000000020004" charset="0"/>
                <a:cs typeface="Inter Light" panose="02000403000000020004" charset="0"/>
              </a:rPr>
              <a:t>Embedded Metric Format</a:t>
            </a:r>
            <a:r>
              <a:rPr lang="pt-PT" altLang="en-US" sz="1200" b="1">
                <a:solidFill>
                  <a:schemeClr val="bg1"/>
                </a:solidFill>
                <a:latin typeface="Inter Light" panose="02000403000000020004" charset="0"/>
                <a:cs typeface="Inter Light" panose="02000403000000020004" charset="0"/>
              </a:rPr>
              <a:t> (EMF)</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Regulate inbound access rates</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Authorize consumers. Manage secrets</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with </a:t>
            </a:r>
            <a:r>
              <a:rPr lang="pt-PT" altLang="en-US" sz="1200" b="1">
                <a:solidFill>
                  <a:srgbClr val="00B050"/>
                </a:solidFill>
                <a:latin typeface="Inter Light" panose="02000403000000020004" charset="0"/>
                <a:cs typeface="Inter Light" panose="02000403000000020004" charset="0"/>
              </a:rPr>
              <a:t>AWS Secrets Manager</a:t>
            </a:r>
            <a:endParaRPr lang="pt-PT" altLang="en-US" sz="1200" b="1">
              <a:solidFill>
                <a:srgbClr val="00B050"/>
              </a:solidFill>
              <a:latin typeface="Inter Light" panose="02000403000000020004" charset="0"/>
              <a:cs typeface="Inter Light" panose="02000403000000020004" charset="0"/>
            </a:endParaRPr>
          </a:p>
          <a:p>
            <a:pPr algn="l"/>
            <a:endParaRPr lang="pt-PT" altLang="en-US" sz="1200" b="1">
              <a:solidFill>
                <a:srgbClr val="00B050"/>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On-demand tables support up to 40K</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read/write request units</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Regional endpoints support HTTP2</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p:txBody>
      </p:sp>
      <p:sp>
        <p:nvSpPr>
          <p:cNvPr id="31" name="Text Box 30"/>
          <p:cNvSpPr txBox="1"/>
          <p:nvPr/>
        </p:nvSpPr>
        <p:spPr>
          <a:xfrm>
            <a:off x="9213215" y="631825"/>
            <a:ext cx="2252980" cy="368300"/>
          </a:xfrm>
          <a:prstGeom prst="rect">
            <a:avLst/>
          </a:prstGeom>
          <a:noFill/>
        </p:spPr>
        <p:txBody>
          <a:bodyPr wrap="none" rtlCol="0">
            <a:spAutoFit/>
          </a:bodyPr>
          <a:p>
            <a:pPr algn="l"/>
            <a:r>
              <a:rPr lang="en-US">
                <a:solidFill>
                  <a:schemeClr val="bg1"/>
                </a:solidFill>
                <a:latin typeface="Neuropolitical Rg" panose="020B0605020201080104" charset="0"/>
                <a:cs typeface="Neuropolitical Rg" panose="020B0605020201080104" charset="0"/>
                <a:sym typeface="+mn-ea"/>
              </a:rPr>
              <a:t>Best practices</a:t>
            </a:r>
            <a:endParaRPr lang="en-US">
              <a:solidFill>
                <a:schemeClr val="bg1"/>
              </a:solidFill>
              <a:latin typeface="Neuropolitical Rg" panose="020B0605020201080104" charset="0"/>
              <a:cs typeface="Neuropolitical Rg" panose="020B0605020201080104" charset="0"/>
              <a:sym typeface="+mn-ea"/>
            </a:endParaRPr>
          </a:p>
        </p:txBody>
      </p:sp>
      <p:cxnSp>
        <p:nvCxnSpPr>
          <p:cNvPr id="41" name="Straight Arrow Connector 40"/>
          <p:cNvCxnSpPr/>
          <p:nvPr/>
        </p:nvCxnSpPr>
        <p:spPr>
          <a:xfrm flipV="1">
            <a:off x="9169400" y="1285240"/>
            <a:ext cx="0" cy="849630"/>
          </a:xfrm>
          <a:prstGeom prst="straightConnector1">
            <a:avLst/>
          </a:prstGeom>
          <a:ln w="25400">
            <a:solidFill>
              <a:schemeClr val="accent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 Box 31"/>
          <p:cNvSpPr txBox="1"/>
          <p:nvPr/>
        </p:nvSpPr>
        <p:spPr>
          <a:xfrm>
            <a:off x="429895" y="350583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cxnSp>
        <p:nvCxnSpPr>
          <p:cNvPr id="33" name="Straight Arrow Connector 32"/>
          <p:cNvCxnSpPr/>
          <p:nvPr/>
        </p:nvCxnSpPr>
        <p:spPr>
          <a:xfrm flipV="1">
            <a:off x="9169400" y="2326640"/>
            <a:ext cx="5080" cy="252095"/>
          </a:xfrm>
          <a:prstGeom prst="straightConnector1">
            <a:avLst/>
          </a:prstGeom>
          <a:ln w="25400">
            <a:solidFill>
              <a:srgbClr val="527FF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9174480" y="2708910"/>
            <a:ext cx="5080" cy="372745"/>
          </a:xfrm>
          <a:prstGeom prst="straightConnector1">
            <a:avLst/>
          </a:prstGeom>
          <a:ln w="25400">
            <a:solidFill>
              <a:srgbClr val="D34BD9"/>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22575" y="1372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2446020" y="2134870"/>
            <a:ext cx="152019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6915" name="Graphic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59400" y="13652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23" name="TextBox 11"/>
          <p:cNvSpPr txBox="1">
            <a:spLocks noChangeArrowheads="1"/>
          </p:cNvSpPr>
          <p:nvPr/>
        </p:nvSpPr>
        <p:spPr bwMode="auto">
          <a:xfrm>
            <a:off x="4487863" y="212725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Secrets Manager</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6" name="Straight Arrow Connector 35"/>
          <p:cNvCxnSpPr>
            <a:stCxn id="163851" idx="0"/>
          </p:cNvCxnSpPr>
          <p:nvPr/>
        </p:nvCxnSpPr>
        <p:spPr>
          <a:xfrm>
            <a:off x="3206115" y="2134870"/>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761990" y="2138045"/>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8" name="Rectangle 41"/>
          <p:cNvSpPr/>
          <p:nvPr/>
        </p:nvSpPr>
        <p:spPr>
          <a:xfrm>
            <a:off x="7486650" y="2698750"/>
            <a:ext cx="1414780" cy="1560195"/>
          </a:xfrm>
          <a:prstGeom prst="rect">
            <a:avLst/>
          </a:prstGeom>
          <a:noFill/>
          <a:ln w="25400">
            <a:solidFill>
              <a:srgbClr val="09B6A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39" name="TextBox 12"/>
          <p:cNvSpPr txBox="1">
            <a:spLocks noChangeArrowheads="1"/>
          </p:cNvSpPr>
          <p:nvPr/>
        </p:nvSpPr>
        <p:spPr bwMode="auto">
          <a:xfrm>
            <a:off x="7312025" y="2717165"/>
            <a:ext cx="1756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On-demand Billing</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Rectangle 41"/>
          <p:cNvSpPr/>
          <p:nvPr/>
        </p:nvSpPr>
        <p:spPr>
          <a:xfrm>
            <a:off x="2188845" y="2865755"/>
            <a:ext cx="1938020" cy="1560195"/>
          </a:xfrm>
          <a:prstGeom prst="rect">
            <a:avLst/>
          </a:prstGeom>
          <a:noFill/>
          <a:ln w="158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45" name="TextBox 12"/>
          <p:cNvSpPr txBox="1">
            <a:spLocks noChangeArrowheads="1"/>
          </p:cNvSpPr>
          <p:nvPr/>
        </p:nvSpPr>
        <p:spPr bwMode="auto">
          <a:xfrm>
            <a:off x="2303145" y="2851150"/>
            <a:ext cx="1756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Regional EndPoint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6" name="Straight Arrow Connector 45"/>
          <p:cNvCxnSpPr/>
          <p:nvPr/>
        </p:nvCxnSpPr>
        <p:spPr>
          <a:xfrm flipH="1" flipV="1">
            <a:off x="9174480" y="3262630"/>
            <a:ext cx="0" cy="796290"/>
          </a:xfrm>
          <a:prstGeom prst="straightConnector1">
            <a:avLst/>
          </a:prstGeom>
          <a:ln w="25400">
            <a:solidFill>
              <a:srgbClr val="2AAFB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45720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19558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Pattern: The comfortable “REST”</a:t>
            </a:r>
            <a:endParaRPr lang="en-US" sz="2000" b="1">
              <a:solidFill>
                <a:schemeClr val="bg1"/>
              </a:solidFill>
            </a:endParaRPr>
          </a:p>
        </p:txBody>
      </p:sp>
      <p:sp>
        <p:nvSpPr>
          <p:cNvPr id="49" name="Rectangle 48"/>
          <p:cNvSpPr/>
          <p:nvPr/>
        </p:nvSpPr>
        <p:spPr>
          <a:xfrm>
            <a:off x="1372235" y="775335"/>
            <a:ext cx="7625715" cy="53213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1748155" y="80454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002327" y="41234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5193" y="3121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2031679" y="406273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945" y="303053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431405" y="3761740"/>
            <a:ext cx="15551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3761740" y="35026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49670" y="3505835"/>
            <a:ext cx="12223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373347" y="767398"/>
            <a:ext cx="381000" cy="381000"/>
          </a:xfrm>
          <a:prstGeom prst="rect">
            <a:avLst/>
          </a:prstGeom>
        </p:spPr>
      </p:pic>
      <p:cxnSp>
        <p:nvCxnSpPr>
          <p:cNvPr id="3" name="Straight Arrow Connector 2"/>
          <p:cNvCxnSpPr/>
          <p:nvPr/>
        </p:nvCxnSpPr>
        <p:spPr>
          <a:xfrm>
            <a:off x="1305560" y="3470275"/>
            <a:ext cx="14960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29"/>
          <p:cNvSpPr txBox="1">
            <a:spLocks noChangeArrowheads="1"/>
          </p:cNvSpPr>
          <p:nvPr/>
        </p:nvSpPr>
        <p:spPr bwMode="auto">
          <a:xfrm>
            <a:off x="5373181" y="2865544"/>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Role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261105" y="36668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757642" y="25466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571235" y="299433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246380" y="6294120"/>
            <a:ext cx="1402080" cy="337820"/>
            <a:chOff x="388" y="9912"/>
            <a:chExt cx="2208" cy="532"/>
          </a:xfrm>
        </p:grpSpPr>
        <p:sp>
          <p:nvSpPr>
            <p:cNvPr id="2" name="Rectangles 1"/>
            <p:cNvSpPr/>
            <p:nvPr/>
          </p:nvSpPr>
          <p:spPr>
            <a:xfrm>
              <a:off x="388" y="9912"/>
              <a:ext cx="2208" cy="533"/>
            </a:xfrm>
            <a:prstGeom prst="rect">
              <a:avLst/>
            </a:prstGeom>
            <a:solidFill>
              <a:srgbClr val="FF9900">
                <a:alpha val="87000"/>
              </a:srgb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37" y="9962"/>
              <a:ext cx="1657" cy="434"/>
            </a:xfrm>
            <a:prstGeom prst="rect">
              <a:avLst/>
            </a:prstGeom>
            <a:noFill/>
          </p:spPr>
          <p:txBody>
            <a:bodyPr wrap="none" rtlCol="0">
              <a:spAutoFit/>
            </a:bodyPr>
            <a:p>
              <a:r>
                <a:rPr lang="pt-PT" altLang="en-US" sz="1200">
                  <a:solidFill>
                    <a:schemeClr val="bg1"/>
                  </a:solidFill>
                </a:rPr>
                <a:t>OPERATIONS</a:t>
              </a:r>
              <a:endParaRPr lang="pt-PT" altLang="en-US" sz="1200">
                <a:solidFill>
                  <a:schemeClr val="bg1"/>
                </a:solidFill>
              </a:endParaRPr>
            </a:p>
          </p:txBody>
        </p:sp>
      </p:grpSp>
      <p:grpSp>
        <p:nvGrpSpPr>
          <p:cNvPr id="9" name="Group 8"/>
          <p:cNvGrpSpPr/>
          <p:nvPr/>
        </p:nvGrpSpPr>
        <p:grpSpPr>
          <a:xfrm>
            <a:off x="1816100" y="6299200"/>
            <a:ext cx="1402080" cy="338455"/>
            <a:chOff x="388" y="9912"/>
            <a:chExt cx="2208" cy="533"/>
          </a:xfrm>
        </p:grpSpPr>
        <p:sp>
          <p:nvSpPr>
            <p:cNvPr id="10" name="Rectangles 9"/>
            <p:cNvSpPr/>
            <p:nvPr/>
          </p:nvSpPr>
          <p:spPr>
            <a:xfrm>
              <a:off x="388" y="9912"/>
              <a:ext cx="2208" cy="533"/>
            </a:xfrm>
            <a:prstGeom prst="rect">
              <a:avLst/>
            </a:prstGeom>
            <a:solidFill>
              <a:schemeClr val="accent1"/>
            </a:solidFill>
            <a:ln w="22225">
              <a:solidFill>
                <a:srgbClr val="52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37" y="9962"/>
              <a:ext cx="1566" cy="434"/>
            </a:xfrm>
            <a:prstGeom prst="rect">
              <a:avLst/>
            </a:prstGeom>
            <a:noFill/>
          </p:spPr>
          <p:txBody>
            <a:bodyPr wrap="none" rtlCol="0">
              <a:spAutoFit/>
            </a:bodyPr>
            <a:p>
              <a:r>
                <a:rPr lang="pt-PT" altLang="en-US" sz="1200">
                  <a:solidFill>
                    <a:schemeClr val="bg1"/>
                  </a:solidFill>
                </a:rPr>
                <a:t>RELIABILITY</a:t>
              </a:r>
              <a:endParaRPr lang="pt-PT" altLang="en-US" sz="1200">
                <a:solidFill>
                  <a:schemeClr val="bg1"/>
                </a:solidFill>
              </a:endParaRPr>
            </a:p>
          </p:txBody>
        </p:sp>
      </p:grpSp>
      <p:grpSp>
        <p:nvGrpSpPr>
          <p:cNvPr id="14" name="Group 13"/>
          <p:cNvGrpSpPr/>
          <p:nvPr/>
        </p:nvGrpSpPr>
        <p:grpSpPr>
          <a:xfrm>
            <a:off x="3357245" y="6299200"/>
            <a:ext cx="1402080" cy="338455"/>
            <a:chOff x="388" y="9912"/>
            <a:chExt cx="2208" cy="533"/>
          </a:xfrm>
        </p:grpSpPr>
        <p:sp>
          <p:nvSpPr>
            <p:cNvPr id="18" name="Rectangles 17"/>
            <p:cNvSpPr/>
            <p:nvPr/>
          </p:nvSpPr>
          <p:spPr>
            <a:xfrm>
              <a:off x="388" y="9912"/>
              <a:ext cx="2208" cy="533"/>
            </a:xfrm>
            <a:prstGeom prst="rect">
              <a:avLst/>
            </a:prstGeom>
            <a:solidFill>
              <a:srgbClr val="D34BD9"/>
            </a:solidFill>
            <a:ln w="22225">
              <a:solidFill>
                <a:srgbClr val="D34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829" y="9994"/>
              <a:ext cx="1348" cy="434"/>
            </a:xfrm>
            <a:prstGeom prst="rect">
              <a:avLst/>
            </a:prstGeom>
            <a:noFill/>
          </p:spPr>
          <p:txBody>
            <a:bodyPr wrap="none" rtlCol="0">
              <a:spAutoFit/>
            </a:bodyPr>
            <a:p>
              <a:r>
                <a:rPr lang="pt-PT" altLang="en-US" sz="1200">
                  <a:solidFill>
                    <a:schemeClr val="bg1"/>
                  </a:solidFill>
                </a:rPr>
                <a:t>SECURITY</a:t>
              </a:r>
              <a:endParaRPr lang="pt-PT" altLang="en-US" sz="1200">
                <a:solidFill>
                  <a:schemeClr val="bg1"/>
                </a:solidFill>
              </a:endParaRPr>
            </a:p>
          </p:txBody>
        </p:sp>
      </p:grpSp>
      <p:grpSp>
        <p:nvGrpSpPr>
          <p:cNvPr id="25" name="Group 24"/>
          <p:cNvGrpSpPr/>
          <p:nvPr/>
        </p:nvGrpSpPr>
        <p:grpSpPr>
          <a:xfrm>
            <a:off x="4926965" y="6304280"/>
            <a:ext cx="1402080" cy="338455"/>
            <a:chOff x="388" y="9912"/>
            <a:chExt cx="2208" cy="533"/>
          </a:xfrm>
        </p:grpSpPr>
        <p:sp>
          <p:nvSpPr>
            <p:cNvPr id="26" name="Rectangles 25"/>
            <p:cNvSpPr/>
            <p:nvPr/>
          </p:nvSpPr>
          <p:spPr>
            <a:xfrm>
              <a:off x="388" y="9912"/>
              <a:ext cx="2208" cy="533"/>
            </a:xfrm>
            <a:prstGeom prst="rect">
              <a:avLst/>
            </a:prstGeom>
            <a:solidFill>
              <a:srgbClr val="2AAFB4"/>
            </a:solidFill>
            <a:ln w="22225">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37" y="9962"/>
              <a:ext cx="1930" cy="434"/>
            </a:xfrm>
            <a:prstGeom prst="rect">
              <a:avLst/>
            </a:prstGeom>
            <a:noFill/>
          </p:spPr>
          <p:txBody>
            <a:bodyPr wrap="none" rtlCol="0">
              <a:spAutoFit/>
            </a:bodyPr>
            <a:p>
              <a:r>
                <a:rPr lang="pt-PT" altLang="en-US" sz="1200">
                  <a:solidFill>
                    <a:schemeClr val="bg1"/>
                  </a:solidFill>
                </a:rPr>
                <a:t>PERFORMANCE</a:t>
              </a:r>
              <a:endParaRPr lang="pt-PT" altLang="en-US" sz="1200">
                <a:solidFill>
                  <a:schemeClr val="bg1"/>
                </a:solidFill>
              </a:endParaRPr>
            </a:p>
          </p:txBody>
        </p:sp>
      </p:grpSp>
      <p:grpSp>
        <p:nvGrpSpPr>
          <p:cNvPr id="28" name="Group 27"/>
          <p:cNvGrpSpPr/>
          <p:nvPr/>
        </p:nvGrpSpPr>
        <p:grpSpPr>
          <a:xfrm>
            <a:off x="6506845" y="6299200"/>
            <a:ext cx="1402080" cy="338455"/>
            <a:chOff x="388" y="9912"/>
            <a:chExt cx="2208" cy="533"/>
          </a:xfrm>
        </p:grpSpPr>
        <p:sp>
          <p:nvSpPr>
            <p:cNvPr id="29" name="Rectangles 28"/>
            <p:cNvSpPr/>
            <p:nvPr/>
          </p:nvSpPr>
          <p:spPr>
            <a:xfrm>
              <a:off x="388" y="9912"/>
              <a:ext cx="2208" cy="533"/>
            </a:xfrm>
            <a:prstGeom prst="rect">
              <a:avLst/>
            </a:prstGeom>
            <a:solidFill>
              <a:srgbClr val="00B050"/>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1053" y="9962"/>
              <a:ext cx="878" cy="434"/>
            </a:xfrm>
            <a:prstGeom prst="rect">
              <a:avLst/>
            </a:prstGeom>
            <a:noFill/>
          </p:spPr>
          <p:txBody>
            <a:bodyPr wrap="none" rtlCol="0">
              <a:spAutoFit/>
            </a:bodyPr>
            <a:p>
              <a:r>
                <a:rPr lang="pt-PT" altLang="en-US" sz="1200">
                  <a:solidFill>
                    <a:schemeClr val="bg1"/>
                  </a:solidFill>
                </a:rPr>
                <a:t>COST</a:t>
              </a:r>
              <a:endParaRPr lang="pt-PT" altLang="en-US" sz="1200">
                <a:solidFill>
                  <a:schemeClr val="bg1"/>
                </a:solidFill>
              </a:endParaRPr>
            </a:p>
          </p:txBody>
        </p:sp>
      </p:grpSp>
      <p:sp>
        <p:nvSpPr>
          <p:cNvPr id="40" name="Rectangle 39"/>
          <p:cNvSpPr/>
          <p:nvPr/>
        </p:nvSpPr>
        <p:spPr>
          <a:xfrm>
            <a:off x="239395" y="3088005"/>
            <a:ext cx="1049020"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86385" y="3089279"/>
            <a:ext cx="381000" cy="381000"/>
          </a:xfrm>
          <a:prstGeom prst="rect">
            <a:avLst/>
          </a:prstGeom>
        </p:spPr>
      </p:pic>
      <p:pic>
        <p:nvPicPr>
          <p:cNvPr id="113667" name="Graphic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2503" y="4799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2" name="TextBox 9"/>
          <p:cNvSpPr txBox="1">
            <a:spLocks noChangeArrowheads="1"/>
          </p:cNvSpPr>
          <p:nvPr/>
        </p:nvSpPr>
        <p:spPr bwMode="auto">
          <a:xfrm>
            <a:off x="4504055" y="5560060"/>
            <a:ext cx="12871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X-Ray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6933" y="4799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5495290" y="5561330"/>
            <a:ext cx="16554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2" name="Rectangle 41"/>
          <p:cNvSpPr/>
          <p:nvPr/>
        </p:nvSpPr>
        <p:spPr>
          <a:xfrm>
            <a:off x="4490720" y="4672330"/>
            <a:ext cx="2493010" cy="1302385"/>
          </a:xfrm>
          <a:prstGeom prst="rect">
            <a:avLst/>
          </a:prstGeom>
          <a:noFill/>
          <a:ln w="15875">
            <a:solidFill>
              <a:srgbClr val="D34BD9"/>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62" name="Freeform 61"/>
          <p:cNvSpPr/>
          <p:nvPr/>
        </p:nvSpPr>
        <p:spPr>
          <a:xfrm flipH="1" flipV="1">
            <a:off x="3228975" y="3845560"/>
            <a:ext cx="1251585" cy="14706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20" name="Graphic 17"/>
          <p:cNvPicPr>
            <a:picLocks noChangeAspect="1" noChangeArrowheads="1"/>
          </p:cNvPicPr>
          <p:nvPr/>
        </p:nvPicPr>
        <p:blipFill>
          <a:blip r:embed="rId13"/>
          <a:srcRect/>
          <a:stretch>
            <a:fillRect/>
          </a:stretch>
        </p:blipFill>
        <p:spPr bwMode="auto">
          <a:xfrm>
            <a:off x="2841621" y="31216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a:stCxn id="42" idx="0"/>
          </p:cNvCxnSpPr>
          <p:nvPr/>
        </p:nvCxnSpPr>
        <p:spPr>
          <a:xfrm flipV="1">
            <a:off x="5737225" y="3914140"/>
            <a:ext cx="0" cy="75819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121775" y="1214120"/>
            <a:ext cx="2980055" cy="3784600"/>
          </a:xfrm>
          <a:prstGeom prst="rect">
            <a:avLst/>
          </a:prstGeom>
          <a:noFill/>
          <a:ln cap="rnd">
            <a:noFill/>
          </a:ln>
        </p:spPr>
        <p:txBody>
          <a:bodyPr wrap="none" rtlCol="0">
            <a:spAutoFit/>
          </a:bodyPr>
          <a:p>
            <a:pPr algn="l"/>
            <a:r>
              <a:rPr lang="en-US" sz="1200" b="1">
                <a:solidFill>
                  <a:schemeClr val="bg1"/>
                </a:solidFill>
                <a:latin typeface="Inter Light" panose="02000403000000020004" charset="0"/>
                <a:cs typeface="Inter Light" panose="02000403000000020004" charset="0"/>
              </a:rPr>
              <a:t>Enable access logs, structure logs </a:t>
            </a:r>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and</a:t>
            </a:r>
            <a:r>
              <a:rPr lang="pt-PT" altLang="en-US" sz="1200" b="1">
                <a:solidFill>
                  <a:schemeClr val="bg1"/>
                </a:solidFill>
                <a:latin typeface="Inter Light" panose="02000403000000020004" charset="0"/>
                <a:cs typeface="Inter Light" panose="02000403000000020004" charset="0"/>
              </a:rPr>
              <a:t> </a:t>
            </a:r>
            <a:r>
              <a:rPr lang="en-US" sz="1200" b="1">
                <a:solidFill>
                  <a:schemeClr val="bg1"/>
                </a:solidFill>
                <a:latin typeface="Inter Light" panose="02000403000000020004" charset="0"/>
                <a:cs typeface="Inter Light" panose="02000403000000020004" charset="0"/>
              </a:rPr>
              <a:t>instrument your code</a:t>
            </a:r>
            <a:endParaRPr lang="en-US" sz="1200" b="1">
              <a:solidFill>
                <a:schemeClr val="bg1"/>
              </a:solidFill>
              <a:latin typeface="Inter Light" panose="02000403000000020004" charset="0"/>
              <a:cs typeface="Inter Light" panose="02000403000000020004" charset="0"/>
            </a:endParaRPr>
          </a:p>
          <a:p>
            <a:pPr algn="l"/>
            <a:endParaRPr lang="en-US" sz="1200" b="1">
              <a:solidFill>
                <a:schemeClr val="bg1"/>
              </a:solidFill>
              <a:latin typeface="Inter Light" panose="02000403000000020004" charset="0"/>
              <a:cs typeface="Inter Light" panose="02000403000000020004" charset="0"/>
            </a:endParaRPr>
          </a:p>
          <a:p>
            <a:pPr algn="l"/>
            <a:r>
              <a:rPr lang="en-US" sz="1200" b="1">
                <a:solidFill>
                  <a:schemeClr val="bg1"/>
                </a:solidFill>
                <a:latin typeface="Inter Light" panose="02000403000000020004" charset="0"/>
                <a:cs typeface="Inter Light" panose="02000403000000020004" charset="0"/>
              </a:rPr>
              <a:t>Create metrics async with </a:t>
            </a:r>
            <a:r>
              <a:rPr lang="en-US" sz="1200" b="1">
                <a:solidFill>
                  <a:srgbClr val="00B050"/>
                </a:solidFill>
                <a:latin typeface="Inter Light" panose="02000403000000020004" charset="0"/>
                <a:cs typeface="Inter Light" panose="02000403000000020004" charset="0"/>
              </a:rPr>
              <a:t>CloudWatch</a:t>
            </a:r>
            <a:endParaRPr lang="en-US" sz="1200" b="1">
              <a:solidFill>
                <a:schemeClr val="bg1"/>
              </a:solidFill>
              <a:latin typeface="Inter Light" panose="02000403000000020004" charset="0"/>
              <a:cs typeface="Inter Light" panose="02000403000000020004" charset="0"/>
            </a:endParaRPr>
          </a:p>
          <a:p>
            <a:pPr algn="l"/>
            <a:r>
              <a:rPr lang="en-US" sz="1200" b="1">
                <a:solidFill>
                  <a:srgbClr val="00B050"/>
                </a:solidFill>
                <a:latin typeface="Inter Light" panose="02000403000000020004" charset="0"/>
                <a:cs typeface="Inter Light" panose="02000403000000020004" charset="0"/>
              </a:rPr>
              <a:t>Embedded Metric Format</a:t>
            </a:r>
            <a:r>
              <a:rPr lang="pt-PT" altLang="en-US" sz="1200" b="1">
                <a:solidFill>
                  <a:schemeClr val="bg1"/>
                </a:solidFill>
                <a:latin typeface="Inter Light" panose="02000403000000020004" charset="0"/>
                <a:cs typeface="Inter Light" panose="02000403000000020004" charset="0"/>
              </a:rPr>
              <a:t> (EMF)</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Regulate inbound access rates</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Authorize consumers. Manage secrets</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with </a:t>
            </a:r>
            <a:r>
              <a:rPr lang="pt-PT" altLang="en-US" sz="1200" b="1">
                <a:solidFill>
                  <a:srgbClr val="00B050"/>
                </a:solidFill>
                <a:latin typeface="Inter Light" panose="02000403000000020004" charset="0"/>
                <a:cs typeface="Inter Light" panose="02000403000000020004" charset="0"/>
              </a:rPr>
              <a:t>AWS Secrets Manager</a:t>
            </a:r>
            <a:endParaRPr lang="pt-PT" altLang="en-US" sz="1200" b="1">
              <a:solidFill>
                <a:srgbClr val="00B050"/>
              </a:solidFill>
              <a:latin typeface="Inter Light" panose="02000403000000020004" charset="0"/>
              <a:cs typeface="Inter Light" panose="02000403000000020004" charset="0"/>
            </a:endParaRPr>
          </a:p>
          <a:p>
            <a:pPr algn="l"/>
            <a:endParaRPr lang="pt-PT" altLang="en-US" sz="1200" b="1">
              <a:solidFill>
                <a:srgbClr val="00B050"/>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On-demand tables support up to 40K</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read/write request units</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Regional endpoints support HTTP2</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Use Lambda Power Tuning for</a:t>
            </a:r>
            <a:endParaRPr lang="pt-PT" altLang="en-US" sz="1200" b="1">
              <a:solidFill>
                <a:schemeClr val="bg1"/>
              </a:solidFill>
              <a:latin typeface="Inter Light" panose="02000403000000020004" charset="0"/>
              <a:cs typeface="Inter Light" panose="02000403000000020004" charset="0"/>
            </a:endParaRPr>
          </a:p>
          <a:p>
            <a:pPr algn="l"/>
            <a:r>
              <a:rPr lang="pt-PT" altLang="en-US" sz="1200" b="1">
                <a:solidFill>
                  <a:schemeClr val="bg1"/>
                </a:solidFill>
                <a:latin typeface="Inter Light" panose="02000403000000020004" charset="0"/>
                <a:cs typeface="Inter Light" panose="02000403000000020004" charset="0"/>
              </a:rPr>
              <a:t>perf/cost tuning</a:t>
            </a:r>
            <a:endParaRPr lang="pt-PT" altLang="en-US" sz="1200" b="1">
              <a:solidFill>
                <a:schemeClr val="bg1"/>
              </a:solidFill>
              <a:latin typeface="Inter Light" panose="02000403000000020004" charset="0"/>
              <a:cs typeface="Inter Light" panose="02000403000000020004" charset="0"/>
            </a:endParaRPr>
          </a:p>
          <a:p>
            <a:pPr algn="l"/>
            <a:endParaRPr lang="pt-PT" altLang="en-US" sz="1200" b="1">
              <a:solidFill>
                <a:schemeClr val="bg1"/>
              </a:solidFill>
              <a:latin typeface="Inter Light" panose="02000403000000020004" charset="0"/>
              <a:cs typeface="Inter Light" panose="02000403000000020004" charset="0"/>
            </a:endParaRPr>
          </a:p>
        </p:txBody>
      </p:sp>
      <p:sp>
        <p:nvSpPr>
          <p:cNvPr id="31" name="Text Box 30"/>
          <p:cNvSpPr txBox="1"/>
          <p:nvPr/>
        </p:nvSpPr>
        <p:spPr>
          <a:xfrm>
            <a:off x="9213215" y="631825"/>
            <a:ext cx="2252980" cy="368300"/>
          </a:xfrm>
          <a:prstGeom prst="rect">
            <a:avLst/>
          </a:prstGeom>
          <a:noFill/>
        </p:spPr>
        <p:txBody>
          <a:bodyPr wrap="none" rtlCol="0">
            <a:spAutoFit/>
          </a:bodyPr>
          <a:p>
            <a:pPr algn="l"/>
            <a:r>
              <a:rPr lang="en-US">
                <a:solidFill>
                  <a:schemeClr val="bg1"/>
                </a:solidFill>
                <a:latin typeface="Neuropolitical Rg" panose="020B0605020201080104" charset="0"/>
                <a:cs typeface="Neuropolitical Rg" panose="020B0605020201080104" charset="0"/>
                <a:sym typeface="+mn-ea"/>
              </a:rPr>
              <a:t>Best practices</a:t>
            </a:r>
            <a:endParaRPr lang="en-US">
              <a:solidFill>
                <a:schemeClr val="bg1"/>
              </a:solidFill>
              <a:latin typeface="Neuropolitical Rg" panose="020B0605020201080104" charset="0"/>
              <a:cs typeface="Neuropolitical Rg" panose="020B0605020201080104" charset="0"/>
              <a:sym typeface="+mn-ea"/>
            </a:endParaRPr>
          </a:p>
        </p:txBody>
      </p:sp>
      <p:cxnSp>
        <p:nvCxnSpPr>
          <p:cNvPr id="41" name="Straight Arrow Connector 40"/>
          <p:cNvCxnSpPr/>
          <p:nvPr/>
        </p:nvCxnSpPr>
        <p:spPr>
          <a:xfrm flipV="1">
            <a:off x="9169400" y="1285240"/>
            <a:ext cx="0" cy="849630"/>
          </a:xfrm>
          <a:prstGeom prst="straightConnector1">
            <a:avLst/>
          </a:prstGeom>
          <a:ln w="25400">
            <a:solidFill>
              <a:schemeClr val="accent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 Box 31"/>
          <p:cNvSpPr txBox="1"/>
          <p:nvPr/>
        </p:nvSpPr>
        <p:spPr>
          <a:xfrm>
            <a:off x="429895" y="350583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cxnSp>
        <p:nvCxnSpPr>
          <p:cNvPr id="33" name="Straight Arrow Connector 32"/>
          <p:cNvCxnSpPr/>
          <p:nvPr/>
        </p:nvCxnSpPr>
        <p:spPr>
          <a:xfrm flipV="1">
            <a:off x="9169400" y="2326640"/>
            <a:ext cx="5080" cy="252095"/>
          </a:xfrm>
          <a:prstGeom prst="straightConnector1">
            <a:avLst/>
          </a:prstGeom>
          <a:ln w="25400">
            <a:solidFill>
              <a:srgbClr val="527FF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9174480" y="2708910"/>
            <a:ext cx="5080" cy="372745"/>
          </a:xfrm>
          <a:prstGeom prst="straightConnector1">
            <a:avLst/>
          </a:prstGeom>
          <a:ln w="25400">
            <a:solidFill>
              <a:srgbClr val="D34BD9"/>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22575" y="13728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2446020" y="2134870"/>
            <a:ext cx="152019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6915" name="Graphic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59400" y="13652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23" name="TextBox 11"/>
          <p:cNvSpPr txBox="1">
            <a:spLocks noChangeArrowheads="1"/>
          </p:cNvSpPr>
          <p:nvPr/>
        </p:nvSpPr>
        <p:spPr bwMode="auto">
          <a:xfrm>
            <a:off x="4487863" y="212725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Secrets Manager</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6" name="Straight Arrow Connector 35"/>
          <p:cNvCxnSpPr>
            <a:stCxn id="163851" idx="0"/>
          </p:cNvCxnSpPr>
          <p:nvPr/>
        </p:nvCxnSpPr>
        <p:spPr>
          <a:xfrm>
            <a:off x="3206115" y="2134870"/>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761990" y="2138045"/>
            <a:ext cx="0" cy="1017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8" name="Rectangle 41"/>
          <p:cNvSpPr/>
          <p:nvPr/>
        </p:nvSpPr>
        <p:spPr>
          <a:xfrm>
            <a:off x="7486650" y="2698750"/>
            <a:ext cx="1414780" cy="1560195"/>
          </a:xfrm>
          <a:prstGeom prst="rect">
            <a:avLst/>
          </a:prstGeom>
          <a:noFill/>
          <a:ln w="25400">
            <a:solidFill>
              <a:srgbClr val="09B6A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39" name="TextBox 12"/>
          <p:cNvSpPr txBox="1">
            <a:spLocks noChangeArrowheads="1"/>
          </p:cNvSpPr>
          <p:nvPr/>
        </p:nvSpPr>
        <p:spPr bwMode="auto">
          <a:xfrm>
            <a:off x="7312025" y="2717165"/>
            <a:ext cx="1756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On-demand Billing</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Rectangle 41"/>
          <p:cNvSpPr/>
          <p:nvPr/>
        </p:nvSpPr>
        <p:spPr>
          <a:xfrm>
            <a:off x="2188845" y="2865755"/>
            <a:ext cx="1938020" cy="1560195"/>
          </a:xfrm>
          <a:prstGeom prst="rect">
            <a:avLst/>
          </a:prstGeom>
          <a:noFill/>
          <a:ln w="158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p>
            <a:pPr algn="ctr" eaLnBrk="1" fontAlgn="auto" hangingPunct="1">
              <a:spcBef>
                <a:spcPts val="0"/>
              </a:spcBef>
              <a:spcAft>
                <a:spcPts val="0"/>
              </a:spcAft>
              <a:defRPr/>
            </a:pPr>
            <a:endParaRPr lang="en-US" sz="1200" dirty="0">
              <a:solidFill>
                <a:srgbClr val="8FA7C4"/>
              </a:solidFill>
              <a:latin typeface="Inter Light" panose="02000403000000020004" charset="0"/>
              <a:cs typeface="Inter Light" panose="02000403000000020004" charset="0"/>
            </a:endParaRPr>
          </a:p>
        </p:txBody>
      </p:sp>
      <p:sp>
        <p:nvSpPr>
          <p:cNvPr id="45" name="TextBox 12"/>
          <p:cNvSpPr txBox="1">
            <a:spLocks noChangeArrowheads="1"/>
          </p:cNvSpPr>
          <p:nvPr/>
        </p:nvSpPr>
        <p:spPr bwMode="auto">
          <a:xfrm>
            <a:off x="2303145" y="2851150"/>
            <a:ext cx="1756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Regional EndPoint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46" name="Straight Arrow Connector 45"/>
          <p:cNvCxnSpPr/>
          <p:nvPr/>
        </p:nvCxnSpPr>
        <p:spPr>
          <a:xfrm flipH="1" flipV="1">
            <a:off x="9174480" y="3262630"/>
            <a:ext cx="0" cy="796290"/>
          </a:xfrm>
          <a:prstGeom prst="straightConnector1">
            <a:avLst/>
          </a:prstGeom>
          <a:ln w="25400">
            <a:solidFill>
              <a:srgbClr val="2AAFB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9169400" y="4380230"/>
            <a:ext cx="5080" cy="372745"/>
          </a:xfrm>
          <a:prstGeom prst="straightConnector1">
            <a:avLst/>
          </a:prstGeom>
          <a:ln w="25400">
            <a:solidFill>
              <a:srgbClr val="00B05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2525" y="-635"/>
            <a:ext cx="11039475" cy="692023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bject 3"/>
          <p:cNvSpPr txBox="1">
            <a:spLocks noGrp="1"/>
          </p:cNvSpPr>
          <p:nvPr/>
        </p:nvSpPr>
        <p:spPr>
          <a:xfrm>
            <a:off x="379095" y="1839595"/>
            <a:ext cx="6431280" cy="1499870"/>
          </a:xfrm>
          <a:prstGeom prst="rect">
            <a:avLst/>
          </a:prstGeom>
        </p:spPr>
        <p:txBody>
          <a:bodyPr vert="horz" wrap="square" lIns="0" tIns="1058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Architecture </a:t>
            </a:r>
            <a:endParaRPr lang="pt-PT" altLang="en-US" sz="4800">
              <a:solidFill>
                <a:schemeClr val="bg1"/>
              </a:solidFill>
              <a:latin typeface="Swiss921 BT" panose="020B0806030502050204" charset="0"/>
              <a:cs typeface="Swiss921 BT" panose="020B0806030502050204" charset="0"/>
              <a:sym typeface="+mn-ea"/>
            </a:endParaRPr>
          </a:p>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Serverless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095" y="332740"/>
            <a:ext cx="1063625" cy="106362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1945" y="209550"/>
            <a:ext cx="6608445" cy="398780"/>
          </a:xfrm>
          <a:prstGeom prst="rect">
            <a:avLst/>
          </a:prstGeom>
          <a:noFill/>
        </p:spPr>
        <p:txBody>
          <a:bodyPr wrap="none" rtlCol="0">
            <a:spAutoFit/>
          </a:bodyPr>
          <a:p>
            <a:pPr algn="l"/>
            <a:r>
              <a:rPr lang="pt-PT" altLang="en-US" sz="2000" b="1" dirty="0">
                <a:solidFill>
                  <a:schemeClr val="bg1"/>
                </a:solidFill>
                <a:sym typeface="+mn-ea"/>
              </a:rPr>
              <a:t>Amazon SNS with AWS Management Console</a:t>
            </a:r>
            <a:endParaRPr lang="pt-PT" altLang="en-US" sz="2000" b="1" dirty="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52470" y="2055495"/>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5589905" y="1584325"/>
            <a:ext cx="519239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598637" y="1584008"/>
            <a:ext cx="381000" cy="381000"/>
          </a:xfrm>
          <a:prstGeom prst="rect">
            <a:avLst/>
          </a:prstGeom>
        </p:spPr>
      </p:pic>
      <p:sp>
        <p:nvSpPr>
          <p:cNvPr id="6" name="TextBox 34"/>
          <p:cNvSpPr txBox="1"/>
          <p:nvPr/>
        </p:nvSpPr>
        <p:spPr>
          <a:xfrm>
            <a:off x="2882062" y="2914386"/>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4265930" y="2526030"/>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4280535" y="220218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541780" y="217297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3" name="TextBox 18"/>
          <p:cNvSpPr txBox="1">
            <a:spLocks noChangeArrowheads="1"/>
          </p:cNvSpPr>
          <p:nvPr/>
        </p:nvSpPr>
        <p:spPr bwMode="auto">
          <a:xfrm>
            <a:off x="4280535" y="252984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topic</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3328" y="21167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714683" y="297243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Notification Service (Amazon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6" name="TextBox 25"/>
          <p:cNvSpPr txBox="1">
            <a:spLocks noChangeArrowheads="1"/>
          </p:cNvSpPr>
          <p:nvPr/>
        </p:nvSpPr>
        <p:spPr bwMode="auto">
          <a:xfrm>
            <a:off x="8729597" y="274224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191626" y="226917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7137400" y="250761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Rectangles 1"/>
          <p:cNvSpPr/>
          <p:nvPr/>
        </p:nvSpPr>
        <p:spPr>
          <a:xfrm>
            <a:off x="424180" y="635000"/>
            <a:ext cx="65836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54965" y="184785"/>
            <a:ext cx="6839585" cy="398780"/>
          </a:xfrm>
          <a:prstGeom prst="rect">
            <a:avLst/>
          </a:prstGeom>
          <a:noFill/>
        </p:spPr>
        <p:txBody>
          <a:bodyPr wrap="none" rtlCol="0">
            <a:spAutoFit/>
          </a:bodyPr>
          <a:p>
            <a:pPr algn="l"/>
            <a:r>
              <a:rPr lang="pt-PT" altLang="en-US" sz="2000" b="1" dirty="0">
                <a:solidFill>
                  <a:schemeClr val="bg1"/>
                </a:solidFill>
                <a:sym typeface="+mn-ea"/>
              </a:rPr>
              <a:t>Amazon SQS Queue Polling From AWS Lambda</a:t>
            </a:r>
            <a:endParaRPr lang="pt-PT" altLang="en-US" sz="2000" b="1" dirty="0">
              <a:solidFill>
                <a:schemeClr val="bg1"/>
              </a:solidFill>
              <a:sym typeface="+mn-ea"/>
            </a:endParaRPr>
          </a:p>
        </p:txBody>
      </p:sp>
      <p:sp>
        <p:nvSpPr>
          <p:cNvPr id="38" name="Rectangle 37"/>
          <p:cNvSpPr/>
          <p:nvPr/>
        </p:nvSpPr>
        <p:spPr>
          <a:xfrm>
            <a:off x="2851150" y="1584325"/>
            <a:ext cx="7931150"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854802" y="1584008"/>
            <a:ext cx="381000" cy="381000"/>
          </a:xfrm>
          <a:prstGeom prst="rect">
            <a:avLst/>
          </a:prstGeom>
        </p:spPr>
      </p:pic>
      <p:pic>
        <p:nvPicPr>
          <p:cNvPr id="31" name="Picture 30" descr="use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2263775" cy="419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401445" y="223075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cs typeface="Inter Light" panose="02000403000000020004" charset="0"/>
                <a:sym typeface="+mn-ea"/>
              </a:rPr>
              <a:t>Send /Messages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9" name="Straight Arrow Connector 8"/>
          <p:cNvCxnSpPr/>
          <p:nvPr/>
        </p:nvCxnSpPr>
        <p:spPr>
          <a:xfrm>
            <a:off x="4337050" y="258127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800" name="Graphic 2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19263" y="257460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4420" y="21516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2964498" y="291528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Queue Service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5242560" y="2696210"/>
            <a:ext cx="9080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461953" y="23552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p:cNvSpPr txBox="1">
            <a:spLocks noChangeArrowheads="1"/>
          </p:cNvSpPr>
          <p:nvPr/>
        </p:nvSpPr>
        <p:spPr bwMode="auto">
          <a:xfrm>
            <a:off x="9084945" y="2820670"/>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287510" y="2354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34898" y="221059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p:cNvSpPr txBox="1">
            <a:spLocks noChangeArrowheads="1"/>
          </p:cNvSpPr>
          <p:nvPr/>
        </p:nvSpPr>
        <p:spPr bwMode="auto">
          <a:xfrm>
            <a:off x="6676073" y="297180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Lambda</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 name="Straight Arrow Connector 1"/>
          <p:cNvCxnSpPr/>
          <p:nvPr/>
        </p:nvCxnSpPr>
        <p:spPr>
          <a:xfrm>
            <a:off x="8197850" y="259143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919470" y="2581275"/>
            <a:ext cx="15246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21"/>
          <p:cNvSpPr txBox="1">
            <a:spLocks noChangeArrowheads="1"/>
          </p:cNvSpPr>
          <p:nvPr/>
        </p:nvSpPr>
        <p:spPr bwMode="auto">
          <a:xfrm>
            <a:off x="6150610" y="3051810"/>
            <a:ext cx="8274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Event Filter</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 name="Graphic 35"/>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6363335" y="2696210"/>
            <a:ext cx="342900" cy="342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1"/>
          <p:cNvSpPr txBox="1">
            <a:spLocks noChangeArrowheads="1"/>
          </p:cNvSpPr>
          <p:nvPr/>
        </p:nvSpPr>
        <p:spPr bwMode="auto">
          <a:xfrm>
            <a:off x="6099810" y="2175510"/>
            <a:ext cx="9874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 name="Rectangles 5"/>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274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a:solidFill>
                  <a:schemeClr val="bg1"/>
                </a:solidFill>
              </a:rPr>
              <a:t>Microservices</a:t>
            </a:r>
            <a:r>
              <a:rPr lang="en-US" sz="2000" b="1">
                <a:solidFill>
                  <a:schemeClr val="bg1"/>
                </a:solidFill>
              </a:rPr>
              <a:t> “REST”</a:t>
            </a:r>
            <a:endParaRPr lang="en-US" sz="2000" b="1">
              <a:solidFill>
                <a:schemeClr val="bg1"/>
              </a:solidFill>
            </a:endParaRPr>
          </a:p>
        </p:txBody>
      </p:sp>
      <p:sp>
        <p:nvSpPr>
          <p:cNvPr id="49" name="Rectangle 48"/>
          <p:cNvSpPr/>
          <p:nvPr/>
        </p:nvSpPr>
        <p:spPr>
          <a:xfrm>
            <a:off x="4027170" y="125285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440499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6876847" y="27981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9713" y="179659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4716141" y="17964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4231319" y="279844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465" y="17960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930323" y="279844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5636260" y="21774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124190" y="218059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4030345" y="414528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30" name="Text Box 29"/>
          <p:cNvSpPr txBox="1"/>
          <p:nvPr/>
        </p:nvSpPr>
        <p:spPr>
          <a:xfrm>
            <a:off x="4408170" y="417322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6880022" y="569060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52888" y="46890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7"/>
          <p:cNvPicPr>
            <a:picLocks noChangeAspect="1" noChangeArrowheads="1"/>
          </p:cNvPicPr>
          <p:nvPr/>
        </p:nvPicPr>
        <p:blipFill>
          <a:blip r:embed="rId2"/>
          <a:srcRect/>
          <a:stretch>
            <a:fillRect/>
          </a:stretch>
        </p:blipFill>
        <p:spPr bwMode="auto">
          <a:xfrm>
            <a:off x="4719316" y="4688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p:cNvSpPr txBox="1">
            <a:spLocks noChangeArrowheads="1"/>
          </p:cNvSpPr>
          <p:nvPr/>
        </p:nvSpPr>
        <p:spPr bwMode="auto">
          <a:xfrm>
            <a:off x="4234494" y="569087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2640" y="46885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8933498" y="569087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8" name="Straight Arrow Connector 37"/>
          <p:cNvCxnSpPr/>
          <p:nvPr/>
        </p:nvCxnSpPr>
        <p:spPr>
          <a:xfrm>
            <a:off x="5639435" y="506984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127365" y="50730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3964305" y="350647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3997325" y="6398895"/>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microservice2</a:t>
            </a:r>
            <a:endParaRPr lang="pt-PT" altLang="en-US" sz="1200">
              <a:solidFill>
                <a:schemeClr val="bg1"/>
              </a:solidFill>
              <a:latin typeface="Inter Light" panose="02000403000000020004" charset="0"/>
              <a:cs typeface="Inter Light" panose="02000403000000020004" charset="0"/>
            </a:endParaRPr>
          </a:p>
        </p:txBody>
      </p:sp>
      <p:grpSp>
        <p:nvGrpSpPr>
          <p:cNvPr id="51" name="Group 23"/>
          <p:cNvGrpSpPr/>
          <p:nvPr/>
        </p:nvGrpSpPr>
        <p:grpSpPr bwMode="auto">
          <a:xfrm>
            <a:off x="1494790" y="2244725"/>
            <a:ext cx="3176270" cy="2859405"/>
            <a:chOff x="2674471" y="1567527"/>
            <a:chExt cx="1488360" cy="331243"/>
          </a:xfrm>
        </p:grpSpPr>
        <p:sp>
          <p:nvSpPr>
            <p:cNvPr id="52" name="Freeform 51"/>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53" name="Straight Arrow Connector 52"/>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58" name="Text Box 57"/>
          <p:cNvSpPr txBox="1"/>
          <p:nvPr/>
        </p:nvSpPr>
        <p:spPr>
          <a:xfrm>
            <a:off x="2190115" y="1905000"/>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service1.example.com</a:t>
            </a:r>
            <a:endParaRPr lang="pt-PT" altLang="en-US" sz="1200">
              <a:solidFill>
                <a:schemeClr val="bg1"/>
              </a:solidFill>
              <a:latin typeface="Inter Light" panose="02000403000000020004" charset="0"/>
              <a:cs typeface="Inter Light" panose="02000403000000020004" charset="0"/>
            </a:endParaRPr>
          </a:p>
        </p:txBody>
      </p:sp>
      <p:sp>
        <p:nvSpPr>
          <p:cNvPr id="59" name="Text Box 58"/>
          <p:cNvSpPr txBox="1"/>
          <p:nvPr/>
        </p:nvSpPr>
        <p:spPr>
          <a:xfrm>
            <a:off x="2188845" y="5135245"/>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service2.example.com</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1243648"/>
            <a:ext cx="381000" cy="381000"/>
          </a:xfrm>
          <a:prstGeom prst="rect">
            <a:avLst/>
          </a:prstGeom>
        </p:spPr>
      </p:pic>
      <p:pic>
        <p:nvPicPr>
          <p:cNvPr id="2"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412019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618" y="324675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574993" y="377539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sp>
        <p:nvSpPr>
          <p:cNvPr id="6" name="Rectangles 5"/>
          <p:cNvSpPr/>
          <p:nvPr/>
        </p:nvSpPr>
        <p:spPr>
          <a:xfrm>
            <a:off x="440690" y="635000"/>
            <a:ext cx="3017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Build Serverless Chat App with a WebSocket API</a:t>
            </a:r>
            <a:r>
              <a:rPr lang="pt-PT" altLang="en-US" sz="2000" b="1">
                <a:solidFill>
                  <a:schemeClr val="bg1"/>
                </a:solidFill>
              </a:rPr>
              <a:t> </a:t>
            </a:r>
            <a:r>
              <a:rPr lang="en-US" sz="2000" b="1">
                <a:solidFill>
                  <a:schemeClr val="bg1"/>
                </a:solidFill>
              </a:rPr>
              <a:t>and Lambda</a:t>
            </a:r>
            <a:endParaRPr lang="en-US" sz="2000" b="1">
              <a:solidFill>
                <a:schemeClr val="bg1"/>
              </a:solidFill>
            </a:endParaRPr>
          </a:p>
        </p:txBody>
      </p:sp>
      <p:sp>
        <p:nvSpPr>
          <p:cNvPr id="49" name="Rectangle 48"/>
          <p:cNvSpPr/>
          <p:nvPr/>
        </p:nvSpPr>
        <p:spPr>
          <a:xfrm>
            <a:off x="2933065" y="951865"/>
            <a:ext cx="8790305" cy="530479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175635" y="9683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10675" y="2988310"/>
            <a:ext cx="833755" cy="83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833485" y="391477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9" name="Text Box 58"/>
          <p:cNvSpPr txBox="1"/>
          <p:nvPr/>
        </p:nvSpPr>
        <p:spPr>
          <a:xfrm>
            <a:off x="1809115" y="2838450"/>
            <a:ext cx="49276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WSS</a:t>
            </a:r>
            <a:endParaRPr lang="pt-PT" altLang="en-US" sz="1200">
              <a:solidFill>
                <a:schemeClr val="bg1"/>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443865" y="3935730"/>
            <a:ext cx="1127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Picture 2"/>
          <p:cNvPicPr>
            <a:picLocks noChangeAspect="1"/>
          </p:cNvPicPr>
          <p:nvPr/>
        </p:nvPicPr>
        <p:blipFill>
          <a:blip r:embed="rId2"/>
          <a:stretch>
            <a:fillRect/>
          </a:stretch>
        </p:blipFill>
        <p:spPr>
          <a:xfrm>
            <a:off x="3162935" y="2910840"/>
            <a:ext cx="896620" cy="892810"/>
          </a:xfrm>
          <a:prstGeom prst="rect">
            <a:avLst/>
          </a:prstGeom>
        </p:spPr>
      </p:pic>
      <p:sp>
        <p:nvSpPr>
          <p:cNvPr id="4" name="TextBox 12"/>
          <p:cNvSpPr txBox="1">
            <a:spLocks noChangeArrowheads="1"/>
          </p:cNvSpPr>
          <p:nvPr/>
        </p:nvSpPr>
        <p:spPr bwMode="auto">
          <a:xfrm>
            <a:off x="3028315" y="3912870"/>
            <a:ext cx="11360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WebSocket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API</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6109335" y="5963920"/>
            <a:ext cx="12395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93485" y="169799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12"/>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2835752" y="951548"/>
            <a:ext cx="381000" cy="381000"/>
          </a:xfrm>
          <a:prstGeom prst="rect">
            <a:avLst/>
          </a:prstGeom>
        </p:spPr>
      </p:pic>
      <p:cxnSp>
        <p:nvCxnSpPr>
          <p:cNvPr id="11" name="Straight Arrow Connector 10"/>
          <p:cNvCxnSpPr/>
          <p:nvPr/>
        </p:nvCxnSpPr>
        <p:spPr>
          <a:xfrm>
            <a:off x="1504950" y="3239135"/>
            <a:ext cx="15767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451610" y="3627755"/>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281805" y="2986405"/>
            <a:ext cx="1903095"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281805" y="3715385"/>
            <a:ext cx="1903095" cy="22225"/>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2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261937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349250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342380" y="467804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 name="Group 44"/>
          <p:cNvGrpSpPr/>
          <p:nvPr/>
        </p:nvGrpSpPr>
        <p:grpSpPr>
          <a:xfrm rot="10800000">
            <a:off x="7124700" y="4213860"/>
            <a:ext cx="2571115" cy="838200"/>
            <a:chOff x="5691" y="3281"/>
            <a:chExt cx="4049" cy="1320"/>
          </a:xfrm>
        </p:grpSpPr>
        <p:sp>
          <p:nvSpPr>
            <p:cNvPr id="60" name="Freeform 59"/>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3" name="Freeform 62"/>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42" name="TextBox 12"/>
          <p:cNvSpPr txBox="1">
            <a:spLocks noChangeArrowheads="1"/>
          </p:cNvSpPr>
          <p:nvPr/>
        </p:nvSpPr>
        <p:spPr bwMode="auto">
          <a:xfrm>
            <a:off x="4284345" y="1699260"/>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$connect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TextBox 12"/>
          <p:cNvSpPr txBox="1">
            <a:spLocks noChangeArrowheads="1"/>
          </p:cNvSpPr>
          <p:nvPr/>
        </p:nvSpPr>
        <p:spPr bwMode="auto">
          <a:xfrm>
            <a:off x="4281805" y="4641850"/>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$disconnect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TextBox 12"/>
          <p:cNvSpPr txBox="1">
            <a:spLocks noChangeArrowheads="1"/>
          </p:cNvSpPr>
          <p:nvPr/>
        </p:nvSpPr>
        <p:spPr bwMode="auto">
          <a:xfrm>
            <a:off x="4413885" y="266509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$default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6" name="Group 45"/>
          <p:cNvGrpSpPr/>
          <p:nvPr/>
        </p:nvGrpSpPr>
        <p:grpSpPr>
          <a:xfrm rot="0">
            <a:off x="3613785" y="2019935"/>
            <a:ext cx="2571115" cy="838200"/>
            <a:chOff x="5691" y="3281"/>
            <a:chExt cx="4049" cy="1320"/>
          </a:xfrm>
        </p:grpSpPr>
        <p:sp>
          <p:nvSpPr>
            <p:cNvPr id="47" name="Freeform 46"/>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48" name="Freeform 47"/>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50" name="Group 49"/>
          <p:cNvGrpSpPr/>
          <p:nvPr/>
        </p:nvGrpSpPr>
        <p:grpSpPr>
          <a:xfrm rot="10800000" flipV="1">
            <a:off x="7100570" y="2023110"/>
            <a:ext cx="2571115" cy="860425"/>
            <a:chOff x="5691" y="3281"/>
            <a:chExt cx="4049" cy="1320"/>
          </a:xfrm>
        </p:grpSpPr>
        <p:sp>
          <p:nvSpPr>
            <p:cNvPr id="54" name="Freeform 53"/>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55" name="Freeform 54"/>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61" name="Group 60"/>
          <p:cNvGrpSpPr/>
          <p:nvPr/>
        </p:nvGrpSpPr>
        <p:grpSpPr>
          <a:xfrm rot="10800000" flipH="1">
            <a:off x="3614420" y="3870325"/>
            <a:ext cx="2651760" cy="1203960"/>
            <a:chOff x="5691" y="3281"/>
            <a:chExt cx="4049" cy="1320"/>
          </a:xfrm>
        </p:grpSpPr>
        <p:sp>
          <p:nvSpPr>
            <p:cNvPr id="62" name="Freeform 61"/>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4" name="Freeform 63"/>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65" name="TextBox 12"/>
          <p:cNvSpPr txBox="1">
            <a:spLocks noChangeArrowheads="1"/>
          </p:cNvSpPr>
          <p:nvPr/>
        </p:nvSpPr>
        <p:spPr bwMode="auto">
          <a:xfrm>
            <a:off x="4418965" y="3272155"/>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send Message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69" name="Group 68"/>
          <p:cNvGrpSpPr/>
          <p:nvPr/>
        </p:nvGrpSpPr>
        <p:grpSpPr>
          <a:xfrm>
            <a:off x="6958965" y="3587115"/>
            <a:ext cx="2214245" cy="182245"/>
            <a:chOff x="10959" y="5792"/>
            <a:chExt cx="3487" cy="287"/>
          </a:xfrm>
        </p:grpSpPr>
        <p:cxnSp>
          <p:nvCxnSpPr>
            <p:cNvPr id="66" name="Elbow Connector 65"/>
            <p:cNvCxnSpPr/>
            <p:nvPr/>
          </p:nvCxnSpPr>
          <p:spPr>
            <a:xfrm flipV="1">
              <a:off x="10959" y="5793"/>
              <a:ext cx="3418" cy="287"/>
            </a:xfrm>
            <a:prstGeom prst="bentConnector3">
              <a:avLst>
                <a:gd name="adj1" fmla="val 50029"/>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12770" y="5792"/>
              <a:ext cx="1677"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70" name="TextBox 12"/>
          <p:cNvSpPr txBox="1">
            <a:spLocks noChangeArrowheads="1"/>
          </p:cNvSpPr>
          <p:nvPr/>
        </p:nvSpPr>
        <p:spPr bwMode="auto">
          <a:xfrm>
            <a:off x="74295" y="4726305"/>
            <a:ext cx="300736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"action": "sendMessage",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"message": "Hello from websocket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3"/>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flipH="1">
            <a:off x="652780" y="3096895"/>
            <a:ext cx="709295" cy="7092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9"/>
          <a:stretch>
            <a:fillRect/>
          </a:stretch>
        </p:blipFill>
        <p:spPr>
          <a:xfrm>
            <a:off x="443865" y="952500"/>
            <a:ext cx="1766570" cy="1766570"/>
          </a:xfrm>
          <a:prstGeom prst="rect">
            <a:avLst/>
          </a:prstGeom>
        </p:spPr>
      </p:pic>
      <p:sp>
        <p:nvSpPr>
          <p:cNvPr id="6" name="Rectangles 5"/>
          <p:cNvSpPr/>
          <p:nvPr/>
        </p:nvSpPr>
        <p:spPr>
          <a:xfrm>
            <a:off x="5059045" y="6447155"/>
            <a:ext cx="67075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5074920" y="6493510"/>
            <a:ext cx="6731635" cy="275590"/>
          </a:xfrm>
          <a:prstGeom prst="rect">
            <a:avLst/>
          </a:prstGeom>
          <a:noFill/>
        </p:spPr>
        <p:txBody>
          <a:bodyPr wrap="square" rtlCol="0" anchor="t">
            <a:spAutoFit/>
          </a:bodyPr>
          <a:p>
            <a:r>
              <a:rPr lang="en-US" sz="1200">
                <a:solidFill>
                  <a:schemeClr val="bg1"/>
                </a:solidFill>
              </a:rPr>
              <a:t>https://docs.aws.amazon.com/apigateway/latest/developerguide/websocket-api-chat-app.html</a:t>
            </a:r>
            <a:endParaRPr lang="en-US" sz="1200">
              <a:solidFill>
                <a:schemeClr val="bg1"/>
              </a:solidFill>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Secure your API Gateway with Amazon Cognito</a:t>
            </a:r>
            <a:r>
              <a:rPr lang="pt-PT" altLang="en-US" sz="2000" b="1">
                <a:solidFill>
                  <a:schemeClr val="bg1"/>
                </a:solidFill>
              </a:rPr>
              <a:t> </a:t>
            </a:r>
            <a:r>
              <a:rPr lang="en-US" sz="2000" b="1">
                <a:solidFill>
                  <a:schemeClr val="bg1"/>
                </a:solidFill>
              </a:rPr>
              <a:t>User Pools</a:t>
            </a:r>
            <a:endParaRPr lang="en-US" sz="2000" b="1">
              <a:solidFill>
                <a:schemeClr val="bg1"/>
              </a:solidFill>
            </a:endParaRPr>
          </a:p>
        </p:txBody>
      </p:sp>
      <p:sp>
        <p:nvSpPr>
          <p:cNvPr id="49" name="Rectangle 48"/>
          <p:cNvSpPr/>
          <p:nvPr/>
        </p:nvSpPr>
        <p:spPr>
          <a:xfrm>
            <a:off x="2870200" y="19386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248025" y="19665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719877" y="605509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2743" y="50535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3559171" y="5053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3074035" y="586549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2495" y="5053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73353" y="605536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a:endCxn id="19" idx="1"/>
          </p:cNvCxnSpPr>
          <p:nvPr/>
        </p:nvCxnSpPr>
        <p:spPr>
          <a:xfrm>
            <a:off x="4355465" y="5434330"/>
            <a:ext cx="17373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04449" idx="1"/>
          </p:cNvCxnSpPr>
          <p:nvPr/>
        </p:nvCxnSpPr>
        <p:spPr>
          <a:xfrm flipV="1">
            <a:off x="6892925" y="5434330"/>
            <a:ext cx="163957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1955800" y="2731770"/>
            <a:ext cx="76962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Authenticate</a:t>
            </a:r>
            <a:endParaRPr lang="pt-PT" altLang="en-US" sz="8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2873217" y="192944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660" y="375729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870585" y="4495800"/>
            <a:ext cx="863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3" name="Straight Arrow Connector 2"/>
          <p:cNvCxnSpPr>
            <a:endCxn id="163851" idx="0"/>
          </p:cNvCxnSpPr>
          <p:nvPr/>
        </p:nvCxnSpPr>
        <p:spPr>
          <a:xfrm flipH="1" flipV="1">
            <a:off x="3919855" y="3338830"/>
            <a:ext cx="0" cy="171450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6315" y="25882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166110" y="3338830"/>
            <a:ext cx="15068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 name="Text Box 6"/>
          <p:cNvSpPr txBox="1"/>
          <p:nvPr/>
        </p:nvSpPr>
        <p:spPr>
          <a:xfrm>
            <a:off x="3919855" y="4175760"/>
            <a:ext cx="73850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Verify token</a:t>
            </a:r>
            <a:endParaRPr lang="pt-PT" altLang="en-US" sz="800">
              <a:solidFill>
                <a:schemeClr val="bg1"/>
              </a:solidFill>
              <a:latin typeface="Inter Light" panose="02000403000000020004" charset="0"/>
              <a:cs typeface="Inter Light" panose="02000403000000020004" charset="0"/>
            </a:endParaRPr>
          </a:p>
        </p:txBody>
      </p:sp>
      <p:sp>
        <p:nvSpPr>
          <p:cNvPr id="8" name="Text Box 7"/>
          <p:cNvSpPr txBox="1"/>
          <p:nvPr/>
        </p:nvSpPr>
        <p:spPr>
          <a:xfrm>
            <a:off x="2074545" y="3155315"/>
            <a:ext cx="44132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token</a:t>
            </a:r>
            <a:endParaRPr lang="pt-PT" altLang="en-US" sz="800">
              <a:solidFill>
                <a:schemeClr val="bg1"/>
              </a:solidFill>
              <a:latin typeface="Inter Light" panose="02000403000000020004" charset="0"/>
              <a:cs typeface="Inter Light" panose="02000403000000020004" charset="0"/>
            </a:endParaRPr>
          </a:p>
        </p:txBody>
      </p:sp>
      <p:sp>
        <p:nvSpPr>
          <p:cNvPr id="9" name="Text Box 8"/>
          <p:cNvSpPr txBox="1"/>
          <p:nvPr/>
        </p:nvSpPr>
        <p:spPr>
          <a:xfrm>
            <a:off x="1896745" y="5066665"/>
            <a:ext cx="66421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HTTP Call</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with token</a:t>
            </a:r>
            <a:endParaRPr lang="pt-PT" altLang="en-US" sz="800">
              <a:solidFill>
                <a:schemeClr val="bg1"/>
              </a:solidFill>
              <a:latin typeface="Inter Light" panose="02000403000000020004" charset="0"/>
              <a:cs typeface="Inter Light" panose="02000403000000020004" charset="0"/>
            </a:endParaRPr>
          </a:p>
        </p:txBody>
      </p:sp>
      <p:pic>
        <p:nvPicPr>
          <p:cNvPr id="10" name="Picture 9" descr="qr-code"/>
          <p:cNvPicPr>
            <a:picLocks noChangeAspect="1"/>
          </p:cNvPicPr>
          <p:nvPr/>
        </p:nvPicPr>
        <p:blipFill>
          <a:blip r:embed="rId8"/>
          <a:stretch>
            <a:fillRect/>
          </a:stretch>
        </p:blipFill>
        <p:spPr>
          <a:xfrm>
            <a:off x="8984615" y="2242185"/>
            <a:ext cx="2038350" cy="2038350"/>
          </a:xfrm>
          <a:prstGeom prst="rect">
            <a:avLst/>
          </a:prstGeom>
        </p:spPr>
      </p:pic>
      <p:sp>
        <p:nvSpPr>
          <p:cNvPr id="60" name="Freeform 59"/>
          <p:cNvSpPr/>
          <p:nvPr/>
        </p:nvSpPr>
        <p:spPr>
          <a:xfrm flipH="1">
            <a:off x="1158875" y="2970530"/>
            <a:ext cx="2402205" cy="7620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2" name="Freeform 61"/>
          <p:cNvSpPr/>
          <p:nvPr/>
        </p:nvSpPr>
        <p:spPr>
          <a:xfrm flipH="1" flipV="1">
            <a:off x="1296670" y="4527550"/>
            <a:ext cx="2239645" cy="9594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1" name="Freeform 60"/>
          <p:cNvSpPr/>
          <p:nvPr/>
        </p:nvSpPr>
        <p:spPr>
          <a:xfrm rot="5400000" flipH="1" flipV="1">
            <a:off x="2192655" y="2398395"/>
            <a:ext cx="598170" cy="20891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S3 trigger to invoke a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179185" y="6416040"/>
            <a:ext cx="5122545" cy="275590"/>
          </a:xfrm>
          <a:prstGeom prst="rect">
            <a:avLst/>
          </a:prstGeom>
          <a:noFill/>
        </p:spPr>
        <p:txBody>
          <a:bodyPr wrap="square" rtlCol="0" anchor="t">
            <a:spAutoFit/>
          </a:bodyPr>
          <a:p>
            <a:r>
              <a:rPr lang="en-US" sz="1200">
                <a:hlinkClick r:id="rId16" action="ppaction://hlinkfile"/>
              </a:rPr>
              <a:t>https://docs.aws.amazon.com/lambda/latest/dg/with-s3-example.html</a:t>
            </a:r>
            <a:endParaRPr lang="en-US" sz="1200"/>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242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Lambda Destination to SQS - DLQ Case</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179185" y="6416040"/>
            <a:ext cx="5122545" cy="275590"/>
          </a:xfrm>
          <a:prstGeom prst="rect">
            <a:avLst/>
          </a:prstGeom>
          <a:noFill/>
        </p:spPr>
        <p:txBody>
          <a:bodyPr wrap="square" rtlCol="0" anchor="t">
            <a:spAutoFit/>
          </a:bodyPr>
          <a:p>
            <a:r>
              <a:rPr lang="en-US" sz="1200">
                <a:hlinkClick r:id="rId13" action="ppaction://hlinkfile"/>
              </a:rPr>
              <a:t>https://docs.aws.amazon.com/lambda/latest/dg/with-s3-example.html</a:t>
            </a:r>
            <a:endParaRPr lang="en-US" sz="1200"/>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75779" name="Graphic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12175" y="2135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215630" y="2899410"/>
            <a:ext cx="1381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210045" y="4986020"/>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8660448" y="455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52824</Words>
  <Application>WPS Presentation</Application>
  <PresentationFormat>Widescreen</PresentationFormat>
  <Paragraphs>2783</Paragraphs>
  <Slides>161</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161</vt:i4>
      </vt:variant>
    </vt:vector>
  </HeadingPairs>
  <TitlesOfParts>
    <vt:vector size="185" baseType="lpstr">
      <vt:lpstr>Arial</vt:lpstr>
      <vt:lpstr>SimSun</vt:lpstr>
      <vt:lpstr>Wingdings</vt:lpstr>
      <vt:lpstr>Nimbus Roman No9 L</vt:lpstr>
      <vt:lpstr>Amazon Ember Light</vt:lpstr>
      <vt:lpstr>Caviar Dreams</vt:lpstr>
      <vt:lpstr>Amazon Ember Heavy</vt:lpstr>
      <vt:lpstr>Garuda</vt:lpstr>
      <vt:lpstr>Amazon Ember</vt:lpstr>
      <vt:lpstr>Gubbi</vt:lpstr>
      <vt:lpstr>Amazon Ember</vt:lpstr>
      <vt:lpstr>Swiss921 BT</vt:lpstr>
      <vt:lpstr>Inter Light</vt:lpstr>
      <vt:lpstr>Calibri Light</vt:lpstr>
      <vt:lpstr>DejaVu Sans</vt:lpstr>
      <vt:lpstr>Calibri</vt:lpstr>
      <vt:lpstr>Microsoft YaHei</vt:lpstr>
      <vt:lpstr>Droid Sans Fallback</vt:lpstr>
      <vt:lpstr>Arial Unicode MS</vt:lpstr>
      <vt:lpstr>Janda Cheerful Script</vt:lpstr>
      <vt:lpstr>Neuropolitical Rg</vt:lpstr>
      <vt:lpstr>Wingdings</vt:lpstr>
      <vt:lpstr>OpenSymbol</vt:lpstr>
      <vt:lpstr>Office Theme</vt:lpstr>
      <vt:lpstr>Conhecendo AWS Serverless com CDK, Java e Python</vt:lpstr>
      <vt:lpstr>Getting to know AWS Serverless with CDK, Java and Python</vt:lpstr>
      <vt:lpstr>PowerPoint 演示文稿</vt:lpstr>
      <vt:lpstr>PowerPoint 演示文稿</vt:lpstr>
      <vt:lpstr>Question  AI</vt:lpstr>
      <vt:lpstr>PowerPoint 演示文稿</vt:lpstr>
      <vt:lpstr>PowerPoint 演示文稿</vt:lpstr>
      <vt:lpstr>Prerequisites  and  Tools</vt:lpstr>
      <vt:lpstr>PowerPoint 演示文稿</vt:lpstr>
      <vt:lpstr>Install AWS  Command Line  Interface  (AWS CLI) Linux</vt:lpstr>
      <vt:lpstr>PowerPoint 演示文稿</vt:lpstr>
      <vt:lpstr>AWS IDE Toolkits </vt:lpstr>
      <vt:lpstr>PowerPoint 演示文稿</vt:lpstr>
      <vt:lpstr>PowerPoint 演示文稿</vt:lpstr>
      <vt:lpstr>PowerPoint 演示文稿</vt:lpstr>
      <vt:lpstr>Serverless</vt:lpstr>
      <vt:lpstr>PowerPoint 演示文稿</vt:lpstr>
      <vt:lpstr>PowerPoint 演示文稿</vt:lpstr>
      <vt:lpstr>PowerPoint 演示文稿</vt:lpstr>
      <vt:lpstr>PowerPoint 演示文稿</vt:lpstr>
      <vt:lpstr>AWS Storage</vt:lpstr>
      <vt:lpstr>PowerPoint 演示文稿</vt:lpstr>
      <vt:lpstr>PowerPoint 演示文稿</vt:lpstr>
      <vt:lpstr>PowerPoint 演示文稿</vt:lpstr>
      <vt:lpstr>AWS Database</vt:lpstr>
      <vt:lpstr>PowerPoint 演示文稿</vt:lpstr>
      <vt:lpstr>PowerPoint 演示文稿</vt:lpstr>
      <vt:lpstr>PowerPoint 演示文稿</vt:lpstr>
      <vt:lpstr>PowerPoint 演示文稿</vt:lpstr>
      <vt:lpstr>AWS API  Gateway</vt:lpstr>
      <vt:lpstr>PowerPoint 演示文稿</vt:lpstr>
      <vt:lpstr>PowerPoint 演示文稿</vt:lpstr>
      <vt:lpstr>PowerPoint 演示文稿</vt:lpstr>
      <vt:lpstr>PowerPoint 演示文稿</vt:lpstr>
      <vt:lpstr>AWS Application Integration</vt:lpstr>
      <vt:lpstr>Amazon  SNS</vt:lpstr>
      <vt:lpstr>PowerPoint 演示文稿</vt:lpstr>
      <vt:lpstr>PowerPoint 演示文稿</vt:lpstr>
      <vt:lpstr>PowerPoint 演示文稿</vt:lpstr>
      <vt:lpstr>Amazon  SQS</vt:lpstr>
      <vt:lpstr>PowerPoint 演示文稿</vt:lpstr>
      <vt:lpstr>PowerPoint 演示文稿</vt:lpstr>
      <vt:lpstr>PowerPoint 演示文稿</vt:lpstr>
      <vt:lpstr>PowerPoint 演示文稿</vt:lpstr>
      <vt:lpstr>PowerPoint 演示文稿</vt:lpstr>
      <vt:lpstr>Amazon  EventBridge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Application Orchestration</vt:lpstr>
      <vt:lpstr>AWS  Step Functions </vt:lpstr>
      <vt:lpstr>PowerPoint 演示文稿</vt:lpstr>
      <vt:lpstr>PowerPoint 演示文稿</vt:lpstr>
      <vt:lpstr>PowerPoint 演示文稿</vt:lpstr>
      <vt:lpstr>PowerPoint 演示文稿</vt:lpstr>
      <vt:lpstr>PowerPoint 演示文稿</vt:lpstr>
      <vt:lpstr>PowerPoint 演示文稿</vt:lpstr>
      <vt:lpstr>AWS Lambda  Overview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Invoke  Lambda functions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CDK  for Java and 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Next Steps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879</cp:revision>
  <dcterms:created xsi:type="dcterms:W3CDTF">2023-09-22T21:57:58Z</dcterms:created>
  <dcterms:modified xsi:type="dcterms:W3CDTF">2023-09-22T21:57:58Z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1033-11.1.0.11698</vt:lpwstr>
  </property>
  <property fmtid="{D5CDD505-2E9C-101B-9397-08002B2CF9AE}" pid="3" name="ICV">
    <vt:lpwstr/>
  </property>
</Properties>
</file>